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78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od 1-5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poseta stomatologu u državnoj ustanovi</c:v>
                </c:pt>
                <c:pt idx="1">
                  <c:v>broj poseta stomatologu u privatnoj praxi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51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A4-446F-91B3-9B2E4EDA2F6E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od 6- 10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poseta stomatologu u državnoj ustanovi</c:v>
                </c:pt>
                <c:pt idx="1">
                  <c:v>broj poseta stomatologu u privatnoj praxi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13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A4-446F-91B3-9B2E4EDA2F6E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od 11-15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poseta stomatologu u državnoj ustanovi</c:v>
                </c:pt>
                <c:pt idx="1">
                  <c:v>broj poseta stomatologu u privatnoj praxi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A4-446F-91B3-9B2E4EDA2F6E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od 16 do 20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poseta stomatologu u državnoj ustanovi</c:v>
                </c:pt>
                <c:pt idx="1">
                  <c:v>broj poseta stomatologu u privatnoj praxi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A4-446F-91B3-9B2E4EDA2F6E}"/>
            </c:ext>
          </c:extLst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20+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poseta stomatologu u državnoj ustanovi</c:v>
                </c:pt>
                <c:pt idx="1">
                  <c:v>broj poseta stomatologu u privatnoj praxi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4-7DA4-446F-91B3-9B2E4EDA2F6E}"/>
            </c:ext>
          </c:extLst>
        </c:ser>
        <c:ser>
          <c:idx val="6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broj poseta stomatologu u državnoj ustanovi</c:v>
                </c:pt>
                <c:pt idx="1">
                  <c:v>broj poseta stomatologu u privatnoj praxi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3</c:v>
                </c:pt>
                <c:pt idx="1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DA4-446F-91B3-9B2E4EDA2F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828035520"/>
        <c:axId val="-828045856"/>
      </c:barChart>
      <c:catAx>
        <c:axId val="-828035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828045856"/>
        <c:crosses val="autoZero"/>
        <c:auto val="1"/>
        <c:lblAlgn val="ctr"/>
        <c:lblOffset val="100"/>
        <c:noMultiLvlLbl val="0"/>
      </c:catAx>
      <c:valAx>
        <c:axId val="-828045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82803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nezadovoljan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466F-4D71-BA6A-30A1EA1366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nezadovoljan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466F-4D71-BA6A-30A1EA1366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ni-ni</c:v>
                </c:pt>
              </c:strCache>
            </c:strRef>
          </c:tx>
          <c:spPr>
            <a:solidFill>
              <a:srgbClr val="7030A0">
                <a:alpha val="72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6F-4D71-BA6A-30A1EA13661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zadovoljan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6F-4D71-BA6A-30A1EA13661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zadovoljan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6F-4D71-BA6A-30A1EA13661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zadovoljstvo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66F-4D71-BA6A-30A1EA13661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03920960"/>
        <c:axId val="-703920416"/>
      </c:barChart>
      <c:catAx>
        <c:axId val="-703920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20416"/>
        <c:crosses val="autoZero"/>
        <c:auto val="1"/>
        <c:lblAlgn val="ctr"/>
        <c:lblOffset val="100"/>
        <c:noMultiLvlLbl val="0"/>
      </c:catAx>
      <c:valAx>
        <c:axId val="-703920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20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275699912510935"/>
          <c:y val="0.91645165901223669"/>
          <c:w val="0.67448600174978124"/>
          <c:h val="8.35483409877632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nemogućnost dobijanja uslugee u državnoj službi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PREGLEDA</c:v>
                </c:pt>
                <c:pt idx="1">
                  <c:v>plombiranje/lečenje</c:v>
                </c:pt>
                <c:pt idx="2">
                  <c:v>ZALIVANJE FISURA</c:v>
                </c:pt>
                <c:pt idx="3">
                  <c:v>ZBOG ORTODONSTKOG APARATA</c:v>
                </c:pt>
                <c:pt idx="4">
                  <c:v>VADJENJA ZUBA</c:v>
                </c:pt>
                <c:pt idx="5">
                  <c:v>PROTEZE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E8-43D5-BC36-ED3D185698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dugo vreme čekanja na termin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PREGLEDA</c:v>
                </c:pt>
                <c:pt idx="1">
                  <c:v>plombiranje/lečenje</c:v>
                </c:pt>
                <c:pt idx="2">
                  <c:v>ZALIVANJE FISURA</c:v>
                </c:pt>
                <c:pt idx="3">
                  <c:v>ZBOG ORTODONSTKOG APARATA</c:v>
                </c:pt>
                <c:pt idx="4">
                  <c:v>VADJENJA ZUBA</c:v>
                </c:pt>
                <c:pt idx="5">
                  <c:v>PROTEZE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E8-43D5-BC36-ED3D185698D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zbog kvalitetnije usluge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PREGLEDA</c:v>
                </c:pt>
                <c:pt idx="1">
                  <c:v>plombiranje/lečenje</c:v>
                </c:pt>
                <c:pt idx="2">
                  <c:v>ZALIVANJE FISURA</c:v>
                </c:pt>
                <c:pt idx="3">
                  <c:v>ZBOG ORTODONSTKOG APARATA</c:v>
                </c:pt>
                <c:pt idx="4">
                  <c:v>VADJENJA ZUBA</c:v>
                </c:pt>
                <c:pt idx="5">
                  <c:v>PROTEZE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E8-43D5-BC36-ED3D185698D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zbog blizine mestu stanovanja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PREGLEDA</c:v>
                </c:pt>
                <c:pt idx="1">
                  <c:v>plombiranje/lečenje</c:v>
                </c:pt>
                <c:pt idx="2">
                  <c:v>ZALIVANJE FISURA</c:v>
                </c:pt>
                <c:pt idx="3">
                  <c:v>ZBOG ORTODONSTKOG APARATA</c:v>
                </c:pt>
                <c:pt idx="4">
                  <c:v>VADJENJA ZUBA</c:v>
                </c:pt>
                <c:pt idx="5">
                  <c:v>PROTEZE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E8-43D5-BC36-ED3D185698D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zbog epidemiološke situacije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PREGLEDA</c:v>
                </c:pt>
                <c:pt idx="1">
                  <c:v>plombiranje/lečenje</c:v>
                </c:pt>
                <c:pt idx="2">
                  <c:v>ZALIVANJE FISURA</c:v>
                </c:pt>
                <c:pt idx="3">
                  <c:v>ZBOG ORTODONSTKOG APARATA</c:v>
                </c:pt>
                <c:pt idx="4">
                  <c:v>VADJENJA ZUBA</c:v>
                </c:pt>
                <c:pt idx="5">
                  <c:v>PROTEZE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E8-43D5-BC36-ED3D185698D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iz drugih razloga</c:v>
                </c:pt>
              </c:strCache>
            </c:strRef>
          </c:tx>
          <c:spPr>
            <a:solidFill>
              <a:srgbClr val="E17805"/>
            </a:solidFill>
            <a:ln>
              <a:solidFill>
                <a:srgbClr val="FF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PREGLEDA</c:v>
                </c:pt>
                <c:pt idx="1">
                  <c:v>plombiranje/lečenje</c:v>
                </c:pt>
                <c:pt idx="2">
                  <c:v>ZALIVANJE FISURA</c:v>
                </c:pt>
                <c:pt idx="3">
                  <c:v>ZBOG ORTODONSTKOG APARATA</c:v>
                </c:pt>
                <c:pt idx="4">
                  <c:v>VADJENJA ZUBA</c:v>
                </c:pt>
                <c:pt idx="5">
                  <c:v>PROTEZE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5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7E8-43D5-BC36-ED3D185698D4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PREGLEDA</c:v>
                </c:pt>
                <c:pt idx="1">
                  <c:v>plombiranje/lečenje</c:v>
                </c:pt>
                <c:pt idx="2">
                  <c:v>ZALIVANJE FISURA</c:v>
                </c:pt>
                <c:pt idx="3">
                  <c:v>ZBOG ORTODONSTKOG APARATA</c:v>
                </c:pt>
                <c:pt idx="4">
                  <c:v>VADJENJA ZUBA</c:v>
                </c:pt>
                <c:pt idx="5">
                  <c:v>PROTEZE</c:v>
                </c:pt>
              </c:strCache>
            </c:strRef>
          </c:cat>
          <c:val>
            <c:numRef>
              <c:f>Sheet1!$H$2:$H$7</c:f>
              <c:numCache>
                <c:formatCode>General</c:formatCode>
                <c:ptCount val="6"/>
                <c:pt idx="0">
                  <c:v>61</c:v>
                </c:pt>
                <c:pt idx="1">
                  <c:v>63</c:v>
                </c:pt>
                <c:pt idx="2">
                  <c:v>62</c:v>
                </c:pt>
                <c:pt idx="3">
                  <c:v>64</c:v>
                </c:pt>
                <c:pt idx="4">
                  <c:v>63</c:v>
                </c:pt>
                <c:pt idx="5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7E8-43D5-BC36-ED3D185698D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828033344"/>
        <c:axId val="-828047488"/>
      </c:barChart>
      <c:catAx>
        <c:axId val="-828033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828047488"/>
        <c:crosses val="autoZero"/>
        <c:auto val="1"/>
        <c:lblAlgn val="ctr"/>
        <c:lblOffset val="100"/>
        <c:noMultiLvlLbl val="0"/>
      </c:catAx>
      <c:valAx>
        <c:axId val="-828047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828033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583458820076278E-2"/>
          <c:y val="0.79005711244045762"/>
          <c:w val="0.95437212563026519"/>
          <c:h val="0.195118088667083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značaju redovnih pregleda</c:v>
                </c:pt>
                <c:pt idx="1">
                  <c:v>upotrebi fluora</c:v>
                </c:pt>
                <c:pt idx="2">
                  <c:v>pravilnom pranju zuba</c:v>
                </c:pt>
                <c:pt idx="3">
                  <c:v>nepravilnostima zuba i vilice</c:v>
                </c:pt>
                <c:pt idx="4">
                  <c:v>nastanku karijesa</c:v>
                </c:pt>
                <c:pt idx="5">
                  <c:v>krvarenju desni i paradentozi</c:v>
                </c:pt>
                <c:pt idx="6">
                  <c:v>značaju dojenja za zdravlje zuba</c:v>
                </c:pt>
                <c:pt idx="7">
                  <c:v>značaju pravilne ishrane za oralno zdravlje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54</c:v>
                </c:pt>
                <c:pt idx="1">
                  <c:v>36</c:v>
                </c:pt>
                <c:pt idx="2">
                  <c:v>46</c:v>
                </c:pt>
                <c:pt idx="3">
                  <c:v>39</c:v>
                </c:pt>
                <c:pt idx="4">
                  <c:v>41</c:v>
                </c:pt>
                <c:pt idx="5">
                  <c:v>36</c:v>
                </c:pt>
                <c:pt idx="6">
                  <c:v>19</c:v>
                </c:pt>
                <c:pt idx="7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4B-4E05-915C-374F4375924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značaju redovnih pregleda</c:v>
                </c:pt>
                <c:pt idx="1">
                  <c:v>upotrebi fluora</c:v>
                </c:pt>
                <c:pt idx="2">
                  <c:v>pravilnom pranju zuba</c:v>
                </c:pt>
                <c:pt idx="3">
                  <c:v>nepravilnostima zuba i vilice</c:v>
                </c:pt>
                <c:pt idx="4">
                  <c:v>nastanku karijesa</c:v>
                </c:pt>
                <c:pt idx="5">
                  <c:v>krvarenju desni i paradentozi</c:v>
                </c:pt>
                <c:pt idx="6">
                  <c:v>značaju dojenja za zdravlje zuba</c:v>
                </c:pt>
                <c:pt idx="7">
                  <c:v>značaju pravilne ishrane za oralno zdravlje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1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7</c:v>
                </c:pt>
                <c:pt idx="6">
                  <c:v>7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4B-4E05-915C-374F4375924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NIJE BILO POTREBNO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značaju redovnih pregleda</c:v>
                </c:pt>
                <c:pt idx="1">
                  <c:v>upotrebi fluora</c:v>
                </c:pt>
                <c:pt idx="2">
                  <c:v>pravilnom pranju zuba</c:v>
                </c:pt>
                <c:pt idx="3">
                  <c:v>nepravilnostima zuba i vilice</c:v>
                </c:pt>
                <c:pt idx="4">
                  <c:v>nastanku karijesa</c:v>
                </c:pt>
                <c:pt idx="5">
                  <c:v>krvarenju desni i paradentozi</c:v>
                </c:pt>
                <c:pt idx="6">
                  <c:v>značaju dojenja za zdravlje zuba</c:v>
                </c:pt>
                <c:pt idx="7">
                  <c:v>značaju pravilne ishrane za oralno zdravlje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7</c:v>
                </c:pt>
                <c:pt idx="1">
                  <c:v>13</c:v>
                </c:pt>
                <c:pt idx="2">
                  <c:v>12</c:v>
                </c:pt>
                <c:pt idx="3">
                  <c:v>13</c:v>
                </c:pt>
                <c:pt idx="4">
                  <c:v>11</c:v>
                </c:pt>
                <c:pt idx="5">
                  <c:v>11</c:v>
                </c:pt>
                <c:pt idx="6">
                  <c:v>19</c:v>
                </c:pt>
                <c:pt idx="7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4B-4E05-915C-374F4375924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NE SEĆAM SE</c:v>
                </c:pt>
              </c:strCache>
            </c:strRef>
          </c:tx>
          <c:spPr>
            <a:solidFill>
              <a:srgbClr val="00B0F0">
                <a:alpha val="44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značaju redovnih pregleda</c:v>
                </c:pt>
                <c:pt idx="1">
                  <c:v>upotrebi fluora</c:v>
                </c:pt>
                <c:pt idx="2">
                  <c:v>pravilnom pranju zuba</c:v>
                </c:pt>
                <c:pt idx="3">
                  <c:v>nepravilnostima zuba i vilice</c:v>
                </c:pt>
                <c:pt idx="4">
                  <c:v>nastanku karijesa</c:v>
                </c:pt>
                <c:pt idx="5">
                  <c:v>krvarenju desni i paradentozi</c:v>
                </c:pt>
                <c:pt idx="6">
                  <c:v>značaju dojenja za zdravlje zuba</c:v>
                </c:pt>
                <c:pt idx="7">
                  <c:v>značaju pravilne ishrane za oralno zdravlje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4B-4E05-915C-374F4375924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značaju redovnih pregleda</c:v>
                </c:pt>
                <c:pt idx="1">
                  <c:v>upotrebi fluora</c:v>
                </c:pt>
                <c:pt idx="2">
                  <c:v>pravilnom pranju zuba</c:v>
                </c:pt>
                <c:pt idx="3">
                  <c:v>nepravilnostima zuba i vilice</c:v>
                </c:pt>
                <c:pt idx="4">
                  <c:v>nastanku karijesa</c:v>
                </c:pt>
                <c:pt idx="5">
                  <c:v>krvarenju desni i paradentozi</c:v>
                </c:pt>
                <c:pt idx="6">
                  <c:v>značaju dojenja za zdravlje zuba</c:v>
                </c:pt>
                <c:pt idx="7">
                  <c:v>značaju pravilne ishrane za oralno zdravlje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8</c:v>
                </c:pt>
                <c:pt idx="1">
                  <c:v>17</c:v>
                </c:pt>
                <c:pt idx="2">
                  <c:v>11</c:v>
                </c:pt>
                <c:pt idx="3">
                  <c:v>13</c:v>
                </c:pt>
                <c:pt idx="4">
                  <c:v>15</c:v>
                </c:pt>
                <c:pt idx="5">
                  <c:v>15</c:v>
                </c:pt>
                <c:pt idx="6">
                  <c:v>23</c:v>
                </c:pt>
                <c:pt idx="7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4B-4E05-915C-374F4375924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828032256"/>
        <c:axId val="-828046944"/>
      </c:barChart>
      <c:catAx>
        <c:axId val="-828032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828046944"/>
        <c:crosses val="autoZero"/>
        <c:auto val="1"/>
        <c:lblAlgn val="ctr"/>
        <c:lblOffset val="100"/>
        <c:noMultiLvlLbl val="0"/>
      </c:catAx>
      <c:valAx>
        <c:axId val="-828046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82803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>
                <a:alpha val="76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upoznat s problemima i bolestima koje imam</c:v>
                </c:pt>
                <c:pt idx="1">
                  <c:v>odvaja dovoljno vremena za razgovor sa mnom</c:v>
                </c:pt>
                <c:pt idx="2">
                  <c:v>daje jasna objašnjenja intervencija koje planira</c:v>
                </c:pt>
                <c:pt idx="3">
                  <c:v>daje jasna objašnjenja mog oralnog zdravlja</c:v>
                </c:pt>
                <c:pt idx="4">
                  <c:v>poziva na preventivne preglede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44-456D-AC9D-69DF371507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>
                <a:alpha val="84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upoznat s problemima i bolestima koje imam</c:v>
                </c:pt>
                <c:pt idx="1">
                  <c:v>odvaja dovoljno vremena za razgovor sa mnom</c:v>
                </c:pt>
                <c:pt idx="2">
                  <c:v>daje jasna objašnjenja intervencija koje planira</c:v>
                </c:pt>
                <c:pt idx="3">
                  <c:v>daje jasna objašnjenja mog oralnog zdravlja</c:v>
                </c:pt>
                <c:pt idx="4">
                  <c:v>poziva na preventivne preglede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44-456D-AC9D-69DF371507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7030A0">
                <a:alpha val="72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upoznat s problemima i bolestima koje imam</c:v>
                </c:pt>
                <c:pt idx="1">
                  <c:v>odvaja dovoljno vremena za razgovor sa mnom</c:v>
                </c:pt>
                <c:pt idx="2">
                  <c:v>daje jasna objašnjenja intervencija koje planira</c:v>
                </c:pt>
                <c:pt idx="3">
                  <c:v>daje jasna objašnjenja mog oralnog zdravlja</c:v>
                </c:pt>
                <c:pt idx="4">
                  <c:v>poziva na preventivne preglede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1">
                  <c:v>6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44-456D-AC9D-69DF3715077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upoznat s problemima i bolestima koje imam</c:v>
                </c:pt>
                <c:pt idx="1">
                  <c:v>odvaja dovoljno vremena za razgovor sa mnom</c:v>
                </c:pt>
                <c:pt idx="2">
                  <c:v>daje jasna objašnjenja intervencija koje planira</c:v>
                </c:pt>
                <c:pt idx="3">
                  <c:v>daje jasna objašnjenja mog oralnog zdravlja</c:v>
                </c:pt>
                <c:pt idx="4">
                  <c:v>poziva na preventivne preglede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10</c:v>
                </c:pt>
                <c:pt idx="1">
                  <c:v>7</c:v>
                </c:pt>
                <c:pt idx="2">
                  <c:v>6</c:v>
                </c:pt>
                <c:pt idx="3">
                  <c:v>7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44-456D-AC9D-69DF3715077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upoznat s problemima i bolestima koje imam</c:v>
                </c:pt>
                <c:pt idx="1">
                  <c:v>odvaja dovoljno vremena za razgovor sa mnom</c:v>
                </c:pt>
                <c:pt idx="2">
                  <c:v>daje jasna objašnjenja intervencija koje planira</c:v>
                </c:pt>
                <c:pt idx="3">
                  <c:v>daje jasna objašnjenja mog oralnog zdravlja</c:v>
                </c:pt>
                <c:pt idx="4">
                  <c:v>poziva na preventivne preglede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49</c:v>
                </c:pt>
                <c:pt idx="1">
                  <c:v>48</c:v>
                </c:pt>
                <c:pt idx="2">
                  <c:v>53</c:v>
                </c:pt>
                <c:pt idx="3">
                  <c:v>50</c:v>
                </c:pt>
                <c:pt idx="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44-456D-AC9D-69DF3715077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upoznat s problemima i bolestima koje imam</c:v>
                </c:pt>
                <c:pt idx="1">
                  <c:v>odvaja dovoljno vremena za razgovor sa mnom</c:v>
                </c:pt>
                <c:pt idx="2">
                  <c:v>daje jasna objašnjenja intervencija koje planira</c:v>
                </c:pt>
                <c:pt idx="3">
                  <c:v>daje jasna objašnjenja mog oralnog zdravlja</c:v>
                </c:pt>
                <c:pt idx="4">
                  <c:v>poziva na preventivne preglede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7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844-456D-AC9D-69DF3715077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828046400"/>
        <c:axId val="-1041285328"/>
      </c:barChart>
      <c:catAx>
        <c:axId val="-828046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41285328"/>
        <c:crosses val="autoZero"/>
        <c:auto val="1"/>
        <c:lblAlgn val="ctr"/>
        <c:lblOffset val="100"/>
        <c:noMultiLvlLbl val="0"/>
      </c:catAx>
      <c:valAx>
        <c:axId val="-1041285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82804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09814923803918E-2"/>
          <c:y val="0.91501944548132796"/>
          <c:w val="0.95191614635328936"/>
          <c:h val="6.8708363905974928E-2"/>
        </c:manualLayout>
      </c:layout>
      <c:overlay val="0"/>
      <c:spPr>
        <a:solidFill>
          <a:schemeClr val="accent1">
            <a:alpha val="33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</c:v>
                </c:pt>
                <c:pt idx="1">
                  <c:v>dostupnost službe i vikendom</c:v>
                </c:pt>
                <c:pt idx="2">
                  <c:v>dostupnost službe osobama sa invaliditetom</c:v>
                </c:pt>
                <c:pt idx="3">
                  <c:v>ljubaznost osoblja</c:v>
                </c:pt>
                <c:pt idx="4">
                  <c:v>broj mesta za sedenje u čekaonici</c:v>
                </c:pt>
                <c:pt idx="5">
                  <c:v>čekanje na pregled (u čekaonici)</c:v>
                </c:pt>
                <c:pt idx="6">
                  <c:v>mogućnost prijema istog dana, kada je hitno</c:v>
                </c:pt>
                <c:pt idx="7">
                  <c:v>mogućnost telefonskog savetovanja</c:v>
                </c:pt>
                <c:pt idx="8">
                  <c:v>raspoloživost odgovarajućeg kadra</c:v>
                </c:pt>
                <c:pt idx="9">
                  <c:v>stanje stomatološke opreme</c:v>
                </c:pt>
                <c:pt idx="10">
                  <c:v>saradnja stomatologa s drugim specijalistima</c:v>
                </c:pt>
                <c:pt idx="11">
                  <c:v>higijena</c:v>
                </c:pt>
                <c:pt idx="12">
                  <c:v>procedure  kod povrede prava pacijenata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1">
                  <c:v>6</c:v>
                </c:pt>
                <c:pt idx="4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4E-4254-94F8-D16705AAF0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</c:v>
                </c:pt>
                <c:pt idx="1">
                  <c:v>dostupnost službe i vikendom</c:v>
                </c:pt>
                <c:pt idx="2">
                  <c:v>dostupnost službe osobama sa invaliditetom</c:v>
                </c:pt>
                <c:pt idx="3">
                  <c:v>ljubaznost osoblja</c:v>
                </c:pt>
                <c:pt idx="4">
                  <c:v>broj mesta za sedenje u čekaonici</c:v>
                </c:pt>
                <c:pt idx="5">
                  <c:v>čekanje na pregled (u čekaonici)</c:v>
                </c:pt>
                <c:pt idx="6">
                  <c:v>mogućnost prijema istog dana, kada je hitno</c:v>
                </c:pt>
                <c:pt idx="7">
                  <c:v>mogućnost telefonskog savetovanja</c:v>
                </c:pt>
                <c:pt idx="8">
                  <c:v>raspoloživost odgovarajućeg kadra</c:v>
                </c:pt>
                <c:pt idx="9">
                  <c:v>stanje stomatološke opreme</c:v>
                </c:pt>
                <c:pt idx="10">
                  <c:v>saradnja stomatologa s drugim specijalistima</c:v>
                </c:pt>
                <c:pt idx="11">
                  <c:v>higijena</c:v>
                </c:pt>
                <c:pt idx="12">
                  <c:v>procedure  kod povrede prava pacijenata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1">
                  <c:v>1</c:v>
                </c:pt>
                <c:pt idx="4">
                  <c:v>2</c:v>
                </c:pt>
                <c:pt idx="8">
                  <c:v>2</c:v>
                </c:pt>
                <c:pt idx="9">
                  <c:v>3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4E-4254-94F8-D16705AAF0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7030A0">
                <a:alpha val="62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</c:v>
                </c:pt>
                <c:pt idx="1">
                  <c:v>dostupnost službe i vikendom</c:v>
                </c:pt>
                <c:pt idx="2">
                  <c:v>dostupnost službe osobama sa invaliditetom</c:v>
                </c:pt>
                <c:pt idx="3">
                  <c:v>ljubaznost osoblja</c:v>
                </c:pt>
                <c:pt idx="4">
                  <c:v>broj mesta za sedenje u čekaonici</c:v>
                </c:pt>
                <c:pt idx="5">
                  <c:v>čekanje na pregled (u čekaonici)</c:v>
                </c:pt>
                <c:pt idx="6">
                  <c:v>mogućnost prijema istog dana, kada je hitno</c:v>
                </c:pt>
                <c:pt idx="7">
                  <c:v>mogućnost telefonskog savetovanja</c:v>
                </c:pt>
                <c:pt idx="8">
                  <c:v>raspoloživost odgovarajućeg kadra</c:v>
                </c:pt>
                <c:pt idx="9">
                  <c:v>stanje stomatološke opreme</c:v>
                </c:pt>
                <c:pt idx="10">
                  <c:v>saradnja stomatologa s drugim specijalistima</c:v>
                </c:pt>
                <c:pt idx="11">
                  <c:v>higijena</c:v>
                </c:pt>
                <c:pt idx="12">
                  <c:v>procedure  kod povrede prava pacijenata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</c:v>
                </c:pt>
                <c:pt idx="1">
                  <c:v>4</c:v>
                </c:pt>
                <c:pt idx="2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5</c:v>
                </c:pt>
                <c:pt idx="9">
                  <c:v>8</c:v>
                </c:pt>
                <c:pt idx="10">
                  <c:v>3</c:v>
                </c:pt>
                <c:pt idx="11">
                  <c:v>1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4E-4254-94F8-D16705AAF03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</c:v>
                </c:pt>
                <c:pt idx="1">
                  <c:v>dostupnost službe i vikendom</c:v>
                </c:pt>
                <c:pt idx="2">
                  <c:v>dostupnost službe osobama sa invaliditetom</c:v>
                </c:pt>
                <c:pt idx="3">
                  <c:v>ljubaznost osoblja</c:v>
                </c:pt>
                <c:pt idx="4">
                  <c:v>broj mesta za sedenje u čekaonici</c:v>
                </c:pt>
                <c:pt idx="5">
                  <c:v>čekanje na pregled (u čekaonici)</c:v>
                </c:pt>
                <c:pt idx="6">
                  <c:v>mogućnost prijema istog dana, kada je hitno</c:v>
                </c:pt>
                <c:pt idx="7">
                  <c:v>mogućnost telefonskog savetovanja</c:v>
                </c:pt>
                <c:pt idx="8">
                  <c:v>raspoloživost odgovarajućeg kadra</c:v>
                </c:pt>
                <c:pt idx="9">
                  <c:v>stanje stomatološke opreme</c:v>
                </c:pt>
                <c:pt idx="10">
                  <c:v>saradnja stomatologa s drugim specijalistima</c:v>
                </c:pt>
                <c:pt idx="11">
                  <c:v>higijena</c:v>
                </c:pt>
                <c:pt idx="12">
                  <c:v>procedure  kod povrede prava pacijenata</c:v>
                </c:pt>
              </c:strCache>
            </c:str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10</c:v>
                </c:pt>
                <c:pt idx="1">
                  <c:v>3</c:v>
                </c:pt>
                <c:pt idx="2">
                  <c:v>7</c:v>
                </c:pt>
                <c:pt idx="3">
                  <c:v>4</c:v>
                </c:pt>
                <c:pt idx="4">
                  <c:v>9</c:v>
                </c:pt>
                <c:pt idx="5">
                  <c:v>14</c:v>
                </c:pt>
                <c:pt idx="6">
                  <c:v>9</c:v>
                </c:pt>
                <c:pt idx="7">
                  <c:v>11</c:v>
                </c:pt>
                <c:pt idx="8">
                  <c:v>9</c:v>
                </c:pt>
                <c:pt idx="9">
                  <c:v>13</c:v>
                </c:pt>
                <c:pt idx="10">
                  <c:v>10</c:v>
                </c:pt>
                <c:pt idx="11">
                  <c:v>10</c:v>
                </c:pt>
                <c:pt idx="1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4E-4254-94F8-D16705AAF03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</c:v>
                </c:pt>
                <c:pt idx="1">
                  <c:v>dostupnost službe i vikendom</c:v>
                </c:pt>
                <c:pt idx="2">
                  <c:v>dostupnost službe osobama sa invaliditetom</c:v>
                </c:pt>
                <c:pt idx="3">
                  <c:v>ljubaznost osoblja</c:v>
                </c:pt>
                <c:pt idx="4">
                  <c:v>broj mesta za sedenje u čekaonici</c:v>
                </c:pt>
                <c:pt idx="5">
                  <c:v>čekanje na pregled (u čekaonici)</c:v>
                </c:pt>
                <c:pt idx="6">
                  <c:v>mogućnost prijema istog dana, kada je hitno</c:v>
                </c:pt>
                <c:pt idx="7">
                  <c:v>mogućnost telefonskog savetovanja</c:v>
                </c:pt>
                <c:pt idx="8">
                  <c:v>raspoloživost odgovarajućeg kadra</c:v>
                </c:pt>
                <c:pt idx="9">
                  <c:v>stanje stomatološke opreme</c:v>
                </c:pt>
                <c:pt idx="10">
                  <c:v>saradnja stomatologa s drugim specijalistima</c:v>
                </c:pt>
                <c:pt idx="11">
                  <c:v>higijena</c:v>
                </c:pt>
                <c:pt idx="12">
                  <c:v>procedure  kod povrede prava pacijenata</c:v>
                </c:pt>
              </c:strCache>
            </c:strRef>
          </c:cat>
          <c:val>
            <c:numRef>
              <c:f>Sheet1!$F$2:$F$14</c:f>
              <c:numCache>
                <c:formatCode>General</c:formatCode>
                <c:ptCount val="13"/>
                <c:pt idx="0">
                  <c:v>51</c:v>
                </c:pt>
                <c:pt idx="1">
                  <c:v>21</c:v>
                </c:pt>
                <c:pt idx="2">
                  <c:v>29</c:v>
                </c:pt>
                <c:pt idx="3">
                  <c:v>54</c:v>
                </c:pt>
                <c:pt idx="4">
                  <c:v>38</c:v>
                </c:pt>
                <c:pt idx="5">
                  <c:v>39</c:v>
                </c:pt>
                <c:pt idx="6">
                  <c:v>42</c:v>
                </c:pt>
                <c:pt idx="7">
                  <c:v>43</c:v>
                </c:pt>
                <c:pt idx="8">
                  <c:v>38</c:v>
                </c:pt>
                <c:pt idx="9">
                  <c:v>28</c:v>
                </c:pt>
                <c:pt idx="10">
                  <c:v>36</c:v>
                </c:pt>
                <c:pt idx="11">
                  <c:v>41</c:v>
                </c:pt>
                <c:pt idx="1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4E-4254-94F8-D16705AAF03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chemeClr val="accent5">
                <a:lumMod val="75000"/>
                <a:alpha val="76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</c:v>
                </c:pt>
                <c:pt idx="1">
                  <c:v>dostupnost službe i vikendom</c:v>
                </c:pt>
                <c:pt idx="2">
                  <c:v>dostupnost službe osobama sa invaliditetom</c:v>
                </c:pt>
                <c:pt idx="3">
                  <c:v>ljubaznost osoblja</c:v>
                </c:pt>
                <c:pt idx="4">
                  <c:v>broj mesta za sedenje u čekaonici</c:v>
                </c:pt>
                <c:pt idx="5">
                  <c:v>čekanje na pregled (u čekaonici)</c:v>
                </c:pt>
                <c:pt idx="6">
                  <c:v>mogućnost prijema istog dana, kada je hitno</c:v>
                </c:pt>
                <c:pt idx="7">
                  <c:v>mogućnost telefonskog savetovanja</c:v>
                </c:pt>
                <c:pt idx="8">
                  <c:v>raspoloživost odgovarajućeg kadra</c:v>
                </c:pt>
                <c:pt idx="9">
                  <c:v>stanje stomatološke opreme</c:v>
                </c:pt>
                <c:pt idx="10">
                  <c:v>saradnja stomatologa s drugim specijalistima</c:v>
                </c:pt>
                <c:pt idx="11">
                  <c:v>higijena</c:v>
                </c:pt>
                <c:pt idx="12">
                  <c:v>procedure  kod povrede prava pacijenata</c:v>
                </c:pt>
              </c:strCache>
            </c:strRef>
          </c:cat>
          <c:val>
            <c:numRef>
              <c:f>Sheet1!$G$2:$G$14</c:f>
              <c:numCache>
                <c:formatCode>General</c:formatCode>
                <c:ptCount val="13"/>
                <c:pt idx="0">
                  <c:v>4</c:v>
                </c:pt>
                <c:pt idx="1">
                  <c:v>22</c:v>
                </c:pt>
                <c:pt idx="2">
                  <c:v>17</c:v>
                </c:pt>
                <c:pt idx="3">
                  <c:v>2</c:v>
                </c:pt>
                <c:pt idx="4">
                  <c:v>6</c:v>
                </c:pt>
                <c:pt idx="5">
                  <c:v>3</c:v>
                </c:pt>
                <c:pt idx="6">
                  <c:v>6</c:v>
                </c:pt>
                <c:pt idx="7">
                  <c:v>3</c:v>
                </c:pt>
                <c:pt idx="8">
                  <c:v>2</c:v>
                </c:pt>
                <c:pt idx="9">
                  <c:v>5</c:v>
                </c:pt>
                <c:pt idx="10">
                  <c:v>7</c:v>
                </c:pt>
                <c:pt idx="11">
                  <c:v>1</c:v>
                </c:pt>
                <c:pt idx="1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E4E-4254-94F8-D16705AAF03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radno vreme</c:v>
                </c:pt>
                <c:pt idx="1">
                  <c:v>dostupnost službe i vikendom</c:v>
                </c:pt>
                <c:pt idx="2">
                  <c:v>dostupnost službe osobama sa invaliditetom</c:v>
                </c:pt>
                <c:pt idx="3">
                  <c:v>ljubaznost osoblja</c:v>
                </c:pt>
                <c:pt idx="4">
                  <c:v>broj mesta za sedenje u čekaonici</c:v>
                </c:pt>
                <c:pt idx="5">
                  <c:v>čekanje na pregled (u čekaonici)</c:v>
                </c:pt>
                <c:pt idx="6">
                  <c:v>mogućnost prijema istog dana, kada je hitno</c:v>
                </c:pt>
                <c:pt idx="7">
                  <c:v>mogućnost telefonskog savetovanja</c:v>
                </c:pt>
                <c:pt idx="8">
                  <c:v>raspoloživost odgovarajućeg kadra</c:v>
                </c:pt>
                <c:pt idx="9">
                  <c:v>stanje stomatološke opreme</c:v>
                </c:pt>
                <c:pt idx="10">
                  <c:v>saradnja stomatologa s drugim specijalistima</c:v>
                </c:pt>
                <c:pt idx="11">
                  <c:v>higijena</c:v>
                </c:pt>
                <c:pt idx="12">
                  <c:v>procedure  kod povrede prava pacijenata</c:v>
                </c:pt>
              </c:strCache>
            </c:strRef>
          </c:cat>
          <c:val>
            <c:numRef>
              <c:f>Sheet1!$H$2:$H$14</c:f>
              <c:numCache>
                <c:formatCode>General</c:formatCode>
                <c:ptCount val="13"/>
                <c:pt idx="0">
                  <c:v>6</c:v>
                </c:pt>
                <c:pt idx="1">
                  <c:v>13</c:v>
                </c:pt>
                <c:pt idx="2">
                  <c:v>14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12</c:v>
                </c:pt>
                <c:pt idx="7">
                  <c:v>11</c:v>
                </c:pt>
                <c:pt idx="8">
                  <c:v>14</c:v>
                </c:pt>
                <c:pt idx="9">
                  <c:v>13</c:v>
                </c:pt>
                <c:pt idx="10">
                  <c:v>14</c:v>
                </c:pt>
                <c:pt idx="11">
                  <c:v>3</c:v>
                </c:pt>
                <c:pt idx="1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4E-4254-94F8-D16705AAF03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041284784"/>
        <c:axId val="-703928032"/>
      </c:barChart>
      <c:catAx>
        <c:axId val="-1041284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28032"/>
        <c:crosses val="autoZero"/>
        <c:auto val="1"/>
        <c:lblAlgn val="ctr"/>
        <c:lblOffset val="100"/>
        <c:noMultiLvlLbl val="0"/>
      </c:catAx>
      <c:valAx>
        <c:axId val="-703928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41284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087410766261222E-2"/>
          <c:y val="0.91752883134097674"/>
          <c:w val="0.96255355416971888"/>
          <c:h val="8.2471168659023264E-2"/>
        </c:manualLayout>
      </c:layout>
      <c:overlay val="0"/>
      <c:spPr>
        <a:solidFill>
          <a:srgbClr val="00B050">
            <a:alpha val="38000"/>
          </a:srgb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pokriveno zdravstvenim osiguranjem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 kod stomatologa</c:v>
                </c:pt>
                <c:pt idx="1">
                  <c:v>plombiranje zuba</c:v>
                </c:pt>
                <c:pt idx="2">
                  <c:v>lečenje zuba</c:v>
                </c:pt>
                <c:pt idx="3">
                  <c:v>vadjenje zuba</c:v>
                </c:pt>
                <c:pt idx="4">
                  <c:v>ortodontski aparat</c:v>
                </c:pt>
                <c:pt idx="5">
                  <c:v>totalne i parcijalne proteze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41</c:v>
                </c:pt>
                <c:pt idx="1">
                  <c:v>36</c:v>
                </c:pt>
                <c:pt idx="2">
                  <c:v>34</c:v>
                </c:pt>
                <c:pt idx="3">
                  <c:v>33</c:v>
                </c:pt>
                <c:pt idx="4">
                  <c:v>23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C1-44CA-889C-3F71E2458A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participacija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 kod stomatologa</c:v>
                </c:pt>
                <c:pt idx="1">
                  <c:v>plombiranje zuba</c:v>
                </c:pt>
                <c:pt idx="2">
                  <c:v>lečenje zuba</c:v>
                </c:pt>
                <c:pt idx="3">
                  <c:v>vadjenje zuba</c:v>
                </c:pt>
                <c:pt idx="4">
                  <c:v>ortodontski aparat</c:v>
                </c:pt>
                <c:pt idx="5">
                  <c:v>totalne i parcijalne proteze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7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  <c:pt idx="4">
                  <c:v>5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C1-44CA-889C-3F71E2458AE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puna cena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 kod stomatologa</c:v>
                </c:pt>
                <c:pt idx="1">
                  <c:v>plombiranje zuba</c:v>
                </c:pt>
                <c:pt idx="2">
                  <c:v>lečenje zuba</c:v>
                </c:pt>
                <c:pt idx="3">
                  <c:v>vadjenje zuba</c:v>
                </c:pt>
                <c:pt idx="4">
                  <c:v>ortodontski aparat</c:v>
                </c:pt>
                <c:pt idx="5">
                  <c:v>totalne i parcijalne proteze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7</c:v>
                </c:pt>
                <c:pt idx="1">
                  <c:v>10</c:v>
                </c:pt>
                <c:pt idx="2">
                  <c:v>10</c:v>
                </c:pt>
                <c:pt idx="3">
                  <c:v>9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C1-44CA-889C-3F71E2458AE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 kod stomatologa</c:v>
                </c:pt>
                <c:pt idx="1">
                  <c:v>plombiranje zuba</c:v>
                </c:pt>
                <c:pt idx="2">
                  <c:v>lečenje zuba</c:v>
                </c:pt>
                <c:pt idx="3">
                  <c:v>vadjenje zuba</c:v>
                </c:pt>
                <c:pt idx="4">
                  <c:v>ortodontski aparat</c:v>
                </c:pt>
                <c:pt idx="5">
                  <c:v>totalne i parcijalne proteze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5</c:v>
                </c:pt>
                <c:pt idx="3">
                  <c:v>9</c:v>
                </c:pt>
                <c:pt idx="4">
                  <c:v>19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C1-44CA-889C-3F71E2458AE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pregled kod stomatologa</c:v>
                </c:pt>
                <c:pt idx="1">
                  <c:v>plombiranje zuba</c:v>
                </c:pt>
                <c:pt idx="2">
                  <c:v>lečenje zuba</c:v>
                </c:pt>
                <c:pt idx="3">
                  <c:v>vadjenje zuba</c:v>
                </c:pt>
                <c:pt idx="4">
                  <c:v>ortodontski aparat</c:v>
                </c:pt>
                <c:pt idx="5">
                  <c:v>totalne i parcijalne proteze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12</c:v>
                </c:pt>
                <c:pt idx="3">
                  <c:v>13</c:v>
                </c:pt>
                <c:pt idx="4">
                  <c:v>18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C1-44CA-889C-3F71E2458AE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03932384"/>
        <c:axId val="-703925312"/>
      </c:barChart>
      <c:catAx>
        <c:axId val="-703932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25312"/>
        <c:crosses val="autoZero"/>
        <c:auto val="1"/>
        <c:lblAlgn val="ctr"/>
        <c:lblOffset val="100"/>
        <c:noMultiLvlLbl val="0"/>
      </c:catAx>
      <c:valAx>
        <c:axId val="-703925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3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065661664086831E-3"/>
          <c:y val="0.8965597856968911"/>
          <c:w val="0.96169683917715409"/>
          <c:h val="8.5767165702225354E-2"/>
        </c:manualLayout>
      </c:layout>
      <c:overlay val="0"/>
      <c:spPr>
        <a:solidFill>
          <a:srgbClr val="00B050">
            <a:alpha val="49000"/>
          </a:srgb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finansijskih problema</c:v>
                </c:pt>
                <c:pt idx="1">
                  <c:v>predugog čekanja</c:v>
                </c:pt>
                <c:pt idx="2">
                  <c:v>nedostatka vremena</c:v>
                </c:pt>
                <c:pt idx="3">
                  <c:v>zbog udaljenosti</c:v>
                </c:pt>
                <c:pt idx="4">
                  <c:v>zbog epidemiološke situacije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15</c:v>
                </c:pt>
                <c:pt idx="3">
                  <c:v>3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FB-47B8-AE7D-9993DE5939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finansijskih problema</c:v>
                </c:pt>
                <c:pt idx="1">
                  <c:v>predugog čekanja</c:v>
                </c:pt>
                <c:pt idx="2">
                  <c:v>nedostatka vremena</c:v>
                </c:pt>
                <c:pt idx="3">
                  <c:v>zbog udaljenosti</c:v>
                </c:pt>
                <c:pt idx="4">
                  <c:v>zbog epidemiološke situacije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29</c:v>
                </c:pt>
                <c:pt idx="1">
                  <c:v>29</c:v>
                </c:pt>
                <c:pt idx="2">
                  <c:v>21</c:v>
                </c:pt>
                <c:pt idx="3">
                  <c:v>29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FB-47B8-AE7D-9993DE5939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 sećam se/ne odnosi se na mene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finansijskih problema</c:v>
                </c:pt>
                <c:pt idx="1">
                  <c:v>predugog čekanja</c:v>
                </c:pt>
                <c:pt idx="2">
                  <c:v>nedostatka vremena</c:v>
                </c:pt>
                <c:pt idx="3">
                  <c:v>zbog udaljenosti</c:v>
                </c:pt>
                <c:pt idx="4">
                  <c:v>zbog epidemiološke situacije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14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FB-47B8-AE7D-9993DE59393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finansijskih problema</c:v>
                </c:pt>
                <c:pt idx="1">
                  <c:v>predugog čekanja</c:v>
                </c:pt>
                <c:pt idx="2">
                  <c:v>nedostatka vremena</c:v>
                </c:pt>
                <c:pt idx="3">
                  <c:v>zbog udaljenosti</c:v>
                </c:pt>
                <c:pt idx="4">
                  <c:v>zbog epidemiološke situacije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24</c:v>
                </c:pt>
                <c:pt idx="1">
                  <c:v>25</c:v>
                </c:pt>
                <c:pt idx="2">
                  <c:v>20</c:v>
                </c:pt>
                <c:pt idx="3">
                  <c:v>23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FB-47B8-AE7D-9993DE59393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03922592"/>
        <c:axId val="-703929664"/>
      </c:barChart>
      <c:catAx>
        <c:axId val="-703922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29664"/>
        <c:crosses val="autoZero"/>
        <c:auto val="1"/>
        <c:lblAlgn val="ctr"/>
        <c:lblOffset val="100"/>
        <c:noMultiLvlLbl val="0"/>
      </c:catAx>
      <c:valAx>
        <c:axId val="-703929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22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86858693945306E-2"/>
          <c:y val="0.89510593528750082"/>
          <c:w val="0.96226282612109382"/>
          <c:h val="8.4725997485608412E-2"/>
        </c:manualLayout>
      </c:layout>
      <c:overlay val="0"/>
      <c:spPr>
        <a:solidFill>
          <a:srgbClr val="FF0000">
            <a:alpha val="30000"/>
          </a:srgb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3.7246047454657871E-2"/>
                  <c:y val="5.6072696014001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D1-4B60-B057-5289A2B847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usluge u vreme covid19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0-4F91-A546-1A57DD52985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4.1384497171842116E-2"/>
                  <c:y val="-5.11968094040879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D1-4B60-B057-5289A2B847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usluge u vreme covid19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50-4F91-A546-1A57DD52985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0751659779026299E-2"/>
                  <c:y val="-0.183899630450027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50-4F91-A546-1A57DD5298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usluge u vreme covid19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50-4F91-A546-1A57DD52985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usluge u vreme covid19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50-4F91-A546-1A57DD52985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usluge u vreme covid19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50-4F91-A546-1A57DD52985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ne odnosi se na mene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2.069224858592106E-3"/>
                  <c:y val="2.40281388568042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750-4F91-A546-1A57DD5298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usluge u vreme covid19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750-4F91-A546-1A57DD52985C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usluge u vreme covid19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750-4F91-A546-1A57DD52985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03922048"/>
        <c:axId val="-703929120"/>
      </c:barChart>
      <c:catAx>
        <c:axId val="-703922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29120"/>
        <c:crosses val="autoZero"/>
        <c:auto val="1"/>
        <c:lblAlgn val="ctr"/>
        <c:lblOffset val="100"/>
        <c:noMultiLvlLbl val="0"/>
      </c:catAx>
      <c:valAx>
        <c:axId val="-703929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22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solidFill>
        <a:schemeClr val="bg2">
          <a:lumMod val="25000"/>
        </a:schemeClr>
      </a:solidFill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vrlo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6.5643652068707273E-2"/>
                  <c:y val="-7.8641666460258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B2-4AD7-BD29-9382523A21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vaše oralno zdravlje je: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B7-4EA7-885F-BDF828ACE63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8.908781352181705E-2"/>
                  <c:y val="7.8641666460258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B2-4AD7-BD29-9382523A21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vaše oralno zdravlje je: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B7-4EA7-885F-BDF828ACE63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vaše oralno zdravlje je: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B7-4EA7-885F-BDF828ACE63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vaše oralno zdravlje je: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B7-4EA7-885F-BDF828ACE63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vaše oralno zdravlje je: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B7-4EA7-885F-BDF828ACE63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8132993743731516E-2"/>
                  <c:y val="-4.915104153766130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B2-4AD7-BD29-9382523A21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vaše oralno zdravlje je: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DB7-4EA7-885F-BDF828ACE63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03921504"/>
        <c:axId val="-703928576"/>
      </c:barChart>
      <c:catAx>
        <c:axId val="-703921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28576"/>
        <c:crosses val="autoZero"/>
        <c:auto val="1"/>
        <c:lblAlgn val="ctr"/>
        <c:lblOffset val="100"/>
        <c:noMultiLvlLbl val="0"/>
      </c:catAx>
      <c:valAx>
        <c:axId val="-703928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703921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solidFill>
        <a:schemeClr val="bg2">
          <a:lumMod val="25000"/>
        </a:schemeClr>
      </a:solidFill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38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0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32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33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13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98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46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9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9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68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68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22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7AAE8EA-3F29-2C88-DB5B-0BB9C6DBD7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7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3733" y="3889218"/>
            <a:ext cx="6368312" cy="103209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sr-Latn-RS" sz="3200" dirty="0">
                <a:solidFill>
                  <a:schemeClr val="bg1"/>
                </a:solidFill>
              </a:rPr>
              <a:t>Zadovoljstvo korisnika stomatoloških usluga ZBO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3733" y="4944531"/>
            <a:ext cx="6368312" cy="524935"/>
          </a:xfrm>
        </p:spPr>
        <p:txBody>
          <a:bodyPr>
            <a:normAutofit/>
          </a:bodyPr>
          <a:lstStyle/>
          <a:p>
            <a:pPr algn="ctr"/>
            <a:r>
              <a:rPr lang="sr-Latn-RS" dirty="0">
                <a:solidFill>
                  <a:schemeClr val="bg1"/>
                </a:solidFill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434458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3989" y="1357745"/>
            <a:ext cx="5678155" cy="817147"/>
          </a:xfrm>
          <a:solidFill>
            <a:srgbClr val="92D050">
              <a:alpha val="43000"/>
            </a:srgbClr>
          </a:solidFill>
        </p:spPr>
        <p:txBody>
          <a:bodyPr/>
          <a:lstStyle/>
          <a:p>
            <a:r>
              <a:rPr lang="sr-Latn-RS" sz="1600" b="1" dirty="0">
                <a:solidFill>
                  <a:schemeClr val="tx1"/>
                </a:solidFill>
              </a:rPr>
              <a:t>Ocenite usluge stomatološke službe, u ovoj ustanovi, tokom epidemiološke situacije</a:t>
            </a: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70061145"/>
              </p:ext>
            </p:extLst>
          </p:nvPr>
        </p:nvGraphicFramePr>
        <p:xfrm>
          <a:off x="190500" y="875001"/>
          <a:ext cx="6137564" cy="5209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772338" y="1332166"/>
            <a:ext cx="5322680" cy="898415"/>
          </a:xfrm>
          <a:solidFill>
            <a:srgbClr val="FFC000">
              <a:alpha val="60000"/>
            </a:srgbClr>
          </a:solidFill>
        </p:spPr>
        <p:txBody>
          <a:bodyPr/>
          <a:lstStyle/>
          <a:p>
            <a:r>
              <a:rPr lang="sr-Latn-RS" sz="1600" b="1" dirty="0">
                <a:solidFill>
                  <a:schemeClr val="tx1"/>
                </a:solidFill>
              </a:rPr>
              <a:t>Ocenite vaše oralno zdravlje</a:t>
            </a:r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88338930"/>
              </p:ext>
            </p:extLst>
          </p:nvPr>
        </p:nvGraphicFramePr>
        <p:xfrm>
          <a:off x="6774873" y="1060306"/>
          <a:ext cx="5417127" cy="5167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4164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17430" y="393344"/>
            <a:ext cx="3983222" cy="128089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sr-Latn-RS" sz="2400" b="1" dirty="0">
                <a:solidFill>
                  <a:schemeClr val="tx1"/>
                </a:solidFill>
              </a:rPr>
              <a:t>Uzimajući sve u obzir, ocenite vaše zadovoljstvo lečenjem u ovoj stomatološkoj službi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8475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2372C0C3-04AE-5D59-7D77-3B809212A0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7988" y="157162"/>
            <a:ext cx="6438626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346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3FE9996-7EAC-4679-B37D-C1045F42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1DF1FE-5CC8-43D2-A76C-93C76EED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161BEBD-A23C-409E-ABC7-73F9EDC02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07905" y="1716164"/>
            <a:ext cx="4801589" cy="493836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lIns="91440" tIns="45720" rIns="91440" bIns="45720" rtlCol="0" anchor="ctr">
            <a:prstTxWarp prst="textWave2">
              <a:avLst>
                <a:gd name="adj1" fmla="val 20000"/>
                <a:gd name="adj2" fmla="val 1092"/>
              </a:avLst>
            </a:prstTxWarp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cap="none" spc="-50" dirty="0" err="1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+mj-lt"/>
                <a:ea typeface="+mj-ea"/>
                <a:cs typeface="+mj-cs"/>
              </a:rPr>
              <a:t>hvala</a:t>
            </a:r>
            <a:endParaRPr lang="en-US" sz="4400" b="1" cap="none" spc="-50" dirty="0">
              <a:ln/>
              <a:solidFill>
                <a:schemeClr val="tx2">
                  <a:lumMod val="60000"/>
                  <a:lumOff val="40000"/>
                </a:schemeClr>
              </a:solidFill>
              <a:effectLst/>
              <a:latin typeface="+mj-lt"/>
              <a:ea typeface="+mj-ea"/>
              <a:cs typeface="+mj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357601" y="5347673"/>
            <a:ext cx="3866289" cy="799416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Davorka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Bosnić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Dipl.psiholog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ZZJZ Sombor 2023.</a:t>
            </a:r>
          </a:p>
        </p:txBody>
      </p:sp>
    </p:spTree>
    <p:extLst>
      <p:ext uri="{BB962C8B-B14F-4D97-AF65-F5344CB8AC3E}">
        <p14:creationId xmlns:p14="http://schemas.microsoft.com/office/powerpoint/2010/main" val="311831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2797" y="99675"/>
            <a:ext cx="3296885" cy="74748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r-Latn-RS" sz="1400" b="1" dirty="0"/>
              <a:t>Struktura ispitanika: N = 70</a:t>
            </a:r>
            <a:br>
              <a:rPr lang="sr-Latn-RS" sz="1400" b="1" dirty="0"/>
            </a:br>
            <a:r>
              <a:rPr lang="sr-Latn-RS" sz="1400" dirty="0"/>
              <a:t>Starost ispitanih korisnika je  </a:t>
            </a:r>
            <a:br>
              <a:rPr lang="sr-Latn-RS" sz="1400" dirty="0"/>
            </a:br>
            <a:r>
              <a:rPr lang="sr-Latn-RS" sz="1400" dirty="0"/>
              <a:t>od 5 do 82godine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10427"/>
              </p:ext>
            </p:extLst>
          </p:nvPr>
        </p:nvGraphicFramePr>
        <p:xfrm>
          <a:off x="376518" y="2374247"/>
          <a:ext cx="4195483" cy="2399645"/>
        </p:xfrm>
        <a:graphic>
          <a:graphicData uri="http://schemas.openxmlformats.org/drawingml/2006/table">
            <a:tbl>
              <a:tblPr firstRow="1" firstCol="1" bandCol="1">
                <a:tableStyleId>{16D9F66E-5EB9-4882-86FB-DCBF35E3C3E4}</a:tableStyleId>
              </a:tblPr>
              <a:tblGrid>
                <a:gridCol w="2208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3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3585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zdravstvena ustanova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Frequency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Percent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585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Dom zdravlja Apatin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21,4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158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Dom zdravlja Kula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42,9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158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Dom zdravlja Odžaci</a:t>
                      </a:r>
                      <a:endParaRPr lang="sr-Latn-R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7,1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174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DZ </a:t>
                      </a:r>
                      <a:r>
                        <a:rPr lang="sr-Latn-RS" sz="12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Sombor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28,6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585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205008"/>
              </p:ext>
            </p:extLst>
          </p:nvPr>
        </p:nvGraphicFramePr>
        <p:xfrm>
          <a:off x="337015" y="4926665"/>
          <a:ext cx="3186955" cy="1348474"/>
        </p:xfrm>
        <a:graphic>
          <a:graphicData uri="http://schemas.openxmlformats.org/drawingml/2006/table">
            <a:tbl>
              <a:tblPr firstRow="1" firstCol="1" bandCol="1">
                <a:tableStyleId>{C4B1156A-380E-4F78-BDF5-A606A8083BF9}</a:tableStyleId>
              </a:tblPr>
              <a:tblGrid>
                <a:gridCol w="1169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7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r-Latn-R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pol</a:t>
                      </a:r>
                      <a:endParaRPr lang="sr-Latn-R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r-Latn-R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Frequency</a:t>
                      </a:r>
                      <a:endParaRPr lang="sr-Latn-R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sr-Latn-R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Percent</a:t>
                      </a:r>
                      <a:endParaRPr lang="sr-Latn-R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05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MUŠKI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48,6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768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ŽENSKI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51,4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584405"/>
              </p:ext>
            </p:extLst>
          </p:nvPr>
        </p:nvGraphicFramePr>
        <p:xfrm>
          <a:off x="409298" y="189940"/>
          <a:ext cx="4243386" cy="2028276"/>
        </p:xfrm>
        <a:graphic>
          <a:graphicData uri="http://schemas.openxmlformats.org/drawingml/2006/table">
            <a:tbl>
              <a:tblPr firstRow="1" firstCol="1" bandCol="1">
                <a:tableStyleId>{16D9F66E-5EB9-4882-86FB-DCBF35E3C3E4}</a:tableStyleId>
              </a:tblPr>
              <a:tblGrid>
                <a:gridCol w="214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07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Latn-RS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Podaci o školovanju ( miss.14,3%)</a:t>
                      </a:r>
                      <a:endParaRPr lang="sr-Latn-RS" sz="900" b="1" i="0" u="none" strike="noStrike" dirty="0">
                        <a:solidFill>
                          <a:srgbClr val="000000"/>
                        </a:solidFill>
                        <a:effectLst/>
                        <a:latin typeface="Arial Bold" panose="020B07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86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škola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Frequency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Percent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607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nepotpuna OŠ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2,9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579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OŠ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10,0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579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srednja škola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52,9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579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viša i visoka škola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20,0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587952"/>
              </p:ext>
            </p:extLst>
          </p:nvPr>
        </p:nvGraphicFramePr>
        <p:xfrm>
          <a:off x="7131890" y="1114425"/>
          <a:ext cx="4098083" cy="1662911"/>
        </p:xfrm>
        <a:graphic>
          <a:graphicData uri="http://schemas.openxmlformats.org/drawingml/2006/table">
            <a:tbl>
              <a:tblPr firstRow="1" firstCol="1" bandCol="1">
                <a:tableStyleId>{22838BEF-8BB2-4498-84A7-C5851F593DF1}</a:tableStyleId>
              </a:tblPr>
              <a:tblGrid>
                <a:gridCol w="2178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9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998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porodično materijalno stanje (miss.5,7%)</a:t>
                      </a:r>
                      <a:endParaRPr lang="sr-Latn-RS" sz="1100" b="1" i="0" u="none" strike="noStrike" dirty="0">
                        <a:solidFill>
                          <a:schemeClr val="tx1"/>
                        </a:solidFill>
                        <a:effectLst/>
                        <a:latin typeface="Arial Bold" panose="020B07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0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r-Latn-R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Frequency</a:t>
                      </a:r>
                      <a:endParaRPr lang="sr-Latn-R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Percent</a:t>
                      </a:r>
                      <a:endParaRPr lang="sr-Latn-R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506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loše</a:t>
                      </a:r>
                      <a:endParaRPr lang="sr-Latn-R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sr-Latn-R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4,3</a:t>
                      </a:r>
                      <a:endParaRPr lang="sr-Latn-R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06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solidFill>
                            <a:schemeClr val="tx1"/>
                          </a:solidFill>
                          <a:effectLst/>
                        </a:rPr>
                        <a:t>osrednje</a:t>
                      </a:r>
                      <a:endParaRPr lang="sr-Latn-RS" sz="11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sr-Latn-R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30,0</a:t>
                      </a:r>
                      <a:endParaRPr lang="sr-Latn-R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506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solidFill>
                            <a:schemeClr val="tx1"/>
                          </a:solidFill>
                          <a:effectLst/>
                        </a:rPr>
                        <a:t>dobro</a:t>
                      </a:r>
                      <a:endParaRPr lang="sr-Latn-RS" sz="11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sr-Latn-R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55,7</a:t>
                      </a:r>
                      <a:endParaRPr lang="sr-Latn-R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506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>
                          <a:solidFill>
                            <a:schemeClr val="tx1"/>
                          </a:solidFill>
                          <a:effectLst/>
                        </a:rPr>
                        <a:t>veoma dobro</a:t>
                      </a:r>
                      <a:endParaRPr lang="sr-Latn-RS" sz="11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sr-Latn-R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4,3</a:t>
                      </a:r>
                      <a:endParaRPr lang="sr-Latn-R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284045"/>
              </p:ext>
            </p:extLst>
          </p:nvPr>
        </p:nvGraphicFramePr>
        <p:xfrm>
          <a:off x="5329239" y="3131483"/>
          <a:ext cx="5880567" cy="3083581"/>
        </p:xfrm>
        <a:graphic>
          <a:graphicData uri="http://schemas.openxmlformats.org/drawingml/2006/table">
            <a:tbl>
              <a:tblPr firstRow="1" firstCol="1" bandCol="1">
                <a:tableStyleId>{16D9F66E-5EB9-4882-86FB-DCBF35E3C3E4}</a:tableStyleId>
              </a:tblPr>
              <a:tblGrid>
                <a:gridCol w="3508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5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587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pripadnost jednoj od definisanih grupa</a:t>
                      </a:r>
                      <a:endParaRPr lang="sr-Latn-R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Frequency</a:t>
                      </a:r>
                      <a:endParaRPr lang="sr-Latn-R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Percent</a:t>
                      </a:r>
                      <a:endParaRPr lang="sr-Latn-R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88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dete 0-18god.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40,0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9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student 19-26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5,7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345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lice u hitnoj potrebi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1,4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45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porodilja</a:t>
                      </a:r>
                      <a:endParaRPr lang="sr-Latn-R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345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Stariji od 65 godina</a:t>
                      </a:r>
                      <a:endParaRPr lang="sr-Latn-R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10,0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84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ostale kategorije obuhvaćene obaveznim zdravstvenim osiguranjem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22,9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74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</a:rPr>
                        <a:t>ne pripadam ni jednoj od navednih grupa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18,6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315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missing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1,4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19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95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84B70D5-875B-433D-BDBD-1522A85D6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5" y="634946"/>
            <a:ext cx="3690257" cy="1450757"/>
          </a:xfrm>
          <a:scene3d>
            <a:camera prst="orthographicFront"/>
            <a:lightRig rig="threePt" dir="t"/>
          </a:scene3d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000" b="1"/>
              <a:t>Broj poseta stomatologu u poslednjih 12 meseci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947DF4A-614C-4B4C-8B80-E5B9D8E8C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859485" y="2198914"/>
            <a:ext cx="3690257" cy="36701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sr-Latn-R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61,4% primljeni istog dana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299956-A9E7-4FC1-A0B1-D590CA973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7FC539C-B783-4B03-9F9E-D13430F3F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538182"/>
              </p:ext>
            </p:extLst>
          </p:nvPr>
        </p:nvGraphicFramePr>
        <p:xfrm>
          <a:off x="633999" y="640081"/>
          <a:ext cx="6909801" cy="5314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604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/>
              <a:t>Kod privatnika stomatologa idete zbog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80262"/>
              </p:ext>
            </p:extLst>
          </p:nvPr>
        </p:nvGraphicFramePr>
        <p:xfrm>
          <a:off x="997527" y="1482437"/>
          <a:ext cx="10507086" cy="5140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894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688" y="922466"/>
            <a:ext cx="2975838" cy="599572"/>
          </a:xfrm>
          <a:solidFill>
            <a:schemeClr val="accent1">
              <a:alpha val="23000"/>
            </a:schemeClr>
          </a:solidFill>
        </p:spPr>
        <p:txBody>
          <a:bodyPr>
            <a:normAutofit/>
          </a:bodyPr>
          <a:lstStyle/>
          <a:p>
            <a:r>
              <a:rPr lang="sr-Latn-RS" sz="2000" b="1" dirty="0">
                <a:solidFill>
                  <a:schemeClr val="tx1"/>
                </a:solidFill>
              </a:rPr>
              <a:t>Saveti vašeg stomatologa o: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386471"/>
              </p:ext>
            </p:extLst>
          </p:nvPr>
        </p:nvGraphicFramePr>
        <p:xfrm>
          <a:off x="2589213" y="1482436"/>
          <a:ext cx="8915400" cy="4429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159469"/>
            <a:ext cx="3835794" cy="1200329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RS" dirty="0"/>
              <a:t>61,4% korisnika je primljeno istog dana</a:t>
            </a:r>
          </a:p>
          <a:p>
            <a:r>
              <a:rPr lang="sr-Latn-RS" dirty="0"/>
              <a:t>Dok je </a:t>
            </a:r>
          </a:p>
          <a:p>
            <a:r>
              <a:rPr lang="sr-Latn-RS" dirty="0"/>
              <a:t>21,4% čekalo do pet dana</a:t>
            </a:r>
          </a:p>
          <a:p>
            <a:r>
              <a:rPr lang="sr-Latn-RS" dirty="0"/>
              <a:t>10% čekali do petnaest dana</a:t>
            </a:r>
          </a:p>
        </p:txBody>
      </p:sp>
    </p:spTree>
    <p:extLst>
      <p:ext uri="{BB962C8B-B14F-4D97-AF65-F5344CB8AC3E}">
        <p14:creationId xmlns:p14="http://schemas.microsoft.com/office/powerpoint/2010/main" val="199639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60" y="307620"/>
            <a:ext cx="3238541" cy="1280890"/>
          </a:xfrm>
          <a:solidFill>
            <a:schemeClr val="accent1">
              <a:alpha val="21000"/>
            </a:schemeClr>
          </a:solidFill>
        </p:spPr>
        <p:txBody>
          <a:bodyPr anchor="ctr">
            <a:normAutofit/>
          </a:bodyPr>
          <a:lstStyle/>
          <a:p>
            <a:r>
              <a:rPr lang="sr-Latn-RS" sz="2400" b="1" dirty="0">
                <a:solidFill>
                  <a:schemeClr val="tx1"/>
                </a:solidFill>
              </a:rPr>
              <a:t>        Moj stomatolog :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256855"/>
              </p:ext>
            </p:extLst>
          </p:nvPr>
        </p:nvGraphicFramePr>
        <p:xfrm>
          <a:off x="1704109" y="1620982"/>
          <a:ext cx="9800504" cy="4682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7006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405" y="237914"/>
            <a:ext cx="4847358" cy="664363"/>
          </a:xfrm>
          <a:solidFill>
            <a:srgbClr val="00B050">
              <a:alpha val="17000"/>
            </a:srgbClr>
          </a:solidFill>
        </p:spPr>
        <p:txBody>
          <a:bodyPr>
            <a:normAutofit/>
          </a:bodyPr>
          <a:lstStyle/>
          <a:p>
            <a:r>
              <a:rPr lang="sr-Latn-RS" sz="2400" b="1" dirty="0">
                <a:solidFill>
                  <a:schemeClr val="tx1"/>
                </a:solidFill>
              </a:rPr>
              <a:t>Ocene organizacije stomatološke službe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503731"/>
              </p:ext>
            </p:extLst>
          </p:nvPr>
        </p:nvGraphicFramePr>
        <p:xfrm>
          <a:off x="2528888" y="928254"/>
          <a:ext cx="8975725" cy="5929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9803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235" y="263892"/>
            <a:ext cx="9488238" cy="436196"/>
          </a:xfrm>
          <a:solidFill>
            <a:srgbClr val="00B050">
              <a:alpha val="28000"/>
            </a:srgbClr>
          </a:solidFill>
        </p:spPr>
        <p:txBody>
          <a:bodyPr>
            <a:normAutofit/>
          </a:bodyPr>
          <a:lstStyle/>
          <a:p>
            <a:r>
              <a:rPr lang="sr-Latn-RS" sz="2400" b="1" dirty="0">
                <a:solidFill>
                  <a:schemeClr val="tx1"/>
                </a:solidFill>
              </a:rPr>
              <a:t>Kako se plaćaju usluge?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59865"/>
              </p:ext>
            </p:extLst>
          </p:nvPr>
        </p:nvGraphicFramePr>
        <p:xfrm>
          <a:off x="1628775" y="1071563"/>
          <a:ext cx="9875838" cy="4840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5543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788" y="372328"/>
            <a:ext cx="10455592" cy="1156435"/>
          </a:xfrm>
          <a:solidFill>
            <a:srgbClr val="FF0000">
              <a:alpha val="34000"/>
            </a:srgbClr>
          </a:solidFill>
        </p:spPr>
        <p:txBody>
          <a:bodyPr>
            <a:normAutofit/>
          </a:bodyPr>
          <a:lstStyle/>
          <a:p>
            <a:r>
              <a:rPr lang="sr-Latn-RS" sz="2400" b="1" dirty="0">
                <a:solidFill>
                  <a:schemeClr val="tx1"/>
                </a:solidFill>
              </a:rPr>
              <a:t>Da li ste u poslednjih godinu dana, izbegli posetu stomatologu zbog: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015936"/>
              </p:ext>
            </p:extLst>
          </p:nvPr>
        </p:nvGraphicFramePr>
        <p:xfrm>
          <a:off x="628650" y="1846263"/>
          <a:ext cx="10526713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804593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1051</TotalTime>
  <Words>281</Words>
  <Application>Microsoft Office PowerPoint</Application>
  <PresentationFormat>Widescreen</PresentationFormat>
  <Paragraphs>117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Bold</vt:lpstr>
      <vt:lpstr>Calibri</vt:lpstr>
      <vt:lpstr>Calibri Light</vt:lpstr>
      <vt:lpstr>Retrospect</vt:lpstr>
      <vt:lpstr>Zadovoljstvo korisnika stomatoloških usluga ZBO</vt:lpstr>
      <vt:lpstr>Struktura ispitanika: N = 70 Starost ispitanih korisnika je   od 5 do 82godine</vt:lpstr>
      <vt:lpstr>Broj poseta stomatologu u poslednjih 12 meseci</vt:lpstr>
      <vt:lpstr>Kod privatnika stomatologa idete zbog</vt:lpstr>
      <vt:lpstr>Saveti vašeg stomatologa o:</vt:lpstr>
      <vt:lpstr>        Moj stomatolog :</vt:lpstr>
      <vt:lpstr>Ocene organizacije stomatološke službe</vt:lpstr>
      <vt:lpstr>Kako se plaćaju usluge?</vt:lpstr>
      <vt:lpstr>Da li ste u poslednjih godinu dana, izbegli posetu stomatologu zbog:</vt:lpstr>
      <vt:lpstr>PowerPoint Presentation</vt:lpstr>
      <vt:lpstr>Uzimajući sve u obzir, ocenite vaše zadovoljstvo lečenjem u ovoj stomatološkoj službi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korisnika stomatoloških usluga ZBO</dc:title>
  <dc:creator>Korisnik</dc:creator>
  <cp:lastModifiedBy>Socijalna ZZJZ Sombor</cp:lastModifiedBy>
  <cp:revision>74</cp:revision>
  <dcterms:created xsi:type="dcterms:W3CDTF">2021-06-21T09:20:04Z</dcterms:created>
  <dcterms:modified xsi:type="dcterms:W3CDTF">2023-02-03T08:02:11Z</dcterms:modified>
</cp:coreProperties>
</file>