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sldIdLst>
    <p:sldId id="256" r:id="rId2"/>
    <p:sldId id="266" r:id="rId3"/>
    <p:sldId id="258" r:id="rId4"/>
    <p:sldId id="259" r:id="rId5"/>
    <p:sldId id="257" r:id="rId6"/>
    <p:sldId id="260" r:id="rId7"/>
    <p:sldId id="267" r:id="rId8"/>
    <p:sldId id="270" r:id="rId9"/>
    <p:sldId id="268" r:id="rId10"/>
    <p:sldId id="264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A0E7"/>
    <a:srgbClr val="6A4C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frekvencije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3D5-4F80-9270-932BB150164A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3D5-4F80-9270-932BB150164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3D5-4F80-9270-932BB150164A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3D5-4F80-9270-932BB150164A}"/>
              </c:ext>
            </c:extLst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3D5-4F80-9270-932BB150164A}"/>
              </c:ext>
            </c:extLst>
          </c:dPt>
          <c:dPt>
            <c:idx val="5"/>
            <c:invertIfNegative val="0"/>
            <c:bubble3D val="0"/>
            <c:spPr>
              <a:solidFill>
                <a:srgbClr val="6A4C2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3D5-4F80-9270-932BB150164A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93D5-4F80-9270-932BB150164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DZ Apatin</c:v>
                </c:pt>
                <c:pt idx="1">
                  <c:v>DZ Kula</c:v>
                </c:pt>
                <c:pt idx="2">
                  <c:v>DZ Odžaci</c:v>
                </c:pt>
                <c:pt idx="3">
                  <c:v>DZ Sombor</c:v>
                </c:pt>
                <c:pt idx="4">
                  <c:v>OB Sombor</c:v>
                </c:pt>
                <c:pt idx="5">
                  <c:v>specijalna bolnica Apatin-Junaković</c:v>
                </c:pt>
                <c:pt idx="6">
                  <c:v>ZZJZ Sombor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72</c:v>
                </c:pt>
                <c:pt idx="1">
                  <c:v>95</c:v>
                </c:pt>
                <c:pt idx="2">
                  <c:v>41</c:v>
                </c:pt>
                <c:pt idx="3">
                  <c:v>312</c:v>
                </c:pt>
                <c:pt idx="4">
                  <c:v>254</c:v>
                </c:pt>
                <c:pt idx="5">
                  <c:v>109</c:v>
                </c:pt>
                <c:pt idx="6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3D5-4F80-9270-932BB150164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procenat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1.1396011396011397E-2"/>
                  <c:y val="-5.002986034184182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3D5-4F80-9270-932BB150164A}"/>
                </c:ext>
              </c:extLst>
            </c:dLbl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DZ Apatin</c:v>
                </c:pt>
                <c:pt idx="1">
                  <c:v>DZ Kula</c:v>
                </c:pt>
                <c:pt idx="2">
                  <c:v>DZ Odžaci</c:v>
                </c:pt>
                <c:pt idx="3">
                  <c:v>DZ Sombor</c:v>
                </c:pt>
                <c:pt idx="4">
                  <c:v>OB Sombor</c:v>
                </c:pt>
                <c:pt idx="5">
                  <c:v>specijalna bolnica Apatin-Junaković</c:v>
                </c:pt>
                <c:pt idx="6">
                  <c:v>ZZJZ Sombor</c:v>
                </c:pt>
              </c:strCache>
            </c:strRef>
          </c:cat>
          <c:val>
            <c:numRef>
              <c:f>Sheet1!$C$2:$C$8</c:f>
              <c:numCache>
                <c:formatCode>0.00%</c:formatCode>
                <c:ptCount val="7"/>
                <c:pt idx="0" formatCode="0%">
                  <c:v>7.8E-2</c:v>
                </c:pt>
                <c:pt idx="1">
                  <c:v>0.10199999999999999</c:v>
                </c:pt>
                <c:pt idx="2">
                  <c:v>4.3999999999999997E-2</c:v>
                </c:pt>
                <c:pt idx="3" formatCode="0%">
                  <c:v>0.33600000000000002</c:v>
                </c:pt>
                <c:pt idx="4">
                  <c:v>0.27400000000000002</c:v>
                </c:pt>
                <c:pt idx="5">
                  <c:v>0.11700000000000001</c:v>
                </c:pt>
                <c:pt idx="6">
                  <c:v>4.8000000000000001E-2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93D5-4F80-9270-932BB150164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604869536"/>
        <c:axId val="-1604867904"/>
      </c:barChart>
      <c:catAx>
        <c:axId val="-1604869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67904"/>
        <c:crosses val="autoZero"/>
        <c:auto val="1"/>
        <c:lblAlgn val="ctr"/>
        <c:lblOffset val="100"/>
        <c:noMultiLvlLbl val="0"/>
      </c:catAx>
      <c:valAx>
        <c:axId val="-1604867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69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  <c:pt idx="11">
                  <c:v>sprovodjenjem anti covid mera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35</c:v>
                </c:pt>
                <c:pt idx="1">
                  <c:v>58</c:v>
                </c:pt>
                <c:pt idx="2">
                  <c:v>14</c:v>
                </c:pt>
                <c:pt idx="3">
                  <c:v>28</c:v>
                </c:pt>
                <c:pt idx="4">
                  <c:v>31</c:v>
                </c:pt>
                <c:pt idx="5">
                  <c:v>14</c:v>
                </c:pt>
                <c:pt idx="6">
                  <c:v>11</c:v>
                </c:pt>
                <c:pt idx="7">
                  <c:v>62</c:v>
                </c:pt>
                <c:pt idx="8">
                  <c:v>96</c:v>
                </c:pt>
                <c:pt idx="9">
                  <c:v>42</c:v>
                </c:pt>
                <c:pt idx="10">
                  <c:v>33</c:v>
                </c:pt>
                <c:pt idx="11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AA-44D0-A544-A75629BDE45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  <c:pt idx="11">
                  <c:v>sprovodjenjem anti covid mera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107</c:v>
                </c:pt>
                <c:pt idx="1">
                  <c:v>98</c:v>
                </c:pt>
                <c:pt idx="2">
                  <c:v>61</c:v>
                </c:pt>
                <c:pt idx="3">
                  <c:v>62</c:v>
                </c:pt>
                <c:pt idx="4">
                  <c:v>76</c:v>
                </c:pt>
                <c:pt idx="5">
                  <c:v>33</c:v>
                </c:pt>
                <c:pt idx="6">
                  <c:v>43</c:v>
                </c:pt>
                <c:pt idx="7">
                  <c:v>86</c:v>
                </c:pt>
                <c:pt idx="8">
                  <c:v>162</c:v>
                </c:pt>
                <c:pt idx="9">
                  <c:v>79</c:v>
                </c:pt>
                <c:pt idx="10">
                  <c:v>100</c:v>
                </c:pt>
                <c:pt idx="11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AA-44D0-A544-A75629BDE45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7030A0">
                <a:alpha val="57000"/>
              </a:srgb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  <c:pt idx="11">
                  <c:v>sprovodjenjem anti covid mera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227</c:v>
                </c:pt>
                <c:pt idx="1">
                  <c:v>189</c:v>
                </c:pt>
                <c:pt idx="2">
                  <c:v>140</c:v>
                </c:pt>
                <c:pt idx="3">
                  <c:v>191</c:v>
                </c:pt>
                <c:pt idx="4">
                  <c:v>168</c:v>
                </c:pt>
                <c:pt idx="5">
                  <c:v>128</c:v>
                </c:pt>
                <c:pt idx="6">
                  <c:v>160</c:v>
                </c:pt>
                <c:pt idx="7">
                  <c:v>184</c:v>
                </c:pt>
                <c:pt idx="8">
                  <c:v>229</c:v>
                </c:pt>
                <c:pt idx="9">
                  <c:v>206</c:v>
                </c:pt>
                <c:pt idx="10">
                  <c:v>180</c:v>
                </c:pt>
                <c:pt idx="11">
                  <c:v>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AA-44D0-A544-A75629BDE45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  <c:pt idx="11">
                  <c:v>sprovodjenjem anti covid mera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267</c:v>
                </c:pt>
                <c:pt idx="1">
                  <c:v>248</c:v>
                </c:pt>
                <c:pt idx="2">
                  <c:v>246</c:v>
                </c:pt>
                <c:pt idx="3">
                  <c:v>273</c:v>
                </c:pt>
                <c:pt idx="4">
                  <c:v>250</c:v>
                </c:pt>
                <c:pt idx="5">
                  <c:v>272</c:v>
                </c:pt>
                <c:pt idx="6">
                  <c:v>277</c:v>
                </c:pt>
                <c:pt idx="7">
                  <c:v>238</c:v>
                </c:pt>
                <c:pt idx="8">
                  <c:v>207</c:v>
                </c:pt>
                <c:pt idx="9">
                  <c:v>242</c:v>
                </c:pt>
                <c:pt idx="10">
                  <c:v>224</c:v>
                </c:pt>
                <c:pt idx="11">
                  <c:v>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4AA-44D0-A544-A75629BDE45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  <c:pt idx="11">
                  <c:v>sprovodjenjem anti covid mera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236</c:v>
                </c:pt>
                <c:pt idx="1">
                  <c:v>280</c:v>
                </c:pt>
                <c:pt idx="2">
                  <c:v>411</c:v>
                </c:pt>
                <c:pt idx="3">
                  <c:v>301</c:v>
                </c:pt>
                <c:pt idx="4">
                  <c:v>346</c:v>
                </c:pt>
                <c:pt idx="5">
                  <c:v>430</c:v>
                </c:pt>
                <c:pt idx="6">
                  <c:v>290</c:v>
                </c:pt>
                <c:pt idx="7">
                  <c:v>262</c:v>
                </c:pt>
                <c:pt idx="8">
                  <c:v>171</c:v>
                </c:pt>
                <c:pt idx="9">
                  <c:v>284</c:v>
                </c:pt>
                <c:pt idx="10">
                  <c:v>289</c:v>
                </c:pt>
                <c:pt idx="11">
                  <c:v>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4AA-44D0-A544-A75629BDE457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 odnosi se na mene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  <c:pt idx="11">
                  <c:v>sprovodjenjem anti covid mera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0">
                  <c:v>11</c:v>
                </c:pt>
                <c:pt idx="1">
                  <c:v>11</c:v>
                </c:pt>
                <c:pt idx="2">
                  <c:v>6</c:v>
                </c:pt>
                <c:pt idx="3">
                  <c:v>24</c:v>
                </c:pt>
                <c:pt idx="4">
                  <c:v>9</c:v>
                </c:pt>
                <c:pt idx="5">
                  <c:v>7</c:v>
                </c:pt>
                <c:pt idx="6">
                  <c:v>98</c:v>
                </c:pt>
                <c:pt idx="7">
                  <c:v>44</c:v>
                </c:pt>
                <c:pt idx="8">
                  <c:v>11</c:v>
                </c:pt>
                <c:pt idx="9">
                  <c:v>26</c:v>
                </c:pt>
                <c:pt idx="10">
                  <c:v>49</c:v>
                </c:pt>
                <c:pt idx="11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4AA-44D0-A544-A75629BDE457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  <c:pt idx="11">
                  <c:v>sprovodjenjem anti covid mera</c:v>
                </c:pt>
              </c:strCache>
            </c:strRef>
          </c:cat>
          <c:val>
            <c:numRef>
              <c:f>Sheet1!$H$2:$H$13</c:f>
              <c:numCache>
                <c:formatCode>General</c:formatCode>
                <c:ptCount val="12"/>
                <c:pt idx="0">
                  <c:v>45</c:v>
                </c:pt>
                <c:pt idx="1">
                  <c:v>44</c:v>
                </c:pt>
                <c:pt idx="2">
                  <c:v>50</c:v>
                </c:pt>
                <c:pt idx="3">
                  <c:v>49</c:v>
                </c:pt>
                <c:pt idx="4">
                  <c:v>46</c:v>
                </c:pt>
                <c:pt idx="5">
                  <c:v>44</c:v>
                </c:pt>
                <c:pt idx="6">
                  <c:v>49</c:v>
                </c:pt>
                <c:pt idx="7">
                  <c:v>52</c:v>
                </c:pt>
                <c:pt idx="8">
                  <c:v>52</c:v>
                </c:pt>
                <c:pt idx="9">
                  <c:v>49</c:v>
                </c:pt>
                <c:pt idx="10">
                  <c:v>53</c:v>
                </c:pt>
                <c:pt idx="11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4AA-44D0-A544-A75629BDE45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604875520"/>
        <c:axId val="-1604872800"/>
        <c:axId val="0"/>
      </c:bar3DChart>
      <c:catAx>
        <c:axId val="-1604875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72800"/>
        <c:crosses val="autoZero"/>
        <c:auto val="1"/>
        <c:lblAlgn val="ctr"/>
        <c:lblOffset val="100"/>
        <c:noMultiLvlLbl val="0"/>
      </c:catAx>
      <c:valAx>
        <c:axId val="-1604872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75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534125969755477E-2"/>
          <c:y val="0.93945645683178491"/>
          <c:w val="0.97661385913750653"/>
          <c:h val="4.6434195725534311E-2"/>
        </c:manualLayout>
      </c:layout>
      <c:overlay val="0"/>
      <c:spPr>
        <a:solidFill>
          <a:schemeClr val="bg1">
            <a:lumMod val="8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nimalo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 pri redovnom obavljanju posla</c:v>
                </c:pt>
                <c:pt idx="1">
                  <c:v>koliko ste napeti pri obavljanju posla u uslovima epidemije COVID 19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56</c:v>
                </c:pt>
                <c:pt idx="1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00-4AF9-BF9D-FE18FBE1CD6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malo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 pri redovnom obavljanju posla</c:v>
                </c:pt>
                <c:pt idx="1">
                  <c:v>koliko ste napeti pri obavljanju posla u uslovima epidemije COVID 19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148</c:v>
                </c:pt>
                <c:pt idx="1">
                  <c:v>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00-4AF9-BF9D-FE18FBE1CD6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umereno</c:v>
                </c:pt>
              </c:strCache>
            </c:strRef>
          </c:tx>
          <c:spPr>
            <a:solidFill>
              <a:srgbClr val="FF0000">
                <a:alpha val="85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 pri redovnom obavljanju posla</c:v>
                </c:pt>
                <c:pt idx="1">
                  <c:v>koliko ste napeti pri obavljanju posla u uslovima epidemije COVID 19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370</c:v>
                </c:pt>
                <c:pt idx="1">
                  <c:v>339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00-4AF9-BF9D-FE18FBE1CD6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mnogo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 pri redovnom obavljanju posla</c:v>
                </c:pt>
                <c:pt idx="1">
                  <c:v>koliko ste napeti pri obavljanju posla u uslovima epidemije COVID 19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205</c:v>
                </c:pt>
                <c:pt idx="1">
                  <c:v>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200-4AF9-BF9D-FE18FBE1CD6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mnogo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 pri redovnom obavljanju posla</c:v>
                </c:pt>
                <c:pt idx="1">
                  <c:v>koliko ste napeti pri obavljanju posla u uslovima epidemije COVID 19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98</c:v>
                </c:pt>
                <c:pt idx="1">
                  <c:v>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00-4AF9-BF9D-FE18FBE1CD6C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miss.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 pri redovnom obavljanju posla</c:v>
                </c:pt>
                <c:pt idx="1">
                  <c:v>koliko ste napeti pri obavljanju posla u uslovima epidemije COVID 19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51</c:v>
                </c:pt>
                <c:pt idx="1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200-4AF9-BF9D-FE18FBE1CD6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604872256"/>
        <c:axId val="-1604868992"/>
      </c:barChart>
      <c:catAx>
        <c:axId val="-1604872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68992"/>
        <c:crosses val="autoZero"/>
        <c:auto val="1"/>
        <c:lblAlgn val="ctr"/>
        <c:lblOffset val="100"/>
        <c:noMultiLvlLbl val="0"/>
      </c:catAx>
      <c:valAx>
        <c:axId val="-1604868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72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9247564425088255E-2"/>
          <c:y val="0.93559620623962969"/>
          <c:w val="0.9484229889001875"/>
          <c:h val="4.9394835657817819E-2"/>
        </c:manualLayout>
      </c:layout>
      <c:overlay val="0"/>
      <c:spPr>
        <a:solidFill>
          <a:schemeClr val="bg1">
            <a:lumMod val="7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169851822689207"/>
          <c:y val="9.4587302902052736E-2"/>
          <c:w val="0.32092325162209673"/>
          <c:h val="0.6313657121649195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gradFill flip="none" rotWithShape="1">
                <a:gsLst>
                  <a:gs pos="0">
                    <a:schemeClr val="accent2">
                      <a:lumMod val="5000"/>
                      <a:lumOff val="95000"/>
                    </a:schemeClr>
                  </a:gs>
                  <a:gs pos="100000">
                    <a:schemeClr val="accent2">
                      <a:lumMod val="45000"/>
                      <a:lumOff val="55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23D5-42F7-8783-718F23CE3580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chemeClr val="bg2">
                      <a:tint val="90000"/>
                      <a:lumMod val="12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23D5-42F7-8783-718F23CE3580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chemeClr val="bg2">
                      <a:tint val="90000"/>
                      <a:lumMod val="120000"/>
                    </a:schemeClr>
                  </a:gs>
                  <a:gs pos="100000">
                    <a:schemeClr val="accent5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23D5-42F7-8783-718F23CE3580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23D5-42F7-8783-718F23CE3580}"/>
              </c:ext>
            </c:extLst>
          </c:dPt>
          <c:dPt>
            <c:idx val="4"/>
            <c:bubble3D val="0"/>
            <c:spPr>
              <a:gradFill>
                <a:gsLst>
                  <a:gs pos="0">
                    <a:schemeClr val="accent5">
                      <a:lumMod val="0"/>
                      <a:lumOff val="100000"/>
                    </a:schemeClr>
                  </a:gs>
                  <a:gs pos="0">
                    <a:schemeClr val="accent5">
                      <a:lumMod val="0"/>
                      <a:lumOff val="100000"/>
                      <a:alpha val="39000"/>
                    </a:schemeClr>
                  </a:gs>
                  <a:gs pos="88000">
                    <a:srgbClr val="FF0000">
                      <a:alpha val="93000"/>
                      <a:lumMod val="88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9-23D5-42F7-8783-718F23CE3580}"/>
              </c:ext>
            </c:extLst>
          </c:dPt>
          <c:dPt>
            <c:idx val="5"/>
            <c:bubble3D val="0"/>
            <c:spPr>
              <a:gradFill>
                <a:gsLst>
                  <a:gs pos="0">
                    <a:schemeClr val="accent5">
                      <a:lumMod val="0"/>
                      <a:lumOff val="100000"/>
                    </a:schemeClr>
                  </a:gs>
                  <a:gs pos="5000">
                    <a:schemeClr val="accent5">
                      <a:lumMod val="0"/>
                      <a:lumOff val="100000"/>
                    </a:schemeClr>
                  </a:gs>
                  <a:gs pos="52500">
                    <a:srgbClr val="F8C2EC"/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B-23D5-42F7-8783-718F23CE3580}"/>
              </c:ext>
            </c:extLst>
          </c:dPt>
          <c:dPt>
            <c:idx val="6"/>
            <c:bubble3D val="0"/>
            <c:spPr>
              <a:gradFill>
                <a:gsLst>
                  <a:gs pos="100000">
                    <a:srgbClr val="00B050"/>
                  </a:gs>
                  <a:gs pos="9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D-23D5-42F7-8783-718F23CE3580}"/>
              </c:ext>
            </c:extLst>
          </c:dPt>
          <c:dLbls>
            <c:dLbl>
              <c:idx val="0"/>
              <c:layout>
                <c:manualLayout>
                  <c:x val="5.3983865564588854E-2"/>
                  <c:y val="-0.1036760290348632"/>
                </c:manualLayout>
              </c:layout>
              <c:tx>
                <c:rich>
                  <a:bodyPr/>
                  <a:lstStyle/>
                  <a:p>
                    <a:fld id="{65A5558C-0E3C-44E7-BD44-AD0EE837B277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; </a:t>
                    </a:r>
                    <a:fld id="{E40CC9B8-A1B9-44A6-BEE8-58DC988E217D}" type="VALUE">
                      <a:rPr lang="en-US" baseline="0"/>
                      <a:pPr/>
                      <a:t>[VALUE]</a:t>
                    </a:fld>
                    <a:r>
                      <a:rPr lang="en-US" baseline="0" dirty="0"/>
                      <a:t>; 38%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3D5-42F7-8783-718F23CE3580}"/>
                </c:ext>
              </c:extLst>
            </c:dLbl>
            <c:dLbl>
              <c:idx val="1"/>
              <c:layout>
                <c:manualLayout>
                  <c:x val="0.21851596087990732"/>
                  <c:y val="-0.18206522171975978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accent3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CBBFC2F-BFB7-46B6-BCF9-3FD25E5DE25B}" type="CATEGORYNAME">
                      <a:rPr lang="en-US"/>
                      <a:pPr>
                        <a:defRPr>
                          <a:solidFill>
                            <a:schemeClr val="accent3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baseline="0" dirty="0"/>
                      <a:t>; </a:t>
                    </a:r>
                    <a:fld id="{A7D87F04-71C5-4C20-9693-8D952A579624}" type="VALUE">
                      <a:rPr lang="en-US" baseline="0"/>
                      <a:pPr>
                        <a:defRPr>
                          <a:solidFill>
                            <a:schemeClr val="accent3">
                              <a:lumMod val="50000"/>
                            </a:schemeClr>
                          </a:solidFill>
                        </a:defRPr>
                      </a:pPr>
                      <a:t>[VALUE]</a:t>
                    </a:fld>
                    <a:r>
                      <a:rPr lang="en-US" baseline="0" dirty="0"/>
                      <a:t>; 29%</a:t>
                    </a:r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3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6951072692000455"/>
                      <c:h val="8.2864435356053937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3D5-42F7-8783-718F23CE3580}"/>
                </c:ext>
              </c:extLst>
            </c:dLbl>
            <c:dLbl>
              <c:idx val="2"/>
              <c:layout>
                <c:manualLayout>
                  <c:x val="0.20950881159590426"/>
                  <c:y val="-3.5401570889953278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134638E-A8CF-4371-8586-AAA2A2C8D0D4}" type="CATEGORYNAME">
                      <a:rPr lang="en-US">
                        <a:solidFill>
                          <a:schemeClr val="accent4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accent4">
                              <a:lumMod val="75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accent4">
                            <a:lumMod val="75000"/>
                          </a:schemeClr>
                        </a:solidFill>
                      </a:rPr>
                      <a:t>; 120; 13%</a:t>
                    </a:r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4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3D5-42F7-8783-718F23CE3580}"/>
                </c:ext>
              </c:extLst>
            </c:dLbl>
            <c:dLbl>
              <c:idx val="3"/>
              <c:layout>
                <c:manualLayout>
                  <c:x val="0.22878876358325742"/>
                  <c:y val="0.13855142531543713"/>
                </c:manualLayout>
              </c:layout>
              <c:tx>
                <c:rich>
                  <a:bodyPr/>
                  <a:lstStyle/>
                  <a:p>
                    <a:fld id="{24E97378-549D-4DE8-BE0C-5E39BB5CFE90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; </a:t>
                    </a:r>
                    <a:fld id="{B2E1DFCB-B812-420A-8FEA-6E8E08B30A51}" type="VALUE">
                      <a:rPr lang="en-US" baseline="0"/>
                      <a:pPr/>
                      <a:t>[VALUE]</a:t>
                    </a:fld>
                    <a:r>
                      <a:rPr lang="en-US" baseline="0" dirty="0"/>
                      <a:t>; 14%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3D5-42F7-8783-718F23CE3580}"/>
                </c:ext>
              </c:extLst>
            </c:dLbl>
            <c:dLbl>
              <c:idx val="4"/>
              <c:layout>
                <c:manualLayout>
                  <c:x val="5.5269195697079061E-2"/>
                  <c:y val="0.2534584004273163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15AB4D7-DD52-4526-B4ED-86D079FB7E19}" type="CATEGORYNAME">
                      <a:rPr lang="en-US"/>
                      <a:pPr>
                        <a:defRPr>
                          <a:solidFill>
                            <a:srgbClr val="FF0000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/>
                      <a:t>; </a:t>
                    </a:r>
                    <a:fld id="{7E9ED29F-43BE-44D0-9560-34B30E5AEBDA}" type="VALUE">
                      <a:rPr lang="en-US" baseline="0"/>
                      <a:pPr>
                        <a:defRPr>
                          <a:solidFill>
                            <a:srgbClr val="FF0000"/>
                          </a:solidFill>
                        </a:defRPr>
                      </a:pPr>
                      <a:t>[VALUE]</a:t>
                    </a:fld>
                    <a:r>
                      <a:rPr lang="en-US" baseline="0" dirty="0"/>
                      <a:t>; 15%</a:t>
                    </a:r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23D5-42F7-8783-718F23CE3580}"/>
                </c:ext>
              </c:extLst>
            </c:dLbl>
            <c:dLbl>
              <c:idx val="5"/>
              <c:layout>
                <c:manualLayout>
                  <c:x val="-0.17351956788617845"/>
                  <c:y val="0.1875818369722801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73CDC68-BC88-4839-A6F0-68B19F8F412C}" type="CATEGORYNAME">
                      <a:rPr lang="pl-PL"/>
                      <a:pPr>
                        <a:defRPr>
                          <a:solidFill>
                            <a:schemeClr val="accent6">
                              <a:lumMod val="75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pl-PL" baseline="0" dirty="0"/>
                      <a:t>; </a:t>
                    </a:r>
                    <a:fld id="{A25CEF39-2CCE-4721-8969-3A62A4E887A4}" type="VALUE">
                      <a:rPr lang="pl-PL" baseline="0"/>
                      <a:pPr>
                        <a:defRPr>
                          <a:solidFill>
                            <a:schemeClr val="accent6">
                              <a:lumMod val="75000"/>
                            </a:schemeClr>
                          </a:solidFill>
                        </a:defRPr>
                      </a:pPr>
                      <a:t>[VALUE]</a:t>
                    </a:fld>
                    <a:r>
                      <a:rPr lang="pl-PL" baseline="0" dirty="0"/>
                      <a:t>; 27%</a:t>
                    </a:r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6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23D5-42F7-8783-718F23CE3580}"/>
                </c:ext>
              </c:extLst>
            </c:dLbl>
            <c:dLbl>
              <c:idx val="6"/>
              <c:layout>
                <c:manualLayout>
                  <c:x val="-0.21850612252333582"/>
                  <c:y val="-7.5860509049899888E-3"/>
                </c:manualLayout>
              </c:layout>
              <c:tx>
                <c:rich>
                  <a:bodyPr/>
                  <a:lstStyle/>
                  <a:p>
                    <a:fld id="{45623CB6-030A-4F4F-973D-043E8C3C107D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; </a:t>
                    </a:r>
                    <a:fld id="{FBD89BC3-ABF8-44D0-9167-106A3014AE11}" type="VALUE">
                      <a:rPr lang="en-US" baseline="0"/>
                      <a:pPr/>
                      <a:t>[VALUE]</a:t>
                    </a:fld>
                    <a:r>
                      <a:rPr lang="en-US" baseline="0" dirty="0"/>
                      <a:t>; 22%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23D5-42F7-8783-718F23CE3580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Sheet1!$A$2:$A$8</c:f>
              <c:strCache>
                <c:ptCount val="7"/>
                <c:pt idx="0">
                  <c:v>rad u potpuno novim uslovima</c:v>
                </c:pt>
                <c:pt idx="1">
                  <c:v>iscrpljenost zbog rada pod zaštitnom opremom</c:v>
                </c:pt>
                <c:pt idx="2">
                  <c:v>iscrpljenost zbog obima posla</c:v>
                </c:pt>
                <c:pt idx="3">
                  <c:v>raspoloživost zaštitne opreme</c:v>
                </c:pt>
                <c:pt idx="4">
                  <c:v>dostupnost informacija</c:v>
                </c:pt>
                <c:pt idx="5">
                  <c:v>neizvesnost i strah od zaraze</c:v>
                </c:pt>
                <c:pt idx="6">
                  <c:v>suočavanje s iskustvom pacijenata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351</c:v>
                </c:pt>
                <c:pt idx="1">
                  <c:v>265</c:v>
                </c:pt>
                <c:pt idx="2">
                  <c:v>320</c:v>
                </c:pt>
                <c:pt idx="3">
                  <c:v>134</c:v>
                </c:pt>
                <c:pt idx="4">
                  <c:v>135</c:v>
                </c:pt>
                <c:pt idx="5">
                  <c:v>254</c:v>
                </c:pt>
                <c:pt idx="6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3D5-42F7-8783-718F23CE35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356380529434033"/>
          <c:y val="7.5573827607832211E-2"/>
          <c:w val="0.61308168715752631"/>
          <c:h val="0.6185071888137876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effectLst>
              <a:outerShdw blurRad="50800" dist="50800" dir="5400000" sx="1000" sy="1000" algn="ctr" rotWithShape="0">
                <a:srgbClr val="000000">
                  <a:alpha val="43137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F21C-4DA2-8A02-268B0D3058BD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sx="1000" sy="1000" algn="ctr" rotWithShape="0">
                  <a:srgbClr val="FF0000">
                    <a:alpha val="4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F21C-4DA2-8A02-268B0D3058BD}"/>
              </c:ext>
            </c:extLst>
          </c:dPt>
          <c:dPt>
            <c:idx val="2"/>
            <c:bubble3D val="0"/>
            <c:spPr>
              <a:solidFill>
                <a:schemeClr val="accent5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F21C-4DA2-8A02-268B0D3058BD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F21C-4DA2-8A02-268B0D3058BD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9-F21C-4DA2-8A02-268B0D3058BD}"/>
              </c:ext>
            </c:extLst>
          </c:dPt>
          <c:dLbls>
            <c:dLbl>
              <c:idx val="0"/>
              <c:layout>
                <c:manualLayout>
                  <c:x val="-4.1585232330880927E-2"/>
                  <c:y val="0.1976401179941002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21C-4DA2-8A02-268B0D3058BD}"/>
                </c:ext>
              </c:extLst>
            </c:dLbl>
            <c:dLbl>
              <c:idx val="1"/>
              <c:layout>
                <c:manualLayout>
                  <c:x val="0.13515214996387992"/>
                  <c:y val="-5.3531381441918158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2131190273967485"/>
                      <c:h val="0.162802054898896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21C-4DA2-8A02-268B0D3058BD}"/>
                </c:ext>
              </c:extLst>
            </c:dLbl>
            <c:dLbl>
              <c:idx val="2"/>
              <c:layout>
                <c:manualLayout>
                  <c:x val="0.14691276435591188"/>
                  <c:y val="6.0483866656025925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4108555803546688"/>
                      <c:h val="0.17844340283566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21C-4DA2-8A02-268B0D3058BD}"/>
                </c:ext>
              </c:extLst>
            </c:dLbl>
            <c:dLbl>
              <c:idx val="3"/>
              <c:layout>
                <c:manualLayout>
                  <c:x val="-0.20532708463372459"/>
                  <c:y val="5.8998211506746416E-3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3511442648616285"/>
                      <c:h val="0.133099900123104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F21C-4DA2-8A02-268B0D3058BD}"/>
                </c:ext>
              </c:extLst>
            </c:dLbl>
            <c:dLbl>
              <c:idx val="4"/>
              <c:layout>
                <c:manualLayout>
                  <c:x val="-0.1013640038065223"/>
                  <c:y val="-7.669616519174041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21C-4DA2-8A02-268B0D3058BD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Sheet1!$A$2:$A$6</c:f>
              <c:strCache>
                <c:ptCount val="5"/>
                <c:pt idx="0">
                  <c:v>otišli u privatni zdravstveni sektor</c:v>
                </c:pt>
                <c:pt idx="1">
                  <c:v>radili van zdravstva</c:v>
                </c:pt>
                <c:pt idx="2">
                  <c:v>otišli u inostranstvo</c:v>
                </c:pt>
                <c:pt idx="3">
                  <c:v>ne razmišljate o promeni</c:v>
                </c:pt>
                <c:pt idx="4">
                  <c:v>miss.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56</c:v>
                </c:pt>
                <c:pt idx="1">
                  <c:v>73</c:v>
                </c:pt>
                <c:pt idx="2">
                  <c:v>79</c:v>
                </c:pt>
                <c:pt idx="3">
                  <c:v>643</c:v>
                </c:pt>
                <c:pt idx="4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21C-4DA2-8A02-268B0D3058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9239766081871343E-3"/>
          <c:y val="0.80800292662532225"/>
          <c:w val="0.99407745084496013"/>
          <c:h val="0.183147515852553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solidFill>
        <a:prstClr val="black">
          <a:lumMod val="25000"/>
          <a:lumOff val="75000"/>
        </a:prstClr>
      </a:solidFill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6DE-47C6-9341-7448BC0F8A83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6DE-47C6-9341-7448BC0F8A83}"/>
              </c:ext>
            </c:extLst>
          </c:dPt>
          <c:dPt>
            <c:idx val="2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6DE-47C6-9341-7448BC0F8A83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6DE-47C6-9341-7448BC0F8A83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6DE-47C6-9341-7448BC0F8A83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6DE-47C6-9341-7448BC0F8A83}"/>
              </c:ext>
            </c:extLst>
          </c:dPt>
          <c:dLbls>
            <c:dLbl>
              <c:idx val="0"/>
              <c:layout>
                <c:manualLayout>
                  <c:x val="-1.8311471530957482E-2"/>
                  <c:y val="0.25257788735754805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384375718418114"/>
                      <c:h val="0.182787886129618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6DE-47C6-9341-7448BC0F8A83}"/>
                </c:ext>
              </c:extLst>
            </c:dLbl>
            <c:dLbl>
              <c:idx val="1"/>
              <c:layout>
                <c:manualLayout>
                  <c:x val="0.1944125139357622"/>
                  <c:y val="-2.7782415382351128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166596573789709"/>
                      <c:h val="0.194572986069049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6DE-47C6-9341-7448BC0F8A83}"/>
                </c:ext>
              </c:extLst>
            </c:dLbl>
            <c:dLbl>
              <c:idx val="2"/>
              <c:layout>
                <c:manualLayout>
                  <c:x val="0.18505555956860351"/>
                  <c:y val="5.5766523293610898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7967960-091E-427B-B9E9-C67A1D108B1A}" type="CATEGORYNAME">
                      <a:rPr lang="en-US" sz="1600" b="1"/>
                      <a:pPr>
                        <a:defRPr>
                          <a:solidFill>
                            <a:schemeClr val="accent5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600" b="1" baseline="0" dirty="0"/>
                      <a:t>; </a:t>
                    </a:r>
                    <a:fld id="{111D475C-7543-48F3-827B-1B374B2B34E2}" type="VALUE">
                      <a:rPr lang="en-US" baseline="0"/>
                      <a:pPr>
                        <a:defRPr>
                          <a:solidFill>
                            <a:schemeClr val="accent5">
                              <a:lumMod val="50000"/>
                            </a:schemeClr>
                          </a:solidFill>
                        </a:defRPr>
                      </a:pPr>
                      <a:t>[VALUE]</a:t>
                    </a:fld>
                    <a:r>
                      <a:rPr lang="en-US" baseline="0" dirty="0"/>
                      <a:t>; </a:t>
                    </a:r>
                    <a:fld id="{60CB37A3-04F0-4ABB-942C-CCCF192E8E16}" type="PERCENTAGE">
                      <a:rPr lang="en-US" baseline="0"/>
                      <a:pPr>
                        <a:defRPr>
                          <a:solidFill>
                            <a:schemeClr val="accent5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6947984038744111"/>
                      <c:h val="0.1435874015748031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6DE-47C6-9341-7448BC0F8A83}"/>
                </c:ext>
              </c:extLst>
            </c:dLbl>
            <c:dLbl>
              <c:idx val="3"/>
              <c:layout>
                <c:manualLayout>
                  <c:x val="-0.14504265624575419"/>
                  <c:y val="3.422806175514932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6DE-47C6-9341-7448BC0F8A83}"/>
                </c:ext>
              </c:extLst>
            </c:dLbl>
            <c:dLbl>
              <c:idx val="4"/>
              <c:layout>
                <c:manualLayout>
                  <c:x val="-0.19328336107574848"/>
                  <c:y val="-8.7142337976983709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6DE-47C6-9341-7448BC0F8A83}"/>
                </c:ext>
              </c:extLst>
            </c:dLbl>
            <c:dLbl>
              <c:idx val="5"/>
              <c:layout>
                <c:manualLayout>
                  <c:x val="-8.5587874616615045E-2"/>
                  <c:y val="-9.742870987280435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625678102969653"/>
                      <c:h val="4.863214648352708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06DE-47C6-9341-7448BC0F8A83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Sheet1!$A$2:$A$7</c:f>
              <c:strCache>
                <c:ptCount val="6"/>
                <c:pt idx="0">
                  <c:v>veoma nezadovoljni</c:v>
                </c:pt>
                <c:pt idx="1">
                  <c:v>nezadovoljni</c:v>
                </c:pt>
                <c:pt idx="2">
                  <c:v>ravnodušni</c:v>
                </c:pt>
                <c:pt idx="3">
                  <c:v>zadovoljni</c:v>
                </c:pt>
                <c:pt idx="4">
                  <c:v>veoma zadovoljni</c:v>
                </c:pt>
                <c:pt idx="5">
                  <c:v>miss.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20</c:v>
                </c:pt>
                <c:pt idx="1">
                  <c:v>66</c:v>
                </c:pt>
                <c:pt idx="2">
                  <c:v>245</c:v>
                </c:pt>
                <c:pt idx="3">
                  <c:v>301</c:v>
                </c:pt>
                <c:pt idx="4">
                  <c:v>236</c:v>
                </c:pt>
                <c:pt idx="5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6DE-47C6-9341-7448BC0F8A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4408127114549044E-2"/>
          <c:y val="0.81501956097794337"/>
          <c:w val="0.89118374577090187"/>
          <c:h val="0.167866408144481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solidFill>
        <a:prstClr val="black">
          <a:lumMod val="25000"/>
          <a:lumOff val="75000"/>
        </a:prstClr>
      </a:solidFill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968854900608079E-2"/>
          <c:y val="5.5455776135752623E-2"/>
          <c:w val="0.85396665918844239"/>
          <c:h val="0.8503409090909090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muško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7.7810289275898948E-4"/>
                  <c:y val="-0.2081662918119458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825E39D-EBFF-413E-A36E-010D9A260E06}" type="SERIESNAME">
                      <a:rPr lang="en-US" dirty="0"/>
                      <a:pPr>
                        <a:defRPr/>
                      </a:pPr>
                      <a:t>[SERIES NAME]</a:t>
                    </a:fld>
                    <a:r>
                      <a:rPr lang="en-US" baseline="0" dirty="0"/>
                      <a:t>; </a:t>
                    </a:r>
                    <a:fld id="{5EA23ECD-C604-45BF-8CC2-662CBF9AAA98}" type="VALUE">
                      <a:rPr lang="en-US" baseline="0" smtClean="0"/>
                      <a:pPr>
                        <a:defRPr/>
                      </a:pPr>
                      <a:t>[VALUE]</a:t>
                    </a:fld>
                    <a:r>
                      <a:rPr lang="en-US" baseline="0" dirty="0"/>
                      <a:t>; 13,3%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496675207359088"/>
                      <c:h val="0.1727722800833368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864-41F6-9FF9-113CD505AB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pol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64-41F6-9FF9-113CD505AB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žensko</c:v>
                </c:pt>
              </c:strCache>
            </c:strRef>
          </c:tx>
          <c:spPr>
            <a:solidFill>
              <a:srgbClr val="FAA0E7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5.9682667577844788E-2"/>
                  <c:y val="-6.659811081611000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CAB61F8-7904-4810-A302-B056FFCB9621}" type="SERIESNAME">
                      <a:rPr lang="en-US"/>
                      <a:pPr>
                        <a:defRPr/>
                      </a:pPr>
                      <a:t>[SERIES NAME]</a:t>
                    </a:fld>
                    <a:r>
                      <a:rPr lang="en-US" baseline="0" dirty="0"/>
                      <a:t>; </a:t>
                    </a:r>
                    <a:fld id="{91AEAA16-C4EE-4EA3-BE6C-3EE9C5205D3D}" type="VALUE">
                      <a:rPr lang="en-US" baseline="0" smtClean="0"/>
                      <a:pPr>
                        <a:defRPr/>
                      </a:pPr>
                      <a:t>[VALUE]</a:t>
                    </a:fld>
                    <a:r>
                      <a:rPr lang="en-US" baseline="0" dirty="0"/>
                      <a:t>; 62,2%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473862461964743"/>
                      <c:h val="0.1061741692672267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864-41F6-9FF9-113CD505AB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pol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64-41F6-9FF9-113CD505AB1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  <a:alpha val="67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6.7241520135495943E-3"/>
                  <c:y val="0.232224859344265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E0471CA-31FD-475E-AE96-9AC0EE953697}" type="SERIESNAME">
                      <a:rPr lang="en-US"/>
                      <a:pPr>
                        <a:defRPr/>
                      </a:pPr>
                      <a:t>[SERIES NAME]</a:t>
                    </a:fld>
                    <a:r>
                      <a:rPr lang="en-US" baseline="0" dirty="0"/>
                      <a:t>; </a:t>
                    </a:r>
                    <a:fld id="{7E5C28A1-6F66-4040-8EE6-3329A083E64C}" type="VALUE">
                      <a:rPr lang="en-US" baseline="0" smtClean="0"/>
                      <a:pPr>
                        <a:defRPr/>
                      </a:pPr>
                      <a:t>[VALUE]</a:t>
                    </a:fld>
                    <a:r>
                      <a:rPr lang="en-US" baseline="0" dirty="0"/>
                      <a:t>; 24,4%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470808094326485"/>
                      <c:h val="0.182378926469917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864-41F6-9FF9-113CD505AB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pol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64-41F6-9FF9-113CD505AB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-1604862464"/>
        <c:axId val="-1604865728"/>
      </c:barChart>
      <c:catAx>
        <c:axId val="-16048624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1604865728"/>
        <c:crosses val="autoZero"/>
        <c:auto val="1"/>
        <c:lblAlgn val="ctr"/>
        <c:lblOffset val="100"/>
        <c:noMultiLvlLbl val="0"/>
      </c:catAx>
      <c:valAx>
        <c:axId val="-16048657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62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 34 godine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starosna struktura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00-4A10-8713-208061F212C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od 35 do 54</c:v>
                </c:pt>
              </c:strCache>
            </c:strRef>
          </c:tx>
          <c:spPr>
            <a:gradFill>
              <a:gsLst>
                <a:gs pos="0">
                  <a:schemeClr val="bg1">
                    <a:tint val="94000"/>
                    <a:satMod val="80000"/>
                    <a:lumMod val="106000"/>
                  </a:schemeClr>
                </a:gs>
                <a:gs pos="81000">
                  <a:schemeClr val="accent4">
                    <a:lumMod val="75000"/>
                  </a:schemeClr>
                </a:gs>
              </a:gsLst>
              <a:path path="circle">
                <a:fillToRect l="43000" r="43000" b="100000"/>
              </a:path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starosna struktura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509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00-4A10-8713-208061F212C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stariji od 55</c:v>
                </c:pt>
              </c:strCache>
            </c:strRef>
          </c:tx>
          <c:spPr>
            <a:gradFill flip="none" rotWithShape="1">
              <a:gsLst>
                <a:gs pos="65000">
                  <a:schemeClr val="accent4">
                    <a:lumMod val="50000"/>
                  </a:schemeClr>
                </a:gs>
                <a:gs pos="0">
                  <a:srgbClr val="FFC000"/>
                </a:gs>
                <a:gs pos="45000">
                  <a:schemeClr val="accent4">
                    <a:lumMod val="7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starosna struktura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00-4A10-8713-208061F212C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0600-4A10-8713-208061F212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starosna struktura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600-4A10-8713-208061F212C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11287967"/>
        <c:axId val="1111290463"/>
      </c:barChart>
      <c:catAx>
        <c:axId val="1111287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11290463"/>
        <c:crosses val="autoZero"/>
        <c:auto val="1"/>
        <c:lblAlgn val="ctr"/>
        <c:lblOffset val="100"/>
        <c:noMultiLvlLbl val="0"/>
      </c:catAx>
      <c:valAx>
        <c:axId val="11112904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112879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626750897760109"/>
          <c:y val="0.86603629597670162"/>
          <c:w val="0.76185082915503288"/>
          <c:h val="0.113415758817819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934519802495309"/>
          <c:y val="2.9421595029540587E-2"/>
          <c:w val="0.63319062973734452"/>
          <c:h val="0.8937966767708188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doktor medicine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zaposleni u zavodu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40-4509-B1D8-CB1B5E7FBE9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dr stomatologije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zaposleni u zavodu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40-4509-B1D8-CB1B5E7FBE9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mag farmacije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  <a:alpha val="56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zaposleni u zavodu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40-4509-B1D8-CB1B5E7FBE9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med sestra/tehničar</c:v>
                </c:pt>
              </c:strCache>
            </c:strRef>
          </c:tx>
          <c:spPr>
            <a:solidFill>
              <a:srgbClr val="7030A0">
                <a:alpha val="58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zaposleni u zavodu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40-4509-B1D8-CB1B5E7FBE9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zdrav.saradnik</c:v>
                </c:pt>
              </c:strCache>
            </c:strRef>
          </c:tx>
          <c:spPr>
            <a:gradFill>
              <a:gsLst>
                <a:gs pos="3000">
                  <a:srgbClr val="0070C0">
                    <a:alpha val="23000"/>
                  </a:srgbClr>
                </a:gs>
                <a:gs pos="0">
                  <a:schemeClr val="accent3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zaposleni u zavodu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40-4509-B1D8-CB1B5E7FBE99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admin. Radnik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zaposleni u zavodu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40-4509-B1D8-CB1B5E7FBE99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tehnički radnik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zaposleni u zavodu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A3-4221-A8A8-33799A6F7927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zaposleni u zavodu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A3-4221-A8A8-33799A6F792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756184111"/>
        <c:axId val="1756174127"/>
      </c:barChart>
      <c:catAx>
        <c:axId val="17561841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56174127"/>
        <c:crosses val="autoZero"/>
        <c:auto val="1"/>
        <c:lblAlgn val="ctr"/>
        <c:lblOffset val="100"/>
        <c:noMultiLvlLbl val="0"/>
      </c:catAx>
      <c:valAx>
        <c:axId val="17561741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561841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150140422346871"/>
          <c:y val="1.4938883323052269E-2"/>
          <c:w val="0.19069735895837714"/>
          <c:h val="0.437877576258689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E0964-2766-567B-67D2-828C04B8A9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BF66CA-8C16-98E0-6133-3EDBF4BB55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7588C-89D4-0D4A-2740-828A34BD5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499A8-F5CC-41AB-9A5D-6AB5F7FBB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4E98E-957A-B92D-FDC7-F2CEEDA65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409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57D80-5897-D2D5-4059-A9E510EA5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0E1C6E-9A6A-52AA-2057-B71B5B771C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8A029-0C92-BFB5-011B-54677CD6F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007A1-3C84-E1E3-406A-9B9592898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3C68C-1EB2-8D1F-138C-C69B7EA27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58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479E25-33A3-5697-3A92-40609622C1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4F57DB-204B-C176-95CE-039129EFEA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3165F-9718-B960-B4FE-1069449ED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FE8B7-F589-3725-F2D0-88EDB519E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DC0E1-F95B-4F3B-6CE7-5699933E9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724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EC249-A401-B416-24F6-241568768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76960-0BE9-B93E-FC1E-89B37B92A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4A5FA-AEFE-EC6C-0F50-FA3B8621E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7A144-A068-41E2-E38F-65C024275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0CD5A-123C-E1F0-AA2C-38B54F9BB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87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DC9D8-39D9-1E17-1677-4EAF81971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9C92BC-9368-6126-98AB-29F51D497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775C8-FD58-D4F3-9C98-36FF830C7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30E2B-8C95-8F7F-3553-2C3DAA7C7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AF895-8913-D2EB-25AB-7BBC5F49A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54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60623-11B9-F146-6D12-2CD8124A9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DD2DD-A7F5-650C-3542-F20D689807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F25402-9D10-43E0-321B-3293E5C6B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6A177E-39B6-70A3-FCA0-BC9FD79BA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B10650-DE41-4A76-66DC-72BD97602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24528-ECF7-773F-8F81-2884AC6B2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075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204FB-FDCC-DBA9-80C0-22596B1BB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EE737A-0333-E9CC-D735-147933C84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37AA2C-92E7-4EA6-33FD-C076338B5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CB313B-6F9D-BB9B-C519-EB5C0B4682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96864F-68FA-F568-404F-3D91BBD2E9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C15AF0-30F8-529A-960B-6ACF79611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C396EC-945D-BFD8-F2A0-BB5076C6E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EA9F8D-D521-5F1E-B5D5-CF6914E25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38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690B9-0077-7F36-9FC1-D8C415E29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9455AB-C1D9-C92F-E26C-52BCD8C92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0F046C-68F7-9D6C-AA14-9ECC875D5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7CEE3D-20E1-598E-8469-9021CE6A5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591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B95C99-7540-4F46-99F3-C136658BF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274B58-E1F2-EE1A-89E8-118626AC2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14162C-5DF8-4C90-23E5-E1DDBC353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774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73004-B99B-13BE-6EA9-8F2F027EE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82976-0010-E18A-68F1-A00EB21DE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0076F7-CED9-D655-D7BB-5D8A6B5F8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70A1C2-BF9E-1CC7-12A8-2E22625CB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931F51-35D0-8AEF-EEDA-455BB2961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93DE19-DEF3-14DC-BEF1-0E35EAAE7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490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23844-132A-2074-57C1-969C8358B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89D410-E775-1B91-CCBD-2302AB8734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19B85F-6172-8BB6-5E3B-3BEF1BBF22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EFCD90-F87B-4882-BCD5-540D8915B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B61D5A-6C6C-32A9-0F2D-BA35D1592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50CD66-94EC-849E-6FEE-A0933EA7D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190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92870E-4A9B-1070-840A-FB9F1BBF9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42B0CA-F3A0-A268-5222-E8B373275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78B5C-5451-31D2-349A-82CE4BE56D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82270-6953-56C8-E1EB-D5897DFA8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820DA-4F90-7026-18A4-90C1F7241B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452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AC8EEB0F-BA72-49AC-956F-331B60FDE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15" name="Picture 4">
            <a:extLst>
              <a:ext uri="{FF2B5EF4-FFF2-40B4-BE49-F238E27FC236}">
                <a16:creationId xmlns:a16="http://schemas.microsoft.com/office/drawing/2014/main" id="{FFA39357-4330-B37F-C4A9-6A3DE34B9A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738" r="-1" b="8971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</p:spPr>
      </p:pic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1BE70332-ECAF-47BB-8C7B-BD049452F6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0337" y="875758"/>
            <a:ext cx="5219885" cy="5109539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716D9361-A35A-4DC8-AAB9-04FD2D6FEE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1986" y="673591"/>
            <a:ext cx="5565913" cy="5415406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87FC31AD-FBB3-4219-A758-D6F7594A0A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734" y="1041621"/>
            <a:ext cx="4953365" cy="4801521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Meiryo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6871" y="1685677"/>
            <a:ext cx="4181444" cy="2362673"/>
          </a:xfrm>
        </p:spPr>
        <p:txBody>
          <a:bodyPr anchor="b">
            <a:normAutofit/>
          </a:bodyPr>
          <a:lstStyle/>
          <a:p>
            <a:r>
              <a:rPr lang="sr-Latn-RS" sz="3800">
                <a:solidFill>
                  <a:schemeClr val="tx1">
                    <a:lumMod val="75000"/>
                    <a:lumOff val="25000"/>
                  </a:schemeClr>
                </a:solidFill>
              </a:rPr>
              <a:t>   Zadovoljstvo zaposlenih zdravstvenih radnika ZBO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648" y="4202811"/>
            <a:ext cx="3283888" cy="816301"/>
          </a:xfrm>
        </p:spPr>
        <p:txBody>
          <a:bodyPr anchor="t">
            <a:normAutofit/>
          </a:bodyPr>
          <a:lstStyle/>
          <a:p>
            <a:r>
              <a:rPr lang="sr-Latn-RS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                            2022</a:t>
            </a:r>
          </a:p>
        </p:txBody>
      </p:sp>
    </p:spTree>
    <p:extLst>
      <p:ext uri="{BB962C8B-B14F-4D97-AF65-F5344CB8AC3E}">
        <p14:creationId xmlns:p14="http://schemas.microsoft.com/office/powerpoint/2010/main" val="88120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D1170EC-83AA-3F67-2731-0C9115406069}"/>
              </a:ext>
            </a:extLst>
          </p:cNvPr>
          <p:cNvSpPr/>
          <p:nvPr/>
        </p:nvSpPr>
        <p:spPr>
          <a:xfrm>
            <a:off x="1943100" y="1698171"/>
            <a:ext cx="2662428" cy="10021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 cap="none" spc="0" dirty="0" err="1">
                <a:ln/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hvala</a:t>
            </a:r>
            <a:endParaRPr lang="en-US" sz="3600" b="1" kern="1200" cap="none" spc="0" dirty="0">
              <a:ln/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70021" y="5372100"/>
            <a:ext cx="5517018" cy="8424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Davorka</a:t>
            </a:r>
            <a:r>
              <a:rPr lang="en-US" sz="2000" dirty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Bosnić</a:t>
            </a:r>
            <a:endParaRPr lang="en-US" sz="2000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Dipl</a:t>
            </a:r>
            <a:r>
              <a:rPr lang="en-US" sz="2000" dirty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psiholog</a:t>
            </a:r>
            <a:r>
              <a:rPr lang="en-US" sz="2000" dirty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ZZJZ Sombor 2023</a:t>
            </a: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780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sr-Latn-RS" sz="3600"/>
              <a:t>Zdravstvene ustanove ZBO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93001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9296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3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sr-Latn-RS" sz="3600" dirty="0"/>
              <a:t>Zadovoljstvo zaposlenih radnika ZBO Sombor</a:t>
            </a:r>
          </a:p>
        </p:txBody>
      </p:sp>
      <p:sp>
        <p:nvSpPr>
          <p:cNvPr id="31" name="Rectangle 25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7697876"/>
              </p:ext>
            </p:extLst>
          </p:nvPr>
        </p:nvGraphicFramePr>
        <p:xfrm>
          <a:off x="838200" y="1328738"/>
          <a:ext cx="10515600" cy="5272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212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Stres, napetost, pritisak...</a:t>
            </a:r>
          </a:p>
        </p:txBody>
      </p:sp>
      <p:sp>
        <p:nvSpPr>
          <p:cNvPr id="9" name="Wave 8"/>
          <p:cNvSpPr/>
          <p:nvPr/>
        </p:nvSpPr>
        <p:spPr>
          <a:xfrm>
            <a:off x="643469" y="1782981"/>
            <a:ext cx="4008384" cy="4393982"/>
          </a:xfrm>
          <a:prstGeom prst="wave">
            <a:avLst/>
          </a:prstGeom>
          <a:solidFill>
            <a:srgbClr val="FAA0E7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U covid </a:t>
            </a:r>
            <a:r>
              <a:rPr lang="en-US" sz="2000" dirty="0" err="1">
                <a:solidFill>
                  <a:schemeClr val="tx1"/>
                </a:solidFill>
              </a:rPr>
              <a:t>zoni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radi</a:t>
            </a:r>
            <a:r>
              <a:rPr lang="en-US" sz="2000" dirty="0">
                <a:solidFill>
                  <a:schemeClr val="tx1"/>
                </a:solidFill>
              </a:rPr>
              <a:t>/</a:t>
            </a:r>
            <a:r>
              <a:rPr lang="en-US" sz="2000" dirty="0" err="1">
                <a:solidFill>
                  <a:schemeClr val="tx1"/>
                </a:solidFill>
              </a:rPr>
              <a:t>radilo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sr-Latn-RS" sz="2000" dirty="0">
                <a:solidFill>
                  <a:schemeClr val="tx1"/>
                </a:solidFill>
              </a:rPr>
              <a:t>29,1</a:t>
            </a:r>
            <a:r>
              <a:rPr lang="en-US" sz="2000" dirty="0">
                <a:solidFill>
                  <a:schemeClr val="tx1"/>
                </a:solidFill>
              </a:rPr>
              <a:t>% od </a:t>
            </a:r>
            <a:r>
              <a:rPr lang="en-US" sz="2000" dirty="0" err="1">
                <a:solidFill>
                  <a:schemeClr val="tx1"/>
                </a:solidFill>
              </a:rPr>
              <a:t>ispitanika</a:t>
            </a:r>
            <a:endParaRPr lang="en-US" sz="2000" dirty="0">
              <a:solidFill>
                <a:schemeClr val="tx1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N= </a:t>
            </a:r>
            <a:r>
              <a:rPr lang="sr-Latn-RS" sz="2000" dirty="0">
                <a:solidFill>
                  <a:schemeClr val="tx1"/>
                </a:solidFill>
              </a:rPr>
              <a:t>928</a:t>
            </a:r>
            <a:endParaRPr lang="en-US" sz="2000" dirty="0">
              <a:solidFill>
                <a:schemeClr val="tx1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Missing=</a:t>
            </a:r>
            <a:r>
              <a:rPr lang="sr-Latn-RS" sz="2000" dirty="0">
                <a:solidFill>
                  <a:schemeClr val="tx1"/>
                </a:solidFill>
              </a:rPr>
              <a:t>17</a:t>
            </a:r>
            <a:r>
              <a:rPr lang="en-US" sz="2000" dirty="0">
                <a:solidFill>
                  <a:schemeClr val="tx1"/>
                </a:solidFill>
              </a:rPr>
              <a:t>%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8474980"/>
              </p:ext>
            </p:extLst>
          </p:nvPr>
        </p:nvGraphicFramePr>
        <p:xfrm>
          <a:off x="5295320" y="1782981"/>
          <a:ext cx="6253212" cy="4361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7015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4" y="242887"/>
            <a:ext cx="11029950" cy="1600202"/>
          </a:xfrm>
          <a:ln>
            <a:solidFill>
              <a:prstClr val="black">
                <a:lumMod val="25000"/>
                <a:lumOff val="75000"/>
              </a:prstClr>
            </a:solidFill>
          </a:ln>
          <a:scene3d>
            <a:camera prst="orthographicFront"/>
            <a:lightRig rig="threePt" dir="t"/>
          </a:scene3d>
        </p:spPr>
        <p:txBody>
          <a:bodyPr>
            <a:normAutofit fontScale="90000"/>
          </a:bodyPr>
          <a:lstStyle/>
          <a:p>
            <a:r>
              <a:rPr lang="sr-Latn-RS" sz="3600" dirty="0"/>
              <a:t>Najveći izazov rada u uslovima epidemije</a:t>
            </a:r>
            <a:br>
              <a:rPr lang="sr-Latn-RS" sz="3600" dirty="0"/>
            </a:br>
            <a:r>
              <a:rPr lang="sr-Latn-RS" sz="3600" dirty="0"/>
              <a:t>                                   COVID-19</a:t>
            </a:r>
            <a:br>
              <a:rPr lang="sr-Latn-RS" sz="3600" dirty="0"/>
            </a:br>
            <a:r>
              <a:rPr lang="sr-Latn-RS" sz="3600" dirty="0"/>
              <a:t> </a:t>
            </a:r>
            <a:r>
              <a:rPr lang="sr-Latn-RS" sz="1800" dirty="0"/>
              <a:t>(</a:t>
            </a:r>
            <a:r>
              <a:rPr lang="sr-Latn-RS" sz="3600" dirty="0"/>
              <a:t> </a:t>
            </a:r>
            <a:r>
              <a:rPr lang="sr-Latn-RS" sz="1800" i="1" dirty="0"/>
              <a:t>dozvoljeni su višestruki odgovori N = 928 </a:t>
            </a:r>
            <a:br>
              <a:rPr lang="sr-Latn-RS" sz="1800" i="1" dirty="0"/>
            </a:br>
            <a:r>
              <a:rPr lang="sr-Latn-RS" sz="1800" i="1" dirty="0"/>
              <a:t>prikazani su % izabranih ukupnih odgovora za N = 928 ispitanika)</a:t>
            </a:r>
            <a:r>
              <a:rPr lang="sr-Latn-RS" sz="3600" dirty="0"/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2922574"/>
              </p:ext>
            </p:extLst>
          </p:nvPr>
        </p:nvGraphicFramePr>
        <p:xfrm>
          <a:off x="838200" y="1500188"/>
          <a:ext cx="10515600" cy="4986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9522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53374" y="1035913"/>
            <a:ext cx="3992732" cy="576262"/>
          </a:xfrm>
        </p:spPr>
        <p:txBody>
          <a:bodyPr>
            <a:noAutofit/>
          </a:bodyPr>
          <a:lstStyle/>
          <a:p>
            <a:r>
              <a:rPr lang="sr-Latn-RS" sz="1400" b="1" dirty="0">
                <a:solidFill>
                  <a:srgbClr val="00B050"/>
                </a:solidFill>
              </a:rPr>
              <a:t>Promena</a:t>
            </a:r>
          </a:p>
          <a:p>
            <a:r>
              <a:rPr lang="sr-Latn-RS" sz="1400" b="1" i="1" dirty="0">
                <a:solidFill>
                  <a:schemeClr val="tx1"/>
                </a:solidFill>
              </a:rPr>
              <a:t>U narednih 5 godina vi biste najradije</a:t>
            </a:r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85311632"/>
              </p:ext>
            </p:extLst>
          </p:nvPr>
        </p:nvGraphicFramePr>
        <p:xfrm>
          <a:off x="642938" y="1871663"/>
          <a:ext cx="4872038" cy="3911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6593508" y="1157287"/>
            <a:ext cx="4007817" cy="491323"/>
          </a:xfrm>
        </p:spPr>
        <p:txBody>
          <a:bodyPr>
            <a:noAutofit/>
          </a:bodyPr>
          <a:lstStyle/>
          <a:p>
            <a:r>
              <a:rPr lang="sr-Latn-RS" sz="1600" b="1" dirty="0">
                <a:solidFill>
                  <a:schemeClr val="accent4">
                    <a:lumMod val="75000"/>
                  </a:schemeClr>
                </a:solidFill>
              </a:rPr>
              <a:t>Zadovoljstvo </a:t>
            </a:r>
          </a:p>
          <a:p>
            <a:r>
              <a:rPr lang="sr-Latn-RS" sz="1200" b="1" i="1" dirty="0">
                <a:solidFill>
                  <a:srgbClr val="7030A0"/>
                </a:solidFill>
              </a:rPr>
              <a:t>Uzimajući sve u obzir ocenite vaše zadovoljstvo poslom koji obavljate</a:t>
            </a:r>
          </a:p>
        </p:txBody>
      </p:sp>
      <p:graphicFrame>
        <p:nvGraphicFramePr>
          <p:cNvPr id="21" name="Content Placeholder 2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794104816"/>
              </p:ext>
            </p:extLst>
          </p:nvPr>
        </p:nvGraphicFramePr>
        <p:xfrm>
          <a:off x="6586537" y="1771650"/>
          <a:ext cx="4919663" cy="412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9525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Struktura zaposlenih u ZZJZ Sombor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01846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B61E2F1-8C5B-4E39-B2B5-6B811961EDDC}"/>
              </a:ext>
            </a:extLst>
          </p:cNvPr>
          <p:cNvSpPr txBox="1"/>
          <p:nvPr/>
        </p:nvSpPr>
        <p:spPr>
          <a:xfrm>
            <a:off x="3052763" y="3253859"/>
            <a:ext cx="61055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sr-Latn-R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B14029-C94F-3884-C5FD-45C57B618957}"/>
              </a:ext>
            </a:extLst>
          </p:cNvPr>
          <p:cNvSpPr txBox="1"/>
          <p:nvPr/>
        </p:nvSpPr>
        <p:spPr>
          <a:xfrm>
            <a:off x="3052763" y="3253859"/>
            <a:ext cx="61055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sr-Latn-R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4F8DC1-364C-749D-3771-69E721AC7B33}"/>
              </a:ext>
            </a:extLst>
          </p:cNvPr>
          <p:cNvSpPr txBox="1"/>
          <p:nvPr/>
        </p:nvSpPr>
        <p:spPr>
          <a:xfrm>
            <a:off x="2038351" y="2043113"/>
            <a:ext cx="181927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r-Latn-RS" dirty="0"/>
              <a:t>Po polu</a:t>
            </a:r>
          </a:p>
        </p:txBody>
      </p:sp>
    </p:spTree>
    <p:extLst>
      <p:ext uri="{BB962C8B-B14F-4D97-AF65-F5344CB8AC3E}">
        <p14:creationId xmlns:p14="http://schemas.microsoft.com/office/powerpoint/2010/main" val="2587218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43228B-68CC-6584-93CF-B9933FF29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sr-Latn-RS" sz="3600"/>
              <a:t>Starosna struktura zaposlenih u zavodu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86F9973E-9D1C-E0DF-E2AB-76C6D8C00F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707509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6013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71450" y="166766"/>
            <a:ext cx="2714625" cy="1233410"/>
          </a:xfrm>
        </p:spPr>
        <p:txBody>
          <a:bodyPr>
            <a:normAutofit fontScale="90000"/>
          </a:bodyPr>
          <a:lstStyle/>
          <a:p>
            <a:r>
              <a:rPr lang="sr-Latn-RS" dirty="0"/>
              <a:t>Zanimanja zaposlenih u zdravstvu ZBO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B72E2A5F-DB33-DD8C-70D1-EDB3333620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7401637"/>
              </p:ext>
            </p:extLst>
          </p:nvPr>
        </p:nvGraphicFramePr>
        <p:xfrm>
          <a:off x="3614738" y="952500"/>
          <a:ext cx="7843837" cy="4748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BDC38F0-5CB2-D24E-D5A4-F5508A6CAD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2563" y="1900238"/>
            <a:ext cx="1831975" cy="3800475"/>
          </a:xfrm>
        </p:spPr>
        <p:txBody>
          <a:bodyPr/>
          <a:lstStyle/>
          <a:p>
            <a:endParaRPr lang="sr-Latn-R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855" y="1928812"/>
            <a:ext cx="3212433" cy="3886201"/>
          </a:xfrm>
          <a:prstGeom prst="rect">
            <a:avLst/>
          </a:prstGeom>
        </p:spPr>
      </p:pic>
      <p:sp>
        <p:nvSpPr>
          <p:cNvPr id="11" name="Arrow: Notched Right 10">
            <a:extLst>
              <a:ext uri="{FF2B5EF4-FFF2-40B4-BE49-F238E27FC236}">
                <a16:creationId xmlns:a16="http://schemas.microsoft.com/office/drawing/2014/main" id="{C33E3BA6-168F-B55F-6E01-3DB4F2A45BFA}"/>
              </a:ext>
            </a:extLst>
          </p:cNvPr>
          <p:cNvSpPr/>
          <p:nvPr/>
        </p:nvSpPr>
        <p:spPr>
          <a:xfrm>
            <a:off x="2257426" y="-128588"/>
            <a:ext cx="3871911" cy="1728788"/>
          </a:xfrm>
          <a:prstGeom prst="notchedRightArrow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b="1" dirty="0">
                <a:solidFill>
                  <a:schemeClr val="tx1"/>
                </a:solidFill>
              </a:rPr>
              <a:t>15,611,2%</a:t>
            </a:r>
            <a:r>
              <a:rPr lang="sr-Latn-RS" sz="1400" dirty="0">
                <a:solidFill>
                  <a:schemeClr val="tx1"/>
                </a:solidFill>
              </a:rPr>
              <a:t> obavlja neku od rukovodećih funkcija</a:t>
            </a:r>
          </a:p>
          <a:p>
            <a:pPr algn="ctr"/>
            <a:r>
              <a:rPr lang="sr-Latn-RS" sz="1400" b="1" dirty="0">
                <a:solidFill>
                  <a:schemeClr val="tx1"/>
                </a:solidFill>
              </a:rPr>
              <a:t>Dok oko 13% </a:t>
            </a:r>
            <a:r>
              <a:rPr lang="sr-Latn-RS" sz="1400" dirty="0">
                <a:solidFill>
                  <a:schemeClr val="tx1"/>
                </a:solidFill>
              </a:rPr>
              <a:t>zaposlenih, radi još neke dodatne poslove</a:t>
            </a:r>
          </a:p>
        </p:txBody>
      </p:sp>
    </p:spTree>
    <p:extLst>
      <p:ext uri="{BB962C8B-B14F-4D97-AF65-F5344CB8AC3E}">
        <p14:creationId xmlns:p14="http://schemas.microsoft.com/office/powerpoint/2010/main" val="3106479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1311</TotalTime>
  <Words>249</Words>
  <Application>Microsoft Office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Meiryo</vt:lpstr>
      <vt:lpstr>Arial</vt:lpstr>
      <vt:lpstr>Calibri</vt:lpstr>
      <vt:lpstr>Calibri Light</vt:lpstr>
      <vt:lpstr>Office Theme</vt:lpstr>
      <vt:lpstr>   Zadovoljstvo zaposlenih zdravstvenih radnika ZBO</vt:lpstr>
      <vt:lpstr>Zdravstvene ustanove ZBO</vt:lpstr>
      <vt:lpstr>Zadovoljstvo zaposlenih radnika ZBO Sombor</vt:lpstr>
      <vt:lpstr>Stres, napetost, pritisak...</vt:lpstr>
      <vt:lpstr>Najveći izazov rada u uslovima epidemije                                    COVID-19  ( dozvoljeni su višestruki odgovori N = 928  prikazani su % izabranih ukupnih odgovora za N = 928 ispitanika) </vt:lpstr>
      <vt:lpstr>PowerPoint Presentation</vt:lpstr>
      <vt:lpstr>Struktura zaposlenih u ZZJZ Sombor</vt:lpstr>
      <vt:lpstr>Starosna struktura zaposlenih u zavodu</vt:lpstr>
      <vt:lpstr>Zanimanja zaposlenih u zdravstvu ZBO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zaposlenih u ZZJZ sombor</dc:title>
  <dc:creator>Korisnik</dc:creator>
  <cp:lastModifiedBy>Socijalna ZZJZ Sombor</cp:lastModifiedBy>
  <cp:revision>84</cp:revision>
  <dcterms:created xsi:type="dcterms:W3CDTF">2021-03-26T09:18:44Z</dcterms:created>
  <dcterms:modified xsi:type="dcterms:W3CDTF">2023-06-12T07:06:01Z</dcterms:modified>
</cp:coreProperties>
</file>