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3"/>
              <c:layout>
                <c:manualLayout>
                  <c:x val="-1.829168802240113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7E4-43AC-BF98-ED66B23865FB}"/>
                </c:ext>
              </c:extLst>
            </c:dLbl>
            <c:dLbl>
              <c:idx val="4"/>
              <c:layout>
                <c:manualLayout>
                  <c:x val="-5.2261965778288696E-3"/>
                  <c:y val="4.454111163155682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7E4-43AC-BF98-ED66B23865FB}"/>
                </c:ext>
              </c:extLst>
            </c:dLbl>
            <c:dLbl>
              <c:idx val="5"/>
              <c:layout>
                <c:manualLayout>
                  <c:x val="-7.839294866743304E-3"/>
                  <c:y val="4.8590864917395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7E4-43AC-BF98-ED66B23865FB}"/>
                </c:ext>
              </c:extLst>
            </c:dLbl>
            <c:dLbl>
              <c:idx val="6"/>
              <c:layout>
                <c:manualLayout>
                  <c:x val="-1.1758942300114955E-2"/>
                  <c:y val="2.429543245869754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7E4-43AC-BF98-ED66B23865FB}"/>
                </c:ext>
              </c:extLst>
            </c:dLbl>
            <c:dLbl>
              <c:idx val="7"/>
              <c:layout>
                <c:manualLayout>
                  <c:x val="-9.14584401120061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7E4-43AC-BF98-ED66B23865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  <c:pt idx="2">
                  <c:v>12</c:v>
                </c:pt>
                <c:pt idx="3">
                  <c:v>6</c:v>
                </c:pt>
                <c:pt idx="4">
                  <c:v>1</c:v>
                </c:pt>
                <c:pt idx="5">
                  <c:v>4</c:v>
                </c:pt>
                <c:pt idx="6">
                  <c:v>6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50-4AFE-99EB-02299BFE75E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9.14584401120061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E4-43AC-BF98-ED66B23865FB}"/>
                </c:ext>
              </c:extLst>
            </c:dLbl>
            <c:dLbl>
              <c:idx val="1"/>
              <c:layout>
                <c:manualLayout>
                  <c:x val="-7.839294866743304E-3"/>
                  <c:y val="-8.908222326311364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E4-43AC-BF98-ED66B23865FB}"/>
                </c:ext>
              </c:extLst>
            </c:dLbl>
            <c:dLbl>
              <c:idx val="4"/>
              <c:layout>
                <c:manualLayout>
                  <c:x val="1.3065491444571216E-3"/>
                  <c:y val="3.15840621963071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7E4-43AC-BF98-ED66B23865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</c:v>
                </c:pt>
                <c:pt idx="2">
                  <c:v>18</c:v>
                </c:pt>
                <c:pt idx="3">
                  <c:v>5</c:v>
                </c:pt>
                <c:pt idx="4">
                  <c:v>3</c:v>
                </c:pt>
                <c:pt idx="5">
                  <c:v>14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50-4AFE-99EB-02299BFE75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16</c:v>
                </c:pt>
                <c:pt idx="1">
                  <c:v>9</c:v>
                </c:pt>
                <c:pt idx="2">
                  <c:v>40</c:v>
                </c:pt>
                <c:pt idx="3">
                  <c:v>46</c:v>
                </c:pt>
                <c:pt idx="4">
                  <c:v>28</c:v>
                </c:pt>
                <c:pt idx="5">
                  <c:v>45</c:v>
                </c:pt>
                <c:pt idx="6">
                  <c:v>22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50-4AFE-99EB-02299BFE75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84</c:v>
                </c:pt>
                <c:pt idx="1">
                  <c:v>82</c:v>
                </c:pt>
                <c:pt idx="2">
                  <c:v>69</c:v>
                </c:pt>
                <c:pt idx="3">
                  <c:v>90</c:v>
                </c:pt>
                <c:pt idx="4">
                  <c:v>98</c:v>
                </c:pt>
                <c:pt idx="5">
                  <c:v>79</c:v>
                </c:pt>
                <c:pt idx="6">
                  <c:v>71</c:v>
                </c:pt>
                <c:pt idx="7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50-4AFE-99EB-02299BFE75E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168</c:v>
                </c:pt>
                <c:pt idx="1">
                  <c:v>180</c:v>
                </c:pt>
                <c:pt idx="2">
                  <c:v>130</c:v>
                </c:pt>
                <c:pt idx="3">
                  <c:v>126</c:v>
                </c:pt>
                <c:pt idx="4">
                  <c:v>143</c:v>
                </c:pt>
                <c:pt idx="5">
                  <c:v>123</c:v>
                </c:pt>
                <c:pt idx="6">
                  <c:v>152</c:v>
                </c:pt>
                <c:pt idx="7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50-4AFE-99EB-02299BFE75E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9598237166858261E-2"/>
                  <c:y val="-9.71817298347910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E4-43AC-BF98-ED66B23865FB}"/>
                </c:ext>
              </c:extLst>
            </c:dLbl>
            <c:dLbl>
              <c:idx val="1"/>
              <c:layout>
                <c:manualLayout>
                  <c:x val="1.698513887794363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E4-43AC-BF98-ED66B23865FB}"/>
                </c:ext>
              </c:extLst>
            </c:dLbl>
            <c:dLbl>
              <c:idx val="2"/>
              <c:layout>
                <c:manualLayout>
                  <c:x val="1.829168802240084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E4-43AC-BF98-ED66B23865FB}"/>
                </c:ext>
              </c:extLst>
            </c:dLbl>
            <c:dLbl>
              <c:idx val="3"/>
              <c:layout>
                <c:manualLayout>
                  <c:x val="1.3065491444572173E-2"/>
                  <c:y val="4.8590864917395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E4-43AC-BF98-ED66B23865FB}"/>
                </c:ext>
              </c:extLst>
            </c:dLbl>
            <c:dLbl>
              <c:idx val="4"/>
              <c:layout>
                <c:manualLayout>
                  <c:x val="1.9598237166858067E-2"/>
                  <c:y val="2.429543245869776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E4-43AC-BF98-ED66B23865FB}"/>
                </c:ext>
              </c:extLst>
            </c:dLbl>
            <c:dLbl>
              <c:idx val="5"/>
              <c:layout>
                <c:manualLayout>
                  <c:x val="1.5678589733486608E-2"/>
                  <c:y val="4.8590864917395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E4-43AC-BF98-ED66B23865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5">
                  <c:v>8</c:v>
                </c:pt>
                <c:pt idx="6">
                  <c:v>14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50-4AFE-99EB-02299BFE75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46856576"/>
        <c:axId val="-1046855488"/>
      </c:barChart>
      <c:catAx>
        <c:axId val="-1046856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46855488"/>
        <c:crosses val="autoZero"/>
        <c:auto val="1"/>
        <c:lblAlgn val="ctr"/>
        <c:lblOffset val="100"/>
        <c:noMultiLvlLbl val="0"/>
      </c:catAx>
      <c:valAx>
        <c:axId val="-1046855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4685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48120895368429"/>
          <c:y val="0.91703399393916341"/>
          <c:w val="0.75582069708535338"/>
          <c:h val="6.36423345632520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B20E-41CE-9CC8-333C2577DC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0E-41CE-9CC8-333C2577DC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0E-41CE-9CC8-333C2577DC7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49</c:v>
                </c:pt>
                <c:pt idx="1">
                  <c:v>46</c:v>
                </c:pt>
                <c:pt idx="2">
                  <c:v>62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0E-41CE-9CC8-333C2577DC7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210</c:v>
                </c:pt>
                <c:pt idx="1">
                  <c:v>208</c:v>
                </c:pt>
                <c:pt idx="2">
                  <c:v>192</c:v>
                </c:pt>
                <c:pt idx="3">
                  <c:v>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0E-41CE-9CC8-333C2577DC7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9</c:v>
                </c:pt>
                <c:pt idx="1">
                  <c:v>12</c:v>
                </c:pt>
                <c:pt idx="2">
                  <c:v>11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0E-41CE-9CC8-333C2577DC7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46854944"/>
        <c:axId val="-1046854400"/>
      </c:barChart>
      <c:catAx>
        <c:axId val="-104685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46854400"/>
        <c:crosses val="autoZero"/>
        <c:auto val="1"/>
        <c:lblAlgn val="ctr"/>
        <c:lblOffset val="100"/>
        <c:noMultiLvlLbl val="0"/>
      </c:catAx>
      <c:valAx>
        <c:axId val="-1046854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4685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051509186351728E-2"/>
          <c:y val="0.91487501616433842"/>
          <c:w val="0.90735523293963249"/>
          <c:h val="6.5298463288543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C5D0-47AF-A191-B3A0261F62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5.9422454912861416E-3"/>
                  <c:y val="-3.02619685688551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D0-47AF-A191-B3A0261F6201}"/>
                </c:ext>
              </c:extLst>
            </c:dLbl>
            <c:dLbl>
              <c:idx val="4"/>
              <c:layout>
                <c:manualLayout>
                  <c:x val="-9.5075927860578269E-3"/>
                  <c:y val="-3.2783799282926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D0-47AF-A191-B3A0261F62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D0-47AF-A191-B3A0261F620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>
                <a:alpha val="60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13</c:v>
                </c:pt>
                <c:pt idx="1">
                  <c:v>11</c:v>
                </c:pt>
                <c:pt idx="2">
                  <c:v>8</c:v>
                </c:pt>
                <c:pt idx="3">
                  <c:v>9</c:v>
                </c:pt>
                <c:pt idx="4">
                  <c:v>19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D0-47AF-A191-B3A0261F620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68</c:v>
                </c:pt>
                <c:pt idx="1">
                  <c:v>75</c:v>
                </c:pt>
                <c:pt idx="2">
                  <c:v>40</c:v>
                </c:pt>
                <c:pt idx="3">
                  <c:v>53</c:v>
                </c:pt>
                <c:pt idx="4">
                  <c:v>50</c:v>
                </c:pt>
                <c:pt idx="5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5D0-47AF-A191-B3A0261F620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180</c:v>
                </c:pt>
                <c:pt idx="1">
                  <c:v>173</c:v>
                </c:pt>
                <c:pt idx="2">
                  <c:v>211</c:v>
                </c:pt>
                <c:pt idx="3">
                  <c:v>199</c:v>
                </c:pt>
                <c:pt idx="4">
                  <c:v>190</c:v>
                </c:pt>
                <c:pt idx="5">
                  <c:v>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D0-47AF-A191-B3A0261F620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9</c:v>
                </c:pt>
                <c:pt idx="1">
                  <c:v>10</c:v>
                </c:pt>
                <c:pt idx="2">
                  <c:v>11</c:v>
                </c:pt>
                <c:pt idx="3">
                  <c:v>10</c:v>
                </c:pt>
                <c:pt idx="4">
                  <c:v>14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5D0-47AF-A191-B3A0261F62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-1046853856"/>
        <c:axId val="-1046853312"/>
      </c:barChart>
      <c:catAx>
        <c:axId val="-1046853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46853312"/>
        <c:crosses val="autoZero"/>
        <c:auto val="1"/>
        <c:lblAlgn val="ctr"/>
        <c:lblOffset val="100"/>
        <c:noMultiLvlLbl val="0"/>
      </c:catAx>
      <c:valAx>
        <c:axId val="-1046853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4685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513232243349504E-2"/>
          <c:y val="0.90044079272699606"/>
          <c:w val="0.94213801877385428"/>
          <c:h val="9.9559207273003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65EB-40F8-84A1-83140854F4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65EB-40F8-84A1-83140854F4D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EB-40F8-84A1-83140854F4D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EB-40F8-84A1-83140854F4D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 missing 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EB-40F8-84A1-83140854F4D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40349533094629E-2"/>
                  <c:y val="-1.14942528735632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27-4B67-A5C2-F24CBCC61F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EB-40F8-84A1-83140854F4D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65EB-40F8-84A1-83140854F4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1977903"/>
        <c:axId val="81974159"/>
        <c:axId val="619502847"/>
      </c:bar3DChart>
      <c:catAx>
        <c:axId val="819779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1974159"/>
        <c:crosses val="autoZero"/>
        <c:auto val="1"/>
        <c:lblAlgn val="ctr"/>
        <c:lblOffset val="100"/>
        <c:noMultiLvlLbl val="0"/>
      </c:catAx>
      <c:valAx>
        <c:axId val="8197415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977903"/>
        <c:crosses val="autoZero"/>
        <c:crossBetween val="between"/>
      </c:valAx>
      <c:serAx>
        <c:axId val="61950284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81974159"/>
        <c:crosses val="autoZero"/>
      </c:ser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248499110025045"/>
          <c:w val="1"/>
          <c:h val="0.13559930008748905"/>
        </c:manualLayout>
      </c:layout>
      <c:overlay val="0"/>
      <c:spPr>
        <a:noFill/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754E8-B225-4831-914E-0F235F1D1F61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467C4192-4A40-4E5A-8599-6596D2DBC5FD}" type="pres">
      <dgm:prSet presAssocID="{1C0754E8-B225-4831-914E-0F235F1D1F6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</dgm:ptLst>
  <dgm:cxnLst>
    <dgm:cxn modelId="{9C7C650E-2FD3-402F-BE96-6C45D306B89A}" type="presOf" srcId="{1C0754E8-B225-4831-914E-0F235F1D1F61}" destId="{467C4192-4A40-4E5A-8599-6596D2DBC5FD}" srcOrd="0" destOrd="0" presId="urn:microsoft.com/office/officeart/2011/layout/Tab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771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4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99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27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54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7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1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47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57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28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8D726A5-7900-41B4-8D49-49B4A2010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0FEF2F8E-469F-8FF6-A4EC-C86997D04E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5677" r="-1" b="38058"/>
          <a:stretch/>
        </p:blipFill>
        <p:spPr>
          <a:xfrm>
            <a:off x="20" y="-1"/>
            <a:ext cx="12188932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7" y="643467"/>
            <a:ext cx="7164674" cy="5571066"/>
          </a:xfrm>
        </p:spPr>
        <p:txBody>
          <a:bodyPr>
            <a:normAutofit/>
          </a:bodyPr>
          <a:lstStyle/>
          <a:p>
            <a:pPr algn="ctr"/>
            <a:r>
              <a:rPr lang="sr-Latn-R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bolničkim lečenjem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1608" y="643467"/>
            <a:ext cx="3096926" cy="5571066"/>
          </a:xfrm>
        </p:spPr>
        <p:txBody>
          <a:bodyPr>
            <a:normAutofit/>
          </a:bodyPr>
          <a:lstStyle/>
          <a:p>
            <a:pPr algn="ctr"/>
            <a:r>
              <a:rPr lang="sr-Latn-R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 2023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6E49661-E258-450C-8150-A91A6B30D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828800"/>
            <a:ext cx="0" cy="320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8609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6555767"/>
              </p:ext>
            </p:extLst>
          </p:nvPr>
        </p:nvGraphicFramePr>
        <p:xfrm>
          <a:off x="217170" y="0"/>
          <a:ext cx="11662802" cy="6560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ABDCF103-2E62-7119-3E54-392BCBE61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89934"/>
              </p:ext>
            </p:extLst>
          </p:nvPr>
        </p:nvGraphicFramePr>
        <p:xfrm>
          <a:off x="6035040" y="2026920"/>
          <a:ext cx="5577840" cy="428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355">
                  <a:extLst>
                    <a:ext uri="{9D8B030D-6E8A-4147-A177-3AD203B41FA5}">
                      <a16:colId xmlns:a16="http://schemas.microsoft.com/office/drawing/2014/main" val="3061812304"/>
                    </a:ext>
                  </a:extLst>
                </a:gridCol>
                <a:gridCol w="1034485">
                  <a:extLst>
                    <a:ext uri="{9D8B030D-6E8A-4147-A177-3AD203B41FA5}">
                      <a16:colId xmlns:a16="http://schemas.microsoft.com/office/drawing/2014/main" val="3255069704"/>
                    </a:ext>
                  </a:extLst>
                </a:gridCol>
              </a:tblGrid>
              <a:tr h="411882">
                <a:tc gridSpan="2"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Organizaciona jedinica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682061"/>
                  </a:ext>
                </a:extLst>
              </a:tr>
              <a:tr h="41188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Fizikalna medicina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38,1%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131284"/>
                  </a:ext>
                </a:extLst>
              </a:tr>
              <a:tr h="41188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Hirurgija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23,2%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983980"/>
                  </a:ext>
                </a:extLst>
              </a:tr>
              <a:tr h="41188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Interna medicina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12,1%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861242"/>
                  </a:ext>
                </a:extLst>
              </a:tr>
              <a:tr h="41188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Ginekologija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8,8%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973513"/>
                  </a:ext>
                </a:extLst>
              </a:tr>
              <a:tr h="41188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Psihijatrija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8,8%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144811"/>
                  </a:ext>
                </a:extLst>
              </a:tr>
              <a:tr h="41188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Neurologija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3,3%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908713"/>
                  </a:ext>
                </a:extLst>
              </a:tr>
              <a:tr h="41188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Pedijatrija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3,3%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729775"/>
                  </a:ext>
                </a:extLst>
              </a:tr>
              <a:tr h="411882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Infektologija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2,2%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156688"/>
                  </a:ext>
                </a:extLst>
              </a:tr>
              <a:tr h="575506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Anesteziologija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0,4%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81863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C233F85-2DC5-3F4A-66DD-1A7ADD90A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559152"/>
              </p:ext>
            </p:extLst>
          </p:nvPr>
        </p:nvGraphicFramePr>
        <p:xfrm>
          <a:off x="259080" y="399626"/>
          <a:ext cx="5059680" cy="1114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9840">
                  <a:extLst>
                    <a:ext uri="{9D8B030D-6E8A-4147-A177-3AD203B41FA5}">
                      <a16:colId xmlns:a16="http://schemas.microsoft.com/office/drawing/2014/main" val="2258886691"/>
                    </a:ext>
                  </a:extLst>
                </a:gridCol>
                <a:gridCol w="2529840">
                  <a:extLst>
                    <a:ext uri="{9D8B030D-6E8A-4147-A177-3AD203B41FA5}">
                      <a16:colId xmlns:a16="http://schemas.microsoft.com/office/drawing/2014/main" val="222250233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pol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629992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r>
                        <a:rPr lang="sr-Latn-RS" dirty="0"/>
                        <a:t>Muško 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Žensko56%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015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sr-Latn-RS" b="1" dirty="0"/>
                        <a:t>Godine starosti</a:t>
                      </a:r>
                      <a:r>
                        <a:rPr lang="sr-Latn-RS" dirty="0"/>
                        <a:t>: od 1 do 92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84302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8AB8594-FE54-4DC3-F4A0-3EF978C64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789195"/>
              </p:ext>
            </p:extLst>
          </p:nvPr>
        </p:nvGraphicFramePr>
        <p:xfrm>
          <a:off x="6050280" y="320040"/>
          <a:ext cx="569976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9760">
                  <a:extLst>
                    <a:ext uri="{9D8B030D-6E8A-4147-A177-3AD203B41FA5}">
                      <a16:colId xmlns:a16="http://schemas.microsoft.com/office/drawing/2014/main" val="4048360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STRUKTURA ISPITANIH KORISNIKA  N = 273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360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r-Latn-RS" dirty="0"/>
                        <a:t>OPŠTA BOLNICA SOMBOR                                       </a:t>
                      </a:r>
                      <a:r>
                        <a:rPr lang="sr-Latn-RS" b="1" dirty="0"/>
                        <a:t>65,9%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472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r-Latn-RS" dirty="0"/>
                        <a:t>SPECIJALNA BOLNICA ZA REHABILITACIJU APATIN      </a:t>
                      </a:r>
                      <a:r>
                        <a:rPr lang="sr-Latn-RS" b="1" dirty="0"/>
                        <a:t>34,1%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009995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71DCC7B-FF5F-9379-F5AE-1C1DD93E3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19785"/>
              </p:ext>
            </p:extLst>
          </p:nvPr>
        </p:nvGraphicFramePr>
        <p:xfrm>
          <a:off x="213360" y="1938866"/>
          <a:ext cx="51206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4551">
                  <a:extLst>
                    <a:ext uri="{9D8B030D-6E8A-4147-A177-3AD203B41FA5}">
                      <a16:colId xmlns:a16="http://schemas.microsoft.com/office/drawing/2014/main" val="879522878"/>
                    </a:ext>
                  </a:extLst>
                </a:gridCol>
                <a:gridCol w="1866089">
                  <a:extLst>
                    <a:ext uri="{9D8B030D-6E8A-4147-A177-3AD203B41FA5}">
                      <a16:colId xmlns:a16="http://schemas.microsoft.com/office/drawing/2014/main" val="207211284"/>
                    </a:ext>
                  </a:extLst>
                </a:gridCol>
              </a:tblGrid>
              <a:tr h="329636">
                <a:tc gridSpan="2"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Podaci o školovanju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324771"/>
                  </a:ext>
                </a:extLst>
              </a:tr>
              <a:tr h="329636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Nepotpuna oš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3,7%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70235"/>
                  </a:ext>
                </a:extLst>
              </a:tr>
              <a:tr h="329636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OŠ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18,3%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744686"/>
                  </a:ext>
                </a:extLst>
              </a:tr>
              <a:tr h="329636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Srednja 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62,6%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294946"/>
                  </a:ext>
                </a:extLst>
              </a:tr>
              <a:tr h="329636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Viša i visoka 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420051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B8601FD-B7F1-B4DB-446E-DA2BF7D9E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35137"/>
              </p:ext>
            </p:extLst>
          </p:nvPr>
        </p:nvGraphicFramePr>
        <p:xfrm>
          <a:off x="182880" y="4087706"/>
          <a:ext cx="519684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8420">
                  <a:extLst>
                    <a:ext uri="{9D8B030D-6E8A-4147-A177-3AD203B41FA5}">
                      <a16:colId xmlns:a16="http://schemas.microsoft.com/office/drawing/2014/main" val="3703134065"/>
                    </a:ext>
                  </a:extLst>
                </a:gridCol>
                <a:gridCol w="2598420">
                  <a:extLst>
                    <a:ext uri="{9D8B030D-6E8A-4147-A177-3AD203B41FA5}">
                      <a16:colId xmlns:a16="http://schemas.microsoft.com/office/drawing/2014/main" val="2596022261"/>
                    </a:ext>
                  </a:extLst>
                </a:gridCol>
              </a:tblGrid>
              <a:tr h="318347">
                <a:tc gridSpan="2"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solidFill>
                            <a:schemeClr val="tx1"/>
                          </a:solidFill>
                        </a:rPr>
                        <a:t>Podaci o materijalnom stanju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518443"/>
                  </a:ext>
                </a:extLst>
              </a:tr>
              <a:tr h="318347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Veoma loše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1,5%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891138"/>
                  </a:ext>
                </a:extLst>
              </a:tr>
              <a:tr h="318347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Loše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6,6%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7915"/>
                  </a:ext>
                </a:extLst>
              </a:tr>
              <a:tr h="318347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Osrednje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35,2%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555915"/>
                  </a:ext>
                </a:extLst>
              </a:tr>
              <a:tr h="318347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Dobro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47,6%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945202"/>
                  </a:ext>
                </a:extLst>
              </a:tr>
              <a:tr h="318347"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Veoma dobro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8,4%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344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94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088" y="0"/>
            <a:ext cx="9720072" cy="1499616"/>
          </a:xfrm>
          <a:solidFill>
            <a:schemeClr val="accent3">
              <a:lumMod val="20000"/>
              <a:lumOff val="80000"/>
              <a:alpha val="40000"/>
            </a:schemeClr>
          </a:solidFill>
          <a:scene3d>
            <a:camera prst="orthographicFront"/>
            <a:lightRig rig="threePt" dir="t"/>
          </a:scene3d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 kvaliteta bolničke usluge, od strane korisnika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672513"/>
              </p:ext>
            </p:extLst>
          </p:nvPr>
        </p:nvGraphicFramePr>
        <p:xfrm>
          <a:off x="1389698" y="1402080"/>
          <a:ext cx="9720262" cy="5227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333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  <a:alpha val="46000"/>
            </a:schemeClr>
          </a:solidFill>
          <a:scene3d>
            <a:camera prst="orthographicFront"/>
            <a:lightRig rig="threePt" dir="t"/>
          </a:scene3d>
        </p:spPr>
        <p:txBody>
          <a:bodyPr anchor="ctr">
            <a:normAutofit/>
          </a:bodyPr>
          <a:lstStyle/>
          <a:p>
            <a:r>
              <a:rPr lang="sr-Latn-R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Sestrinska nega u bolnici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358615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204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  <a:alpha val="36000"/>
            </a:schemeClr>
          </a:solidFill>
        </p:spPr>
        <p:txBody>
          <a:bodyPr anchor="ctr">
            <a:normAutofit/>
          </a:bodyPr>
          <a:lstStyle/>
          <a:p>
            <a:r>
              <a:rPr lang="sr-Latn-R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Usluge lekara u bolnici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1906881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3312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661160" y="259080"/>
            <a:ext cx="5806440" cy="1737360"/>
          </a:xfr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</p:spPr>
        <p:txBody>
          <a:bodyPr anchor="ctr">
            <a:normAutofit/>
          </a:bodyPr>
          <a:lstStyle/>
          <a:p>
            <a:pPr algn="ctr"/>
            <a:r>
              <a:rPr lang="sr-Latn-R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Uzimajući sve navedeno u obzir, </a:t>
            </a:r>
            <a:br>
              <a:rPr lang="sr-Latn-R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ocenite vaše zadovoljstvo bolničkim lečenjem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85B4D-158D-B010-0F1D-039E310877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519870"/>
              </p:ext>
            </p:extLst>
          </p:nvPr>
        </p:nvGraphicFramePr>
        <p:xfrm>
          <a:off x="5000625" y="114300"/>
          <a:ext cx="6900863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1281519-69EE-3537-6C5E-9825CA351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033625"/>
              </p:ext>
            </p:extLst>
          </p:nvPr>
        </p:nvGraphicFramePr>
        <p:xfrm>
          <a:off x="411480" y="4892040"/>
          <a:ext cx="347472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84368">
                  <a:extLst>
                    <a:ext uri="{9D8B030D-6E8A-4147-A177-3AD203B41FA5}">
                      <a16:colId xmlns:a16="http://schemas.microsoft.com/office/drawing/2014/main" val="4001936807"/>
                    </a:ext>
                  </a:extLst>
                </a:gridCol>
                <a:gridCol w="1590352">
                  <a:extLst>
                    <a:ext uri="{9D8B030D-6E8A-4147-A177-3AD203B41FA5}">
                      <a16:colId xmlns:a16="http://schemas.microsoft.com/office/drawing/2014/main" val="167359823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 li je u Vašem lečenju korišten „ klinički put“?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994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703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28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 znam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215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124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955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3539" y="1714500"/>
            <a:ext cx="4127423" cy="132873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urveDown">
              <a:avLst>
                <a:gd name="adj" fmla="val 34167"/>
              </a:avLst>
            </a:prstTxWarp>
            <a:spAutoFit/>
            <a:scene3d>
              <a:camera prst="isometricRightUp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5400" b="1" dirty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r>
              <a:rPr lang="sr-Latn-RS" sz="5400" b="1" cap="none" spc="0" dirty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vala</a:t>
            </a:r>
            <a:endParaRPr lang="en-US" sz="5400" b="1" cap="none" spc="0" dirty="0">
              <a:ln/>
              <a:solidFill>
                <a:schemeClr val="accent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86893" y="5329237"/>
            <a:ext cx="3928831" cy="892552"/>
          </a:xfrm>
          <a:prstGeom prst="rect">
            <a:avLst/>
          </a:prstGeom>
          <a:solidFill>
            <a:srgbClr val="92D050">
              <a:alpha val="26000"/>
            </a:srgb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2000" b="1" cap="none" spc="0" dirty="0">
                <a:ln/>
                <a:solidFill>
                  <a:schemeClr val="accent3"/>
                </a:solidFill>
                <a:effectLst/>
                <a:latin typeface="Freestyle Script" panose="030804020302050B0404" pitchFamily="66" charset="0"/>
              </a:rPr>
              <a:t>Davorka Bosnić</a:t>
            </a:r>
          </a:p>
          <a:p>
            <a:pPr algn="ctr"/>
            <a:r>
              <a:rPr lang="sr-Latn-RS" sz="2000" b="1" dirty="0">
                <a:ln/>
                <a:solidFill>
                  <a:schemeClr val="accent3"/>
                </a:solidFill>
                <a:latin typeface="Freestyle Script" panose="030804020302050B0404" pitchFamily="66" charset="0"/>
              </a:rPr>
              <a:t>Dipl. Psiholog ZZJZ sombor 2023</a:t>
            </a:r>
            <a:endParaRPr lang="sr-Latn-RS" sz="2000" b="1" cap="none" spc="0" dirty="0">
              <a:ln/>
              <a:solidFill>
                <a:schemeClr val="accent3"/>
              </a:solidFill>
              <a:effectLst/>
              <a:latin typeface="Freestyle Script" panose="030804020302050B0404" pitchFamily="66" charset="0"/>
            </a:endParaRPr>
          </a:p>
          <a:p>
            <a:pPr algn="ctr"/>
            <a:endParaRPr lang="en-US" sz="1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3971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1755</TotalTime>
  <Words>184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Freestyle Script</vt:lpstr>
      <vt:lpstr>Times New Roman</vt:lpstr>
      <vt:lpstr>Tw Cen MT</vt:lpstr>
      <vt:lpstr>Tw Cen MT Condensed</vt:lpstr>
      <vt:lpstr>Wingdings 3</vt:lpstr>
      <vt:lpstr>Integral</vt:lpstr>
      <vt:lpstr>Zadovoljstvo korisnika bolničkim lečenjem</vt:lpstr>
      <vt:lpstr>PowerPoint Presentation</vt:lpstr>
      <vt:lpstr>Procena kvaliteta bolničke usluge, od strane korisnika </vt:lpstr>
      <vt:lpstr>Sestrinska nega u bolnici</vt:lpstr>
      <vt:lpstr>Usluge lekara u bolnici</vt:lpstr>
      <vt:lpstr>Uzimajući sve navedeno u obzir,  ocenite vaše zadovoljstvo bolničkim lečenjem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Socijalna ZZJZ Sombor</cp:lastModifiedBy>
  <cp:revision>67</cp:revision>
  <dcterms:created xsi:type="dcterms:W3CDTF">2021-04-19T06:52:49Z</dcterms:created>
  <dcterms:modified xsi:type="dcterms:W3CDTF">2024-03-26T12:54:14Z</dcterms:modified>
</cp:coreProperties>
</file>