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71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odeljenje za hemodijalizu Sombor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Sheet1!$A$6:$B$6</c:f>
              <c:strCache>
                <c:ptCount val="2"/>
                <c:pt idx="0">
                  <c:v>odeljenje za hemodijalizu Sombor</c:v>
                </c:pt>
                <c:pt idx="1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7030A0">
                  <a:alpha val="67000"/>
                </a:srgb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6CC8-4CD6-9A69-14667DACE4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6CC8-4CD6-9A69-14667DACE43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6CC8-4CD6-9A69-14667DACE4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6CC8-4CD6-9A69-14667DACE43A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6CC8-4CD6-9A69-14667DACE43A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6CC8-4CD6-9A69-14667DACE43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6CC8-4CD6-9A69-14667DACE43A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6CC8-4CD6-9A69-14667DACE4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Sheet1!$C$4:$M$5</c:f>
              <c:multiLvlStrCache>
                <c:ptCount val="11"/>
                <c:lvl>
                  <c:pt idx="0">
                    <c:v>muški</c:v>
                  </c:pt>
                  <c:pt idx="1">
                    <c:v>ženski</c:v>
                  </c:pt>
                  <c:pt idx="2">
                    <c:v>nepotpuna oš</c:v>
                  </c:pt>
                  <c:pt idx="3">
                    <c:v>oš</c:v>
                  </c:pt>
                  <c:pt idx="4">
                    <c:v>srednja škola</c:v>
                  </c:pt>
                  <c:pt idx="5">
                    <c:v>viša i visoka škola</c:v>
                  </c:pt>
                  <c:pt idx="6">
                    <c:v>veoma loše</c:v>
                  </c:pt>
                  <c:pt idx="7">
                    <c:v>loše</c:v>
                  </c:pt>
                  <c:pt idx="8">
                    <c:v>osrednje</c:v>
                  </c:pt>
                  <c:pt idx="9">
                    <c:v>dobro</c:v>
                  </c:pt>
                  <c:pt idx="10">
                    <c:v>veoma dobro</c:v>
                  </c:pt>
                </c:lvl>
                <c:lvl>
                  <c:pt idx="0">
                    <c:v>pol</c:v>
                  </c:pt>
                  <c:pt idx="2">
                    <c:v>završena škola</c:v>
                  </c:pt>
                  <c:pt idx="6">
                    <c:v>materijalno stanje domaćinstva</c:v>
                  </c:pt>
                </c:lvl>
              </c:multiLvlStrCache>
            </c:multiLvlStrRef>
          </c:cat>
          <c:val>
            <c:numRef>
              <c:f>Sheet1!$C$6:$M$6</c:f>
              <c:numCache>
                <c:formatCode>###0</c:formatCode>
                <c:ptCount val="11"/>
                <c:pt idx="0">
                  <c:v>29</c:v>
                </c:pt>
                <c:pt idx="1">
                  <c:v>16</c:v>
                </c:pt>
                <c:pt idx="2">
                  <c:v>4</c:v>
                </c:pt>
                <c:pt idx="3">
                  <c:v>12</c:v>
                </c:pt>
                <c:pt idx="4">
                  <c:v>23</c:v>
                </c:pt>
                <c:pt idx="5">
                  <c:v>5</c:v>
                </c:pt>
                <c:pt idx="7">
                  <c:v>2</c:v>
                </c:pt>
                <c:pt idx="8">
                  <c:v>27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CC8-4CD6-9A69-14667DACE4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22547456"/>
        <c:axId val="-1022546912"/>
      </c:barChart>
      <c:catAx>
        <c:axId val="-102254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46912"/>
        <c:crosses val="autoZero"/>
        <c:auto val="1"/>
        <c:lblAlgn val="ctr"/>
        <c:lblOffset val="100"/>
        <c:noMultiLvlLbl val="0"/>
      </c:catAx>
      <c:valAx>
        <c:axId val="-102254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55081656459609"/>
          <c:y val="9.3451352083308278E-2"/>
          <c:w val="0.52834104070324539"/>
          <c:h val="0.688484126461377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1-44EB-88CD-8C9B5DC34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D1-44EB-88CD-8C9B5DC348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2</c:v>
                </c:pt>
                <c:pt idx="3">
                  <c:v>9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D1-44EB-88CD-8C9B5DC348A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</c:v>
                </c:pt>
                <c:pt idx="1">
                  <c:v>11</c:v>
                </c:pt>
                <c:pt idx="2">
                  <c:v>9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D1-44EB-88CD-8C9B5DC348A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19</c:v>
                </c:pt>
                <c:pt idx="1">
                  <c:v>20</c:v>
                </c:pt>
                <c:pt idx="2">
                  <c:v>25</c:v>
                </c:pt>
                <c:pt idx="3">
                  <c:v>22</c:v>
                </c:pt>
                <c:pt idx="4">
                  <c:v>24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D1-44EB-88CD-8C9B5DC348A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7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D1-44EB-88CD-8C9B5DC348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6128"/>
        <c:axId val="-734638096"/>
      </c:barChart>
      <c:catAx>
        <c:axId val="-73462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8096"/>
        <c:crosses val="autoZero"/>
        <c:auto val="1"/>
        <c:lblAlgn val="ctr"/>
        <c:lblOffset val="100"/>
        <c:noMultiLvlLbl val="0"/>
      </c:catAx>
      <c:valAx>
        <c:axId val="-734638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887097446152562E-2"/>
          <c:y val="0.86882405822232811"/>
          <c:w val="0.94435278923467902"/>
          <c:h val="0.11540371540464867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9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78000">
          <a:schemeClr val="accent1">
            <a:lumMod val="5000"/>
            <a:lumOff val="95000"/>
          </a:schemeClr>
        </a:gs>
        <a:gs pos="90000">
          <a:schemeClr val="accent2">
            <a:lumMod val="40000"/>
            <a:lumOff val="60000"/>
          </a:schemeClr>
        </a:gs>
      </a:gsLst>
      <a:path path="shape">
        <a:fillToRect l="50000" t="50000" r="50000" b="50000"/>
      </a:path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260415082893574"/>
          <c:y val="1.3838628515638196E-2"/>
          <c:w val="0.32628068826990475"/>
          <c:h val="0.7889297131645461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F93A-4905-82DD-17F6900B44C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4A89-49C5-BB95-454F3CE51D9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4A89-49C5-BB95-454F3CE51D9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4A89-49C5-BB95-454F3CE51D96}"/>
              </c:ext>
            </c:extLst>
          </c:dPt>
          <c:dLbls>
            <c:dLbl>
              <c:idx val="3"/>
              <c:layout>
                <c:manualLayout>
                  <c:x val="2.2395835170261995E-2"/>
                  <c:y val="-3.756199168530374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2DF00B6-D36F-42E2-9924-1C7BE32BA9D4}" type="CATEGORYNAME">
                      <a:rPr lang="it-IT"/>
                      <a:pPr>
                        <a:defRPr/>
                      </a:pPr>
                      <a:t>[CATEGORY NAME]</a:t>
                    </a:fld>
                    <a:r>
                      <a:rPr lang="it-IT" baseline="0" dirty="0"/>
                      <a:t>; </a:t>
                    </a:r>
                    <a:r>
                      <a:rPr lang="it-IT" baseline="0" dirty="0">
                        <a:solidFill>
                          <a:srgbClr val="C00000"/>
                        </a:solidFill>
                      </a:rPr>
                      <a:t>1- da</a:t>
                    </a:r>
                  </a:p>
                </c:rich>
              </c:tx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42710288936211"/>
                      <c:h val="4.919640220565011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F93A-4905-82DD-17F6900B44CA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7E5983-5F05-497A-8828-BC497EA5058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; DA</a:t>
                    </a:r>
                    <a:fld id="{CBDC9374-5EAF-41E1-9949-444332D62904}" type="VALUE">
                      <a:rPr lang="en-US" baseline="0" smtClean="0"/>
                      <a:pPr>
                        <a:defRPr/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A89-49C5-BB95-454F3CE51D96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0AD013-1AC5-4652-982E-03406F0BC2D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;DA </a:t>
                    </a:r>
                    <a:fld id="{36E69B78-1D49-463E-9CAF-BA30265FB9F8}" type="VALUE">
                      <a:rPr lang="en-US" baseline="0"/>
                      <a:pPr>
                        <a:defRPr/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A89-49C5-BB95-454F3CE51D96}"/>
                </c:ext>
              </c:extLst>
            </c:dLbl>
            <c:dLbl>
              <c:idx val="6"/>
              <c:layout>
                <c:manualLayout>
                  <c:x val="-4.0660978276610346E-3"/>
                  <c:y val="-4.83204158945459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82A309-0A9C-4ED6-8F86-14D87CEAC4EF}" type="CATEGORYNAME">
                      <a:rPr lang="it-IT"/>
                      <a:pPr>
                        <a:defRPr/>
                      </a:pPr>
                      <a:t>[CATEGORY NAME]</a:t>
                    </a:fld>
                    <a:r>
                      <a:rPr lang="it-IT" baseline="0" dirty="0"/>
                      <a:t>;DA </a:t>
                    </a:r>
                    <a:fld id="{CB4ECD3D-D40C-473F-B35A-FECD386970B0}" type="VALUE">
                      <a:rPr lang="it-IT" baseline="0"/>
                      <a:pPr>
                        <a:defRPr/>
                      </a:pPr>
                      <a:t>[VALUE]</a:t>
                    </a:fld>
                    <a:endParaRPr lang="it-IT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238740225013919"/>
                      <c:h val="6.684543260521234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A89-49C5-BB95-454F3CE51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30</c:v>
                </c:pt>
                <c:pt idx="1">
                  <c:v>35</c:v>
                </c:pt>
                <c:pt idx="2">
                  <c:v>41</c:v>
                </c:pt>
                <c:pt idx="3">
                  <c:v>3</c:v>
                </c:pt>
                <c:pt idx="4">
                  <c:v>31</c:v>
                </c:pt>
                <c:pt idx="5">
                  <c:v>34</c:v>
                </c:pt>
                <c:pt idx="6">
                  <c:v>14</c:v>
                </c:pt>
                <c:pt idx="7">
                  <c:v>35</c:v>
                </c:pt>
                <c:pt idx="8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89-49C5-BB95-454F3CE51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F93A-4905-82DD-17F6900B44CA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4A89-49C5-BB95-454F3CE51D96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A-4A89-49C5-BB95-454F3CE51D96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4A89-49C5-BB95-454F3CE51D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14</c:v>
                </c:pt>
                <c:pt idx="1">
                  <c:v>9</c:v>
                </c:pt>
                <c:pt idx="2">
                  <c:v>3</c:v>
                </c:pt>
                <c:pt idx="3">
                  <c:v>41</c:v>
                </c:pt>
                <c:pt idx="4">
                  <c:v>11</c:v>
                </c:pt>
                <c:pt idx="5">
                  <c:v>7</c:v>
                </c:pt>
                <c:pt idx="6">
                  <c:v>26</c:v>
                </c:pt>
                <c:pt idx="7">
                  <c:v>4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A89-49C5-BB95-454F3CE51D96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A89-49C5-BB95-454F3CE51D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4832"/>
        <c:axId val="-734633200"/>
      </c:barChart>
      <c:catAx>
        <c:axId val="-73463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3200"/>
        <c:crosses val="autoZero"/>
        <c:auto val="1"/>
        <c:lblAlgn val="ctr"/>
        <c:lblOffset val="100"/>
        <c:noMultiLvlLbl val="0"/>
      </c:catAx>
      <c:valAx>
        <c:axId val="-734633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4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92000124919108195"/>
          <c:y val="6.1594521841467874E-2"/>
          <c:w val="7.1508453623685575E-2"/>
          <c:h val="0.76040250871851445"/>
        </c:manualLayout>
      </c:layout>
      <c:overlay val="0"/>
      <c:spPr>
        <a:gradFill flip="none" rotWithShape="1">
          <a:gsLst>
            <a:gs pos="100000">
              <a:schemeClr val="bg1"/>
            </a:gs>
            <a:gs pos="3000">
              <a:schemeClr val="accent2">
                <a:lumMod val="40000"/>
                <a:lumOff val="60000"/>
              </a:schemeClr>
            </a:gs>
          </a:gsLst>
          <a:lin ang="13500000" scaled="1"/>
          <a:tileRect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48000">
          <a:schemeClr val="accent1">
            <a:lumMod val="5000"/>
            <a:lumOff val="95000"/>
          </a:schemeClr>
        </a:gs>
        <a:gs pos="98000">
          <a:schemeClr val="accent2">
            <a:lumMod val="40000"/>
            <a:lumOff val="60000"/>
          </a:schemeClr>
        </a:gs>
      </a:gsLst>
      <a:path path="shape">
        <a:fillToRect l="50000" t="50000" r="50000" b="50000"/>
      </a:path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271112204724408"/>
          <c:y val="8.898083731493911E-2"/>
          <c:w val="0.56402846128608919"/>
          <c:h val="0.749674262055418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-4.3320209973753661E-3"/>
                  <c:y val="-5.04337059910591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BD-4435-B215-D93C84FBF451}"/>
                </c:ext>
              </c:extLst>
            </c:dLbl>
            <c:dLbl>
              <c:idx val="3"/>
              <c:layout>
                <c:manualLayout>
                  <c:x val="-6.1342683727034124E-3"/>
                  <c:y val="-1.4651277849828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BD-4435-B215-D93C84FBF451}"/>
                </c:ext>
              </c:extLst>
            </c:dLbl>
            <c:dLbl>
              <c:idx val="4"/>
              <c:layout>
                <c:manualLayout>
                  <c:x val="1.1573162729658793E-4"/>
                  <c:y val="4.789870273963334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BD-4435-B215-D93C84FBF451}"/>
                </c:ext>
              </c:extLst>
            </c:dLbl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835978835978835E-2"/>
                      <c:h val="1.480906828475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DBD-4435-B215-D93C84FBF4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5</c:v>
                </c:pt>
                <c:pt idx="10">
                  <c:v>8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BD-4435-B215-D93C84FBF4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ADBD-4435-B215-D93C84FBF451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ADBD-4435-B215-D93C84FBF451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A-ADBD-4435-B215-D93C84FBF4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DBD-4435-B215-D93C84FBF4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>
                <a:alpha val="78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13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8</c:v>
                </c:pt>
                <c:pt idx="10">
                  <c:v>10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DBD-4435-B215-D93C84FBF45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DBD-4435-B215-D93C84FBF45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20</c:v>
                </c:pt>
                <c:pt idx="1">
                  <c:v>22</c:v>
                </c:pt>
                <c:pt idx="2">
                  <c:v>19</c:v>
                </c:pt>
                <c:pt idx="3">
                  <c:v>19</c:v>
                </c:pt>
                <c:pt idx="4">
                  <c:v>21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16</c:v>
                </c:pt>
                <c:pt idx="9">
                  <c:v>15</c:v>
                </c:pt>
                <c:pt idx="10">
                  <c:v>15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DBD-4435-B215-D93C84FBF45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5</c:v>
                </c:pt>
                <c:pt idx="7">
                  <c:v>3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DBD-4435-B215-D93C84FBF4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1568"/>
        <c:axId val="-734627216"/>
      </c:barChart>
      <c:catAx>
        <c:axId val="-73463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7216"/>
        <c:crosses val="autoZero"/>
        <c:auto val="1"/>
        <c:lblAlgn val="ctr"/>
        <c:lblOffset val="100"/>
        <c:noMultiLvlLbl val="0"/>
      </c:catAx>
      <c:valAx>
        <c:axId val="-734627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chemeClr val="bg1">
              <a:lumMod val="95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123772059330944"/>
          <c:w val="0.99990838254593195"/>
          <c:h val="7.6902675943976193E-2"/>
        </c:manualLayout>
      </c:layout>
      <c:overlay val="0"/>
      <c:spPr>
        <a:gradFill>
          <a:gsLst>
            <a:gs pos="38000">
              <a:schemeClr val="accent1">
                <a:lumMod val="5000"/>
                <a:lumOff val="95000"/>
              </a:schemeClr>
            </a:gs>
            <a:gs pos="80000">
              <a:schemeClr val="accent2">
                <a:lumMod val="40000"/>
                <a:lumOff val="60000"/>
              </a:scheme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62000">
          <a:schemeClr val="accent1">
            <a:lumMod val="5000"/>
            <a:lumOff val="95000"/>
          </a:schemeClr>
        </a:gs>
        <a:gs pos="31000">
          <a:schemeClr val="accent2">
            <a:lumMod val="40000"/>
            <a:lumOff val="60000"/>
          </a:schemeClr>
        </a:gs>
      </a:gsLst>
      <a:lin ang="2700000" scaled="1"/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088745645487313"/>
          <c:y val="0.11313224892657983"/>
          <c:w val="0.3620310386956293"/>
          <c:h val="0.66803329010922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chemeClr val="tx1"/>
            </a:solidFill>
            <a:ln cmpd="sng">
              <a:solidFill>
                <a:srgbClr val="C00000"/>
              </a:solidFill>
              <a:extLst>
                <a:ext uri="{C807C97D-BFC1-408E-A445-0C87EB9F89A2}">
                  <ask:lineSketchStyleProps xmlns:ask="http://schemas.microsoft.com/office/drawing/2018/sketchyshapes">
                    <ask:type>
                      <ask:lineSketchScribble/>
                    </ask:type>
                  </ask:lineSketchStyleProps>
                </a:ext>
              </a:extLst>
            </a:ln>
            <a:effectLst>
              <a:glow rad="1651000">
                <a:schemeClr val="tx1"/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C3EC-4031-90C6-6CEF346861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C-4031-90C6-6CEF346861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C-4031-90C6-6CEF346861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C-4031-90C6-6CEF3468612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EC-4031-90C6-6CEF3468612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EC-4031-90C6-6CEF346861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848"/>
        <c:axId val="-734627760"/>
      </c:barChart>
      <c:catAx>
        <c:axId val="-734628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7760"/>
        <c:crosses val="autoZero"/>
        <c:auto val="1"/>
        <c:lblAlgn val="ctr"/>
        <c:lblOffset val="100"/>
        <c:noMultiLvlLbl val="0"/>
      </c:catAx>
      <c:valAx>
        <c:axId val="-73462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531720444666028"/>
          <c:y val="4.2057798324612247E-2"/>
          <c:w val="0.23709674464834971"/>
          <c:h val="0.94034543014571148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16479190101235"/>
          <c:y val="0.16771493215657443"/>
          <c:w val="0.61938351456067986"/>
          <c:h val="0.401998731856272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a.u vašoj matičnoj ustanovi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B-4005-BD79-03502218D1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b.udrugoj ustanovi zbog preveniranja mogućih komplikacija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B-4005-BD79-03502218D1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EB-4005-BD79-03502218D1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46368"/>
        <c:axId val="-1022543648"/>
      </c:barChart>
      <c:catAx>
        <c:axId val="-102254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43648"/>
        <c:crosses val="autoZero"/>
        <c:auto val="1"/>
        <c:lblAlgn val="ctr"/>
        <c:lblOffset val="100"/>
        <c:noMultiLvlLbl val="0"/>
      </c:catAx>
      <c:valAx>
        <c:axId val="-1022543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4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3101166062119427"/>
          <c:w val="0.59722680498271052"/>
          <c:h val="0.246628684180968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8560291533806"/>
          <c:y val="0.12269936015987201"/>
          <c:w val="0.6277010216698119"/>
          <c:h val="0.5417914235401567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privatno organizovan prevoz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1-4898-B56D-110942BBA6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org.transport ustanove gde se vrši dijaliza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1-4898-B56D-110942BBA6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org.prevoz druge zdravstvene ustanove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E1-4898-B56D-110942BBA60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taxi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DCE1-4898-B56D-110942BBA60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DCE1-4898-B56D-110942BBA60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DCE1-4898-B56D-110942BBA6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9184"/>
        <c:axId val="-734631024"/>
      </c:barChart>
      <c:catAx>
        <c:axId val="-73463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1024"/>
        <c:crosses val="autoZero"/>
        <c:auto val="1"/>
        <c:lblAlgn val="ctr"/>
        <c:lblOffset val="100"/>
        <c:noMultiLvlLbl val="0"/>
      </c:catAx>
      <c:valAx>
        <c:axId val="-73463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661124005353547"/>
          <c:w val="0.41735531984121821"/>
          <c:h val="0.15272494364129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37622380535754"/>
          <c:y val="0.1603829707201854"/>
          <c:w val="0.51475076032162648"/>
          <c:h val="0.551893768381913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30'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2-4627-B672-72BEBF6FDB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30'- 60'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2-4627-B672-72BEBF6FDB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od 60'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32-4627-B672-72BEBF6FDB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32-4627-B672-72BEBF6FDB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34626672"/>
        <c:axId val="-734637008"/>
      </c:barChart>
      <c:catAx>
        <c:axId val="-73462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7008"/>
        <c:crosses val="autoZero"/>
        <c:auto val="1"/>
        <c:lblAlgn val="ctr"/>
        <c:lblOffset val="100"/>
        <c:noMultiLvlLbl val="0"/>
      </c:catAx>
      <c:valAx>
        <c:axId val="-734637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5806461692288467E-2"/>
          <c:y val="0.72923151029251854"/>
          <c:w val="0.19955109777944424"/>
          <c:h val="0.230672747027435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78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14773">
          <a:schemeClr val="accent5">
            <a:lumMod val="40000"/>
            <a:lumOff val="60000"/>
          </a:schemeClr>
        </a:gs>
        <a:gs pos="7955">
          <a:schemeClr val="accent5">
            <a:lumMod val="40000"/>
            <a:lumOff val="60000"/>
          </a:schemeClr>
        </a:gs>
        <a:gs pos="84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</c:v>
                </c:pt>
                <c:pt idx="1">
                  <c:v>5</c:v>
                </c:pt>
                <c:pt idx="2">
                  <c:v>9</c:v>
                </c:pt>
                <c:pt idx="3">
                  <c:v>5</c:v>
                </c:pt>
                <c:pt idx="4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6-49F6-BFE5-473BF226BC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6-49F6-BFE5-473BF226BC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16-49F6-BFE5-473BF226BCA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9</c:v>
                </c:pt>
                <c:pt idx="1">
                  <c:v>12</c:v>
                </c:pt>
                <c:pt idx="2">
                  <c:v>11</c:v>
                </c:pt>
                <c:pt idx="3">
                  <c:v>9</c:v>
                </c:pt>
                <c:pt idx="4">
                  <c:v>4</c:v>
                </c:pt>
                <c:pt idx="5">
                  <c:v>10</c:v>
                </c:pt>
                <c:pt idx="6">
                  <c:v>8</c:v>
                </c:pt>
                <c:pt idx="7">
                  <c:v>9</c:v>
                </c:pt>
                <c:pt idx="8">
                  <c:v>12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16-49F6-BFE5-473BF226BCA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22</c:v>
                </c:pt>
                <c:pt idx="1">
                  <c:v>17</c:v>
                </c:pt>
                <c:pt idx="2">
                  <c:v>8</c:v>
                </c:pt>
                <c:pt idx="3">
                  <c:v>20</c:v>
                </c:pt>
                <c:pt idx="4">
                  <c:v>12</c:v>
                </c:pt>
                <c:pt idx="5">
                  <c:v>29</c:v>
                </c:pt>
                <c:pt idx="6">
                  <c:v>25</c:v>
                </c:pt>
                <c:pt idx="7">
                  <c:v>25</c:v>
                </c:pt>
                <c:pt idx="8">
                  <c:v>17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16-49F6-BFE5-473BF226BCA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nije 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Sheet1!$G$2:$G$11</c:f>
              <c:numCache>
                <c:formatCode>General</c:formatCode>
                <c:ptCount val="10"/>
                <c:pt idx="0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16-49F6-BFE5-473BF226BCA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Sheet1!$H$2:$H$11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3</c:v>
                </c:pt>
                <c:pt idx="4">
                  <c:v>18</c:v>
                </c:pt>
                <c:pt idx="5">
                  <c:v>2</c:v>
                </c:pt>
                <c:pt idx="6">
                  <c:v>8</c:v>
                </c:pt>
                <c:pt idx="7">
                  <c:v>5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16-49F6-BFE5-473BF226BC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4496"/>
        <c:axId val="-734633744"/>
      </c:barChart>
      <c:catAx>
        <c:axId val="-73462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3744"/>
        <c:crosses val="autoZero"/>
        <c:auto val="1"/>
        <c:lblAlgn val="ctr"/>
        <c:lblOffset val="100"/>
        <c:noMultiLvlLbl val="0"/>
      </c:catAx>
      <c:valAx>
        <c:axId val="-73463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501174103740391"/>
          <c:w val="0.98773772022322348"/>
          <c:h val="5.21296674126585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20000"/>
            <a:lumOff val="80000"/>
          </a:schemeClr>
        </a:gs>
        <a:gs pos="100000">
          <a:schemeClr val="accent2">
            <a:lumMod val="20000"/>
            <a:lumOff val="8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87806942154468"/>
          <c:y val="5.0420168067226892E-2"/>
          <c:w val="0.69035578228174188"/>
          <c:h val="0.731550056242969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Sheet1!$B$4:$B$7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1-49E9-9B29-EC92E907CF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Sheet1!$C$4:$C$7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1-49E9-9B29-EC92E907CF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  <c:pt idx="0">
                  <c:v>7</c:v>
                </c:pt>
                <c:pt idx="1">
                  <c:v>3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A1-49E9-9B29-EC92E907CF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14</c:v>
                </c:pt>
                <c:pt idx="1">
                  <c:v>8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A1-49E9-9B29-EC92E907CF8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16</c:v>
                </c:pt>
                <c:pt idx="1">
                  <c:v>25</c:v>
                </c:pt>
                <c:pt idx="2">
                  <c:v>18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A1-49E9-9B29-EC92E907CF8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87A1-49E9-9B29-EC92E907CF8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Sheet1!$H$4:$H$7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7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A1-49E9-9B29-EC92E907CF8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304"/>
        <c:axId val="-734632112"/>
      </c:barChart>
      <c:catAx>
        <c:axId val="-73462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2112"/>
        <c:crosses val="autoZero"/>
        <c:auto val="1"/>
        <c:lblAlgn val="ctr"/>
        <c:lblOffset val="100"/>
        <c:noMultiLvlLbl val="0"/>
      </c:catAx>
      <c:valAx>
        <c:axId val="-734632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12</c:v>
                </c:pt>
                <c:pt idx="2">
                  <c:v>10</c:v>
                </c:pt>
                <c:pt idx="3">
                  <c:v>10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8-489D-8364-803392CD38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8-489D-8364-803392CD38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48-489D-8364-803392CD38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48-489D-8364-803392CD38D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14</c:v>
                </c:pt>
                <c:pt idx="3">
                  <c:v>7</c:v>
                </c:pt>
                <c:pt idx="4">
                  <c:v>11</c:v>
                </c:pt>
                <c:pt idx="5">
                  <c:v>11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48-489D-8364-803392CD38D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neprimenjljivo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48-489D-8364-803392CD38D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8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48-489D-8364-803392CD38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2656"/>
        <c:axId val="-734623952"/>
      </c:barChart>
      <c:catAx>
        <c:axId val="-73463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23952"/>
        <c:crosses val="autoZero"/>
        <c:auto val="1"/>
        <c:lblAlgn val="ctr"/>
        <c:lblOffset val="100"/>
        <c:noMultiLvlLbl val="0"/>
      </c:catAx>
      <c:valAx>
        <c:axId val="-73462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425892006915275E-2"/>
          <c:y val="0.92715675341676462"/>
          <c:w val="0.95734487396988222"/>
          <c:h val="7.2843303198288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82139732533434"/>
          <c:y val="2.4621490842726482E-2"/>
          <c:w val="0.50002780902387201"/>
          <c:h val="0.730853089715107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1-4812-9937-AC09126E55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91-4812-9937-AC09126E55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91-4812-9937-AC09126E557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9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4">
                  <c:v>4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91-4812-9937-AC09126E557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30</c:v>
                </c:pt>
                <c:pt idx="1">
                  <c:v>33</c:v>
                </c:pt>
                <c:pt idx="2">
                  <c:v>30</c:v>
                </c:pt>
                <c:pt idx="3">
                  <c:v>31</c:v>
                </c:pt>
                <c:pt idx="4">
                  <c:v>31</c:v>
                </c:pt>
                <c:pt idx="5">
                  <c:v>29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91-4812-9937-AC09126E557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elementi-šta god to bilo)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91-4812-9937-AC09126E55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7552"/>
        <c:axId val="-734630480"/>
      </c:barChart>
      <c:catAx>
        <c:axId val="-734637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0480"/>
        <c:crosses val="autoZero"/>
        <c:auto val="1"/>
        <c:lblAlgn val="ctr"/>
        <c:lblOffset val="100"/>
        <c:noMultiLvlLbl val="0"/>
      </c:catAx>
      <c:valAx>
        <c:axId val="-73463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3463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373869932925051E-2"/>
          <c:y val="0.84061770509023326"/>
          <c:w val="0.92980252468441427"/>
          <c:h val="0.14315167419969138"/>
        </c:manualLayout>
      </c:layout>
      <c:overlay val="0"/>
      <c:spPr>
        <a:gradFill flip="none" rotWithShape="1">
          <a:gsLst>
            <a:gs pos="42000">
              <a:schemeClr val="accent1">
                <a:lumMod val="5000"/>
                <a:lumOff val="95000"/>
              </a:schemeClr>
            </a:gs>
            <a:gs pos="100000">
              <a:srgbClr val="FFC000"/>
            </a:gs>
          </a:gsLst>
          <a:lin ang="2700000" scaled="1"/>
          <a:tileRect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29485897596134"/>
          <c:y val="0.10277021642620435"/>
          <c:w val="0.550900616589593"/>
          <c:h val="0.6985625227476577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D5-4A43-AF70-0AD8F2B3A0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D5-4A43-AF70-0AD8F2B3A0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D5-4A43-AF70-0AD8F2B3A0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12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D5-4A43-AF70-0AD8F2B3A00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22</c:v>
                </c:pt>
                <c:pt idx="1">
                  <c:v>26</c:v>
                </c:pt>
                <c:pt idx="2">
                  <c:v>27</c:v>
                </c:pt>
                <c:pt idx="3">
                  <c:v>24</c:v>
                </c:pt>
                <c:pt idx="4">
                  <c:v>24</c:v>
                </c:pt>
                <c:pt idx="5">
                  <c:v>23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D5-4A43-AF70-0AD8F2B3A00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D5-4A43-AF70-0AD8F2B3A00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0-F66E-4C5F-B6B8-B1B533F9087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51808"/>
        <c:axId val="-1022551264"/>
      </c:barChart>
      <c:catAx>
        <c:axId val="-1022551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51264"/>
        <c:crosses val="autoZero"/>
        <c:auto val="1"/>
        <c:lblAlgn val="ctr"/>
        <c:lblOffset val="100"/>
        <c:noMultiLvlLbl val="0"/>
      </c:catAx>
      <c:valAx>
        <c:axId val="-1022551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25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92134316543762E-3"/>
          <c:y val="0.88493322050924228"/>
          <c:w val="0.99346112985876767"/>
          <c:h val="9.7504438264581078E-2"/>
        </c:manualLayout>
      </c:layout>
      <c:overlay val="0"/>
      <c:spPr>
        <a:gradFill>
          <a:gsLst>
            <a:gs pos="41000">
              <a:schemeClr val="accent1">
                <a:lumMod val="5000"/>
                <a:lumOff val="95000"/>
              </a:schemeClr>
            </a:gs>
            <a:gs pos="10000">
              <a:srgbClr val="00B0F0">
                <a:alpha val="0"/>
              </a:srgb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50000">
          <a:schemeClr val="accent1">
            <a:lumMod val="5000"/>
            <a:lumOff val="95000"/>
          </a:schemeClr>
        </a:gs>
        <a:gs pos="97000">
          <a:srgbClr val="00B0F0">
            <a:alpha val="55000"/>
          </a:srgbClr>
        </a:gs>
      </a:gsLst>
      <a:lin ang="135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0.2046</cdr:x>
      <cdr:y>0.81815</cdr:y>
    </cdr:from>
    <cdr:to>
      <cdr:x>0.2046</cdr:x>
      <cdr:y>0.99036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54F7F2D3-F068-44B5-6C0F-537A1BF207AC}"/>
            </a:ext>
          </a:extLst>
        </cdr:cNvPr>
        <cdr:cNvCxnSpPr/>
      </cdr:nvCxnSpPr>
      <cdr:spPr>
        <a:xfrm xmlns:a="http://schemas.openxmlformats.org/drawingml/2006/main" flipH="1">
          <a:off x="1964433" y="3636939"/>
          <a:ext cx="0" cy="7655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0.55486</cdr:x>
      <cdr:y>0.79752</cdr:y>
    </cdr:from>
    <cdr:to>
      <cdr:x>0.55486</cdr:x>
      <cdr:y>0.99357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7F43F9D-2AF0-A857-9D26-89A415CDF2AD}"/>
            </a:ext>
          </a:extLst>
        </cdr:cNvPr>
        <cdr:cNvCxnSpPr/>
      </cdr:nvCxnSpPr>
      <cdr:spPr>
        <a:xfrm xmlns:a="http://schemas.openxmlformats.org/drawingml/2006/main">
          <a:off x="5327321" y="3545219"/>
          <a:ext cx="0" cy="8715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0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5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894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54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0915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345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3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4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3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1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9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2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5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2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1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rgbClr val="FFC000">
                <a:alpha val="51000"/>
              </a:srgb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3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F84177-D544-484B-840F-230FCEB94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C9B9BC-356F-4894-B473-21807684E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2" y="0"/>
            <a:ext cx="6111243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279" y="967417"/>
            <a:ext cx="5280460" cy="3333121"/>
          </a:xfrm>
        </p:spPr>
        <p:txBody>
          <a:bodyPr>
            <a:normAutofit/>
          </a:bodyPr>
          <a:lstStyle/>
          <a:p>
            <a:pPr algn="ctr"/>
            <a:r>
              <a:rPr lang="sr-Latn-R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ZBO </a:t>
            </a:r>
            <a:br>
              <a:rPr lang="sr-Latn-R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>
                <a:solidFill>
                  <a:srgbClr val="FE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stalnim programom dijalize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48FE0-EF8B-2BF1-4BDA-7492ADEDDA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0" r="33117"/>
          <a:stretch/>
        </p:blipFill>
        <p:spPr>
          <a:xfrm>
            <a:off x="6111242" y="10"/>
            <a:ext cx="6080758" cy="6857990"/>
          </a:xfrm>
          <a:prstGeom prst="rect">
            <a:avLst/>
          </a:prstGeom>
        </p:spPr>
      </p:pic>
      <p:sp>
        <p:nvSpPr>
          <p:cNvPr id="13" name="Freeform 27">
            <a:extLst>
              <a:ext uri="{FF2B5EF4-FFF2-40B4-BE49-F238E27FC236}">
                <a16:creationId xmlns:a16="http://schemas.microsoft.com/office/drawing/2014/main" id="{CFD42E53-DE7E-4891-9F3A-A1E195E8E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6881206" cy="857047"/>
          </a:xfrm>
          <a:custGeom>
            <a:avLst/>
            <a:gdLst>
              <a:gd name="connsiteX0" fmla="*/ 0 w 6881206"/>
              <a:gd name="connsiteY0" fmla="*/ 0 h 857047"/>
              <a:gd name="connsiteX1" fmla="*/ 653445 w 6881206"/>
              <a:gd name="connsiteY1" fmla="*/ 0 h 857047"/>
              <a:gd name="connsiteX2" fmla="*/ 1156123 w 6881206"/>
              <a:gd name="connsiteY2" fmla="*/ 0 h 857047"/>
              <a:gd name="connsiteX3" fmla="*/ 1380221 w 6881206"/>
              <a:gd name="connsiteY3" fmla="*/ 0 h 857047"/>
              <a:gd name="connsiteX4" fmla="*/ 1444324 w 6881206"/>
              <a:gd name="connsiteY4" fmla="*/ 0 h 857047"/>
              <a:gd name="connsiteX5" fmla="*/ 1522072 w 6881206"/>
              <a:gd name="connsiteY5" fmla="*/ 0 h 857047"/>
              <a:gd name="connsiteX6" fmla="*/ 1596570 w 6881206"/>
              <a:gd name="connsiteY6" fmla="*/ 0 h 857047"/>
              <a:gd name="connsiteX7" fmla="*/ 1893047 w 6881206"/>
              <a:gd name="connsiteY7" fmla="*/ 0 h 857047"/>
              <a:gd name="connsiteX8" fmla="*/ 1978260 w 6881206"/>
              <a:gd name="connsiteY8" fmla="*/ 0 h 857047"/>
              <a:gd name="connsiteX9" fmla="*/ 2032793 w 6881206"/>
              <a:gd name="connsiteY9" fmla="*/ 0 h 857047"/>
              <a:gd name="connsiteX10" fmla="*/ 2095032 w 6881206"/>
              <a:gd name="connsiteY10" fmla="*/ 0 h 857047"/>
              <a:gd name="connsiteX11" fmla="*/ 2574748 w 6881206"/>
              <a:gd name="connsiteY11" fmla="*/ 0 h 857047"/>
              <a:gd name="connsiteX12" fmla="*/ 2712413 w 6881206"/>
              <a:gd name="connsiteY12" fmla="*/ 0 h 857047"/>
              <a:gd name="connsiteX13" fmla="*/ 2724164 w 6881206"/>
              <a:gd name="connsiteY13" fmla="*/ 0 h 857047"/>
              <a:gd name="connsiteX14" fmla="*/ 2806423 w 6881206"/>
              <a:gd name="connsiteY14" fmla="*/ 0 h 857047"/>
              <a:gd name="connsiteX15" fmla="*/ 2975563 w 6881206"/>
              <a:gd name="connsiteY15" fmla="*/ 0 h 857047"/>
              <a:gd name="connsiteX16" fmla="*/ 3029696 w 6881206"/>
              <a:gd name="connsiteY16" fmla="*/ 0 h 857047"/>
              <a:gd name="connsiteX17" fmla="*/ 3216247 w 6881206"/>
              <a:gd name="connsiteY17" fmla="*/ 0 h 857047"/>
              <a:gd name="connsiteX18" fmla="*/ 3464491 w 6881206"/>
              <a:gd name="connsiteY18" fmla="*/ 0 h 857047"/>
              <a:gd name="connsiteX19" fmla="*/ 3476820 w 6881206"/>
              <a:gd name="connsiteY19" fmla="*/ 0 h 857047"/>
              <a:gd name="connsiteX20" fmla="*/ 3508932 w 6881206"/>
              <a:gd name="connsiteY20" fmla="*/ 0 h 857047"/>
              <a:gd name="connsiteX21" fmla="*/ 3518154 w 6881206"/>
              <a:gd name="connsiteY21" fmla="*/ 0 h 857047"/>
              <a:gd name="connsiteX22" fmla="*/ 3563124 w 6881206"/>
              <a:gd name="connsiteY22" fmla="*/ 0 h 857047"/>
              <a:gd name="connsiteX23" fmla="*/ 3568615 w 6881206"/>
              <a:gd name="connsiteY23" fmla="*/ 0 h 857047"/>
              <a:gd name="connsiteX24" fmla="*/ 3582711 w 6881206"/>
              <a:gd name="connsiteY24" fmla="*/ 0 h 857047"/>
              <a:gd name="connsiteX25" fmla="*/ 3607047 w 6881206"/>
              <a:gd name="connsiteY25" fmla="*/ 0 h 857047"/>
              <a:gd name="connsiteX26" fmla="*/ 3711363 w 6881206"/>
              <a:gd name="connsiteY26" fmla="*/ 0 h 857047"/>
              <a:gd name="connsiteX27" fmla="*/ 3757936 w 6881206"/>
              <a:gd name="connsiteY27" fmla="*/ 0 h 857047"/>
              <a:gd name="connsiteX28" fmla="*/ 3914505 w 6881206"/>
              <a:gd name="connsiteY28" fmla="*/ 0 h 857047"/>
              <a:gd name="connsiteX29" fmla="*/ 4099165 w 6881206"/>
              <a:gd name="connsiteY29" fmla="*/ 0 h 857047"/>
              <a:gd name="connsiteX30" fmla="*/ 4176573 w 6881206"/>
              <a:gd name="connsiteY30" fmla="*/ 0 h 857047"/>
              <a:gd name="connsiteX31" fmla="*/ 4211043 w 6881206"/>
              <a:gd name="connsiteY31" fmla="*/ 0 h 857047"/>
              <a:gd name="connsiteX32" fmla="*/ 4249415 w 6881206"/>
              <a:gd name="connsiteY32" fmla="*/ 0 h 857047"/>
              <a:gd name="connsiteX33" fmla="*/ 4292911 w 6881206"/>
              <a:gd name="connsiteY33" fmla="*/ 0 h 857047"/>
              <a:gd name="connsiteX34" fmla="*/ 4715176 w 6881206"/>
              <a:gd name="connsiteY34" fmla="*/ 0 h 857047"/>
              <a:gd name="connsiteX35" fmla="*/ 4749035 w 6881206"/>
              <a:gd name="connsiteY35" fmla="*/ 0 h 857047"/>
              <a:gd name="connsiteX36" fmla="*/ 5107279 w 6881206"/>
              <a:gd name="connsiteY36" fmla="*/ 0 h 857047"/>
              <a:gd name="connsiteX37" fmla="*/ 5446306 w 6881206"/>
              <a:gd name="connsiteY37" fmla="*/ 0 h 857047"/>
              <a:gd name="connsiteX38" fmla="*/ 5654500 w 6881206"/>
              <a:gd name="connsiteY38" fmla="*/ 0 h 857047"/>
              <a:gd name="connsiteX39" fmla="*/ 5879355 w 6881206"/>
              <a:gd name="connsiteY39" fmla="*/ 0 h 857047"/>
              <a:gd name="connsiteX40" fmla="*/ 6374171 w 6881206"/>
              <a:gd name="connsiteY40" fmla="*/ 0 h 857047"/>
              <a:gd name="connsiteX41" fmla="*/ 6382691 w 6881206"/>
              <a:gd name="connsiteY41" fmla="*/ 0 h 857047"/>
              <a:gd name="connsiteX42" fmla="*/ 6406881 w 6881206"/>
              <a:gd name="connsiteY42" fmla="*/ 10516 h 857047"/>
              <a:gd name="connsiteX43" fmla="*/ 6411719 w 6881206"/>
              <a:gd name="connsiteY43" fmla="*/ 15774 h 857047"/>
              <a:gd name="connsiteX44" fmla="*/ 6412418 w 6881206"/>
              <a:gd name="connsiteY44" fmla="*/ 16534 h 857047"/>
              <a:gd name="connsiteX45" fmla="*/ 6413765 w 6881206"/>
              <a:gd name="connsiteY45" fmla="*/ 17998 h 857047"/>
              <a:gd name="connsiteX46" fmla="*/ 6418286 w 6881206"/>
              <a:gd name="connsiteY46" fmla="*/ 21854 h 857047"/>
              <a:gd name="connsiteX47" fmla="*/ 6867337 w 6881206"/>
              <a:gd name="connsiteY47" fmla="*/ 404863 h 857047"/>
              <a:gd name="connsiteX48" fmla="*/ 6867337 w 6881206"/>
              <a:gd name="connsiteY48" fmla="*/ 452185 h 857047"/>
              <a:gd name="connsiteX49" fmla="*/ 6491457 w 6881206"/>
              <a:gd name="connsiteY49" fmla="*/ 772784 h 857047"/>
              <a:gd name="connsiteX50" fmla="*/ 6413765 w 6881206"/>
              <a:gd name="connsiteY50" fmla="*/ 839050 h 857047"/>
              <a:gd name="connsiteX51" fmla="*/ 6411719 w 6881206"/>
              <a:gd name="connsiteY51" fmla="*/ 841273 h 857047"/>
              <a:gd name="connsiteX52" fmla="*/ 6406881 w 6881206"/>
              <a:gd name="connsiteY52" fmla="*/ 846531 h 857047"/>
              <a:gd name="connsiteX53" fmla="*/ 6382691 w 6881206"/>
              <a:gd name="connsiteY53" fmla="*/ 857047 h 857047"/>
              <a:gd name="connsiteX54" fmla="*/ 6374171 w 6881206"/>
              <a:gd name="connsiteY54" fmla="*/ 857047 h 857047"/>
              <a:gd name="connsiteX55" fmla="*/ 6368680 w 6881206"/>
              <a:gd name="connsiteY55" fmla="*/ 857047 h 857047"/>
              <a:gd name="connsiteX56" fmla="*/ 6348221 w 6881206"/>
              <a:gd name="connsiteY56" fmla="*/ 857047 h 857047"/>
              <a:gd name="connsiteX57" fmla="*/ 6330248 w 6881206"/>
              <a:gd name="connsiteY57" fmla="*/ 857047 h 857047"/>
              <a:gd name="connsiteX58" fmla="*/ 6266353 w 6881206"/>
              <a:gd name="connsiteY58" fmla="*/ 857047 h 857047"/>
              <a:gd name="connsiteX59" fmla="*/ 6225932 w 6881206"/>
              <a:gd name="connsiteY59" fmla="*/ 857047 h 857047"/>
              <a:gd name="connsiteX60" fmla="*/ 6106926 w 6881206"/>
              <a:gd name="connsiteY60" fmla="*/ 857047 h 857047"/>
              <a:gd name="connsiteX61" fmla="*/ 6022790 w 6881206"/>
              <a:gd name="connsiteY61" fmla="*/ 857047 h 857047"/>
              <a:gd name="connsiteX62" fmla="*/ 5844088 w 6881206"/>
              <a:gd name="connsiteY62" fmla="*/ 857047 h 857047"/>
              <a:gd name="connsiteX63" fmla="*/ 5687880 w 6881206"/>
              <a:gd name="connsiteY63" fmla="*/ 857047 h 857047"/>
              <a:gd name="connsiteX64" fmla="*/ 5451985 w 6881206"/>
              <a:gd name="connsiteY64" fmla="*/ 857047 h 857047"/>
              <a:gd name="connsiteX65" fmla="*/ 5188261 w 6881206"/>
              <a:gd name="connsiteY65" fmla="*/ 857047 h 857047"/>
              <a:gd name="connsiteX66" fmla="*/ 4904764 w 6881206"/>
              <a:gd name="connsiteY66" fmla="*/ 857047 h 857047"/>
              <a:gd name="connsiteX67" fmla="*/ 4490989 w 6881206"/>
              <a:gd name="connsiteY67" fmla="*/ 857047 h 857047"/>
              <a:gd name="connsiteX68" fmla="*/ 4176573 w 6881206"/>
              <a:gd name="connsiteY68" fmla="*/ 857047 h 857047"/>
              <a:gd name="connsiteX69" fmla="*/ 4099165 w 6881206"/>
              <a:gd name="connsiteY69" fmla="*/ 857047 h 857047"/>
              <a:gd name="connsiteX70" fmla="*/ 4089943 w 6881206"/>
              <a:gd name="connsiteY70" fmla="*/ 857047 h 857047"/>
              <a:gd name="connsiteX71" fmla="*/ 4057940 w 6881206"/>
              <a:gd name="connsiteY71" fmla="*/ 857047 h 857047"/>
              <a:gd name="connsiteX72" fmla="*/ 4025386 w 6881206"/>
              <a:gd name="connsiteY72" fmla="*/ 857047 h 857047"/>
              <a:gd name="connsiteX73" fmla="*/ 3850160 w 6881206"/>
              <a:gd name="connsiteY73" fmla="*/ 857047 h 857047"/>
              <a:gd name="connsiteX74" fmla="*/ 3563124 w 6881206"/>
              <a:gd name="connsiteY74" fmla="*/ 857047 h 857047"/>
              <a:gd name="connsiteX75" fmla="*/ 3550795 w 6881206"/>
              <a:gd name="connsiteY75" fmla="*/ 857047 h 857047"/>
              <a:gd name="connsiteX76" fmla="*/ 3508932 w 6881206"/>
              <a:gd name="connsiteY76" fmla="*/ 857047 h 857047"/>
              <a:gd name="connsiteX77" fmla="*/ 3483683 w 6881206"/>
              <a:gd name="connsiteY77" fmla="*/ 857047 h 857047"/>
              <a:gd name="connsiteX78" fmla="*/ 3464491 w 6881206"/>
              <a:gd name="connsiteY78" fmla="*/ 857047 h 857047"/>
              <a:gd name="connsiteX79" fmla="*/ 3452740 w 6881206"/>
              <a:gd name="connsiteY79" fmla="*/ 857047 h 857047"/>
              <a:gd name="connsiteX80" fmla="*/ 3423719 w 6881206"/>
              <a:gd name="connsiteY80" fmla="*/ 857047 h 857047"/>
              <a:gd name="connsiteX81" fmla="*/ 3370481 w 6881206"/>
              <a:gd name="connsiteY81" fmla="*/ 857047 h 857047"/>
              <a:gd name="connsiteX82" fmla="*/ 3306946 w 6881206"/>
              <a:gd name="connsiteY82" fmla="*/ 857047 h 857047"/>
              <a:gd name="connsiteX83" fmla="*/ 3147208 w 6881206"/>
              <a:gd name="connsiteY83" fmla="*/ 857047 h 857047"/>
              <a:gd name="connsiteX84" fmla="*/ 3114429 w 6881206"/>
              <a:gd name="connsiteY84" fmla="*/ 857047 h 857047"/>
              <a:gd name="connsiteX85" fmla="*/ 2960658 w 6881206"/>
              <a:gd name="connsiteY85" fmla="*/ 857047 h 857047"/>
              <a:gd name="connsiteX86" fmla="*/ 2827230 w 6881206"/>
              <a:gd name="connsiteY86" fmla="*/ 857047 h 857047"/>
              <a:gd name="connsiteX87" fmla="*/ 2712413 w 6881206"/>
              <a:gd name="connsiteY87" fmla="*/ 857047 h 857047"/>
              <a:gd name="connsiteX88" fmla="*/ 2680242 w 6881206"/>
              <a:gd name="connsiteY88" fmla="*/ 857047 h 857047"/>
              <a:gd name="connsiteX89" fmla="*/ 2603835 w 6881206"/>
              <a:gd name="connsiteY89" fmla="*/ 857047 h 857047"/>
              <a:gd name="connsiteX90" fmla="*/ 2455042 w 6881206"/>
              <a:gd name="connsiteY90" fmla="*/ 857047 h 857047"/>
              <a:gd name="connsiteX91" fmla="*/ 2426415 w 6881206"/>
              <a:gd name="connsiteY91" fmla="*/ 857047 h 857047"/>
              <a:gd name="connsiteX92" fmla="*/ 2209736 w 6881206"/>
              <a:gd name="connsiteY92" fmla="*/ 857047 h 857047"/>
              <a:gd name="connsiteX93" fmla="*/ 1893047 w 6881206"/>
              <a:gd name="connsiteY93" fmla="*/ 857047 h 857047"/>
              <a:gd name="connsiteX94" fmla="*/ 1885034 w 6881206"/>
              <a:gd name="connsiteY94" fmla="*/ 857047 h 857047"/>
              <a:gd name="connsiteX95" fmla="*/ 1843786 w 6881206"/>
              <a:gd name="connsiteY95" fmla="*/ 857047 h 857047"/>
              <a:gd name="connsiteX96" fmla="*/ 1828944 w 6881206"/>
              <a:gd name="connsiteY96" fmla="*/ 857047 h 857047"/>
              <a:gd name="connsiteX97" fmla="*/ 1380221 w 6881206"/>
              <a:gd name="connsiteY97" fmla="*/ 857047 h 857047"/>
              <a:gd name="connsiteX98" fmla="*/ 1333065 w 6881206"/>
              <a:gd name="connsiteY98" fmla="*/ 857047 h 857047"/>
              <a:gd name="connsiteX99" fmla="*/ 653445 w 6881206"/>
              <a:gd name="connsiteY99" fmla="*/ 857047 h 857047"/>
              <a:gd name="connsiteX100" fmla="*/ 0 w 6881206"/>
              <a:gd name="connsiteY100" fmla="*/ 857047 h 857047"/>
              <a:gd name="connsiteX101" fmla="*/ 0 w 6881206"/>
              <a:gd name="connsiteY101" fmla="*/ 0 h 857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6881206" h="857047">
                <a:moveTo>
                  <a:pt x="0" y="0"/>
                </a:moveTo>
                <a:cubicBezTo>
                  <a:pt x="0" y="0"/>
                  <a:pt x="0" y="0"/>
                  <a:pt x="653445" y="0"/>
                </a:cubicBezTo>
                <a:cubicBezTo>
                  <a:pt x="653445" y="0"/>
                  <a:pt x="653445" y="0"/>
                  <a:pt x="1156123" y="0"/>
                </a:cubicBezTo>
                <a:lnTo>
                  <a:pt x="1380221" y="0"/>
                </a:lnTo>
                <a:cubicBezTo>
                  <a:pt x="1380221" y="0"/>
                  <a:pt x="1380221" y="0"/>
                  <a:pt x="1444324" y="0"/>
                </a:cubicBezTo>
                <a:lnTo>
                  <a:pt x="1522072" y="0"/>
                </a:lnTo>
                <a:lnTo>
                  <a:pt x="1596570" y="0"/>
                </a:lnTo>
                <a:cubicBezTo>
                  <a:pt x="1668686" y="0"/>
                  <a:pt x="1764840" y="0"/>
                  <a:pt x="1893047" y="0"/>
                </a:cubicBezTo>
                <a:cubicBezTo>
                  <a:pt x="1893047" y="0"/>
                  <a:pt x="1893047" y="0"/>
                  <a:pt x="1978260" y="0"/>
                </a:cubicBezTo>
                <a:lnTo>
                  <a:pt x="2032793" y="0"/>
                </a:lnTo>
                <a:lnTo>
                  <a:pt x="2095032" y="0"/>
                </a:lnTo>
                <a:cubicBezTo>
                  <a:pt x="2196025" y="0"/>
                  <a:pt x="2347515" y="0"/>
                  <a:pt x="2574748" y="0"/>
                </a:cubicBezTo>
                <a:lnTo>
                  <a:pt x="2712413" y="0"/>
                </a:lnTo>
                <a:lnTo>
                  <a:pt x="2724164" y="0"/>
                </a:lnTo>
                <a:lnTo>
                  <a:pt x="2806423" y="0"/>
                </a:lnTo>
                <a:lnTo>
                  <a:pt x="2975563" y="0"/>
                </a:lnTo>
                <a:lnTo>
                  <a:pt x="3029696" y="0"/>
                </a:lnTo>
                <a:lnTo>
                  <a:pt x="3216247" y="0"/>
                </a:lnTo>
                <a:lnTo>
                  <a:pt x="3464491" y="0"/>
                </a:lnTo>
                <a:lnTo>
                  <a:pt x="3476820" y="0"/>
                </a:lnTo>
                <a:lnTo>
                  <a:pt x="3508932" y="0"/>
                </a:lnTo>
                <a:cubicBezTo>
                  <a:pt x="3508932" y="0"/>
                  <a:pt x="3508932" y="0"/>
                  <a:pt x="3518154" y="0"/>
                </a:cubicBezTo>
                <a:lnTo>
                  <a:pt x="3563124" y="0"/>
                </a:lnTo>
                <a:lnTo>
                  <a:pt x="3568615" y="0"/>
                </a:lnTo>
                <a:lnTo>
                  <a:pt x="3582711" y="0"/>
                </a:lnTo>
                <a:lnTo>
                  <a:pt x="3607047" y="0"/>
                </a:lnTo>
                <a:lnTo>
                  <a:pt x="3711363" y="0"/>
                </a:lnTo>
                <a:lnTo>
                  <a:pt x="3757936" y="0"/>
                </a:lnTo>
                <a:lnTo>
                  <a:pt x="3914505" y="0"/>
                </a:lnTo>
                <a:lnTo>
                  <a:pt x="4099165" y="0"/>
                </a:lnTo>
                <a:cubicBezTo>
                  <a:pt x="4099165" y="0"/>
                  <a:pt x="4099165" y="0"/>
                  <a:pt x="4176573" y="0"/>
                </a:cubicBezTo>
                <a:cubicBezTo>
                  <a:pt x="4176573" y="0"/>
                  <a:pt x="4176573" y="0"/>
                  <a:pt x="4211043" y="0"/>
                </a:cubicBezTo>
                <a:lnTo>
                  <a:pt x="4249415" y="0"/>
                </a:lnTo>
                <a:lnTo>
                  <a:pt x="4292911" y="0"/>
                </a:lnTo>
                <a:cubicBezTo>
                  <a:pt x="4370470" y="0"/>
                  <a:pt x="4499735" y="0"/>
                  <a:pt x="4715176" y="0"/>
                </a:cubicBezTo>
                <a:lnTo>
                  <a:pt x="4749035" y="0"/>
                </a:lnTo>
                <a:lnTo>
                  <a:pt x="5107279" y="0"/>
                </a:lnTo>
                <a:lnTo>
                  <a:pt x="5446306" y="0"/>
                </a:lnTo>
                <a:lnTo>
                  <a:pt x="5654500" y="0"/>
                </a:lnTo>
                <a:lnTo>
                  <a:pt x="5879355" y="0"/>
                </a:lnTo>
                <a:lnTo>
                  <a:pt x="6374171" y="0"/>
                </a:lnTo>
                <a:lnTo>
                  <a:pt x="6382691" y="0"/>
                </a:lnTo>
                <a:cubicBezTo>
                  <a:pt x="6392367" y="0"/>
                  <a:pt x="6402043" y="5258"/>
                  <a:pt x="6406881" y="10516"/>
                </a:cubicBezTo>
                <a:cubicBezTo>
                  <a:pt x="6406881" y="10516"/>
                  <a:pt x="6411719" y="10516"/>
                  <a:pt x="6411719" y="15774"/>
                </a:cubicBezTo>
                <a:cubicBezTo>
                  <a:pt x="6411719" y="15774"/>
                  <a:pt x="6411719" y="15774"/>
                  <a:pt x="6412418" y="16534"/>
                </a:cubicBezTo>
                <a:lnTo>
                  <a:pt x="6413765" y="17998"/>
                </a:lnTo>
                <a:lnTo>
                  <a:pt x="6418286" y="21854"/>
                </a:lnTo>
                <a:cubicBezTo>
                  <a:pt x="6439669" y="40092"/>
                  <a:pt x="6525203" y="113046"/>
                  <a:pt x="6867337" y="404863"/>
                </a:cubicBezTo>
                <a:cubicBezTo>
                  <a:pt x="6885830" y="415379"/>
                  <a:pt x="6885830" y="436411"/>
                  <a:pt x="6867337" y="452185"/>
                </a:cubicBezTo>
                <a:cubicBezTo>
                  <a:pt x="6867337" y="452185"/>
                  <a:pt x="6867337" y="452185"/>
                  <a:pt x="6491457" y="772784"/>
                </a:cubicBezTo>
                <a:lnTo>
                  <a:pt x="6413765" y="839050"/>
                </a:lnTo>
                <a:lnTo>
                  <a:pt x="6411719" y="841273"/>
                </a:lnTo>
                <a:cubicBezTo>
                  <a:pt x="6411719" y="841273"/>
                  <a:pt x="6406881" y="841273"/>
                  <a:pt x="6406881" y="846531"/>
                </a:cubicBezTo>
                <a:cubicBezTo>
                  <a:pt x="6402043" y="851789"/>
                  <a:pt x="6392367" y="857047"/>
                  <a:pt x="6382691" y="857047"/>
                </a:cubicBezTo>
                <a:lnTo>
                  <a:pt x="6374171" y="857047"/>
                </a:lnTo>
                <a:lnTo>
                  <a:pt x="6368680" y="857047"/>
                </a:lnTo>
                <a:lnTo>
                  <a:pt x="6348221" y="857047"/>
                </a:lnTo>
                <a:lnTo>
                  <a:pt x="6330248" y="857047"/>
                </a:lnTo>
                <a:lnTo>
                  <a:pt x="6266353" y="857047"/>
                </a:lnTo>
                <a:lnTo>
                  <a:pt x="6225932" y="857047"/>
                </a:lnTo>
                <a:lnTo>
                  <a:pt x="6106926" y="857047"/>
                </a:lnTo>
                <a:lnTo>
                  <a:pt x="6022790" y="857047"/>
                </a:lnTo>
                <a:lnTo>
                  <a:pt x="5844088" y="857047"/>
                </a:lnTo>
                <a:lnTo>
                  <a:pt x="5687880" y="857047"/>
                </a:lnTo>
                <a:lnTo>
                  <a:pt x="5451985" y="857047"/>
                </a:lnTo>
                <a:lnTo>
                  <a:pt x="5188261" y="857047"/>
                </a:lnTo>
                <a:lnTo>
                  <a:pt x="4904764" y="857047"/>
                </a:lnTo>
                <a:lnTo>
                  <a:pt x="4490989" y="857047"/>
                </a:lnTo>
                <a:lnTo>
                  <a:pt x="4176573" y="857047"/>
                </a:lnTo>
                <a:cubicBezTo>
                  <a:pt x="4176573" y="857047"/>
                  <a:pt x="4176573" y="857047"/>
                  <a:pt x="4099165" y="857047"/>
                </a:cubicBezTo>
                <a:cubicBezTo>
                  <a:pt x="4099165" y="857047"/>
                  <a:pt x="4099165" y="857047"/>
                  <a:pt x="4089943" y="857047"/>
                </a:cubicBezTo>
                <a:lnTo>
                  <a:pt x="4057940" y="857047"/>
                </a:lnTo>
                <a:lnTo>
                  <a:pt x="4025386" y="857047"/>
                </a:lnTo>
                <a:cubicBezTo>
                  <a:pt x="3988496" y="857047"/>
                  <a:pt x="3933162" y="857047"/>
                  <a:pt x="3850160" y="857047"/>
                </a:cubicBezTo>
                <a:lnTo>
                  <a:pt x="3563124" y="857047"/>
                </a:lnTo>
                <a:lnTo>
                  <a:pt x="3550795" y="857047"/>
                </a:lnTo>
                <a:lnTo>
                  <a:pt x="3508932" y="857047"/>
                </a:lnTo>
                <a:cubicBezTo>
                  <a:pt x="3508932" y="857047"/>
                  <a:pt x="3508932" y="857047"/>
                  <a:pt x="3483683" y="857047"/>
                </a:cubicBezTo>
                <a:lnTo>
                  <a:pt x="3464491" y="857047"/>
                </a:lnTo>
                <a:lnTo>
                  <a:pt x="3452740" y="857047"/>
                </a:lnTo>
                <a:lnTo>
                  <a:pt x="3423719" y="857047"/>
                </a:lnTo>
                <a:lnTo>
                  <a:pt x="3370481" y="857047"/>
                </a:lnTo>
                <a:lnTo>
                  <a:pt x="3306946" y="857047"/>
                </a:lnTo>
                <a:lnTo>
                  <a:pt x="3147208" y="857047"/>
                </a:lnTo>
                <a:lnTo>
                  <a:pt x="3114429" y="857047"/>
                </a:lnTo>
                <a:lnTo>
                  <a:pt x="2960658" y="857047"/>
                </a:lnTo>
                <a:lnTo>
                  <a:pt x="2827230" y="857047"/>
                </a:lnTo>
                <a:lnTo>
                  <a:pt x="2712413" y="857047"/>
                </a:lnTo>
                <a:lnTo>
                  <a:pt x="2680242" y="857047"/>
                </a:lnTo>
                <a:lnTo>
                  <a:pt x="2603835" y="857047"/>
                </a:lnTo>
                <a:lnTo>
                  <a:pt x="2455042" y="857047"/>
                </a:lnTo>
                <a:lnTo>
                  <a:pt x="2426415" y="857047"/>
                </a:lnTo>
                <a:lnTo>
                  <a:pt x="2209736" y="857047"/>
                </a:lnTo>
                <a:lnTo>
                  <a:pt x="1893047" y="857047"/>
                </a:lnTo>
                <a:cubicBezTo>
                  <a:pt x="1893047" y="857047"/>
                  <a:pt x="1893047" y="857047"/>
                  <a:pt x="1885034" y="857047"/>
                </a:cubicBezTo>
                <a:lnTo>
                  <a:pt x="1843786" y="857047"/>
                </a:lnTo>
                <a:lnTo>
                  <a:pt x="1828944" y="857047"/>
                </a:lnTo>
                <a:cubicBezTo>
                  <a:pt x="1764840" y="857047"/>
                  <a:pt x="1636634" y="857047"/>
                  <a:pt x="1380221" y="857047"/>
                </a:cubicBezTo>
                <a:lnTo>
                  <a:pt x="1333065" y="857047"/>
                </a:lnTo>
                <a:cubicBezTo>
                  <a:pt x="1136016" y="857047"/>
                  <a:pt x="910816" y="857047"/>
                  <a:pt x="653445" y="857047"/>
                </a:cubicBezTo>
                <a:cubicBezTo>
                  <a:pt x="653445" y="857047"/>
                  <a:pt x="653445" y="857047"/>
                  <a:pt x="0" y="857047"/>
                </a:cubicBezTo>
                <a:cubicBezTo>
                  <a:pt x="0" y="857047"/>
                  <a:pt x="0" y="85704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86312"/>
            <a:ext cx="7158038" cy="2071687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odeljenje za hemodijalizu</a:t>
            </a:r>
          </a:p>
          <a:p>
            <a:pPr algn="ctr">
              <a:lnSpc>
                <a:spcPct val="90000"/>
              </a:lnSpc>
            </a:pP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Sombor</a:t>
            </a:r>
          </a:p>
          <a:p>
            <a:pPr algn="ctr">
              <a:lnSpc>
                <a:spcPct val="90000"/>
              </a:lnSpc>
            </a:pP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6463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8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88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204" y="294693"/>
            <a:ext cx="4129087" cy="801805"/>
          </a:xfrm>
          <a:gradFill flip="none" rotWithShape="1">
            <a:gsLst>
              <a:gs pos="46000">
                <a:schemeClr val="accent1">
                  <a:lumMod val="5000"/>
                  <a:lumOff val="95000"/>
                </a:schemeClr>
              </a:gs>
              <a:gs pos="100000">
                <a:srgbClr val="00B0F0"/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Ocenite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usluge lekara: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951576"/>
              </p:ext>
            </p:extLst>
          </p:nvPr>
        </p:nvGraphicFramePr>
        <p:xfrm>
          <a:off x="1371600" y="1214438"/>
          <a:ext cx="9601200" cy="543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26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6" y="0"/>
            <a:ext cx="7062716" cy="817536"/>
          </a:xfr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organizacijom  i politikom pružanja usluge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159127"/>
              </p:ext>
            </p:extLst>
          </p:nvPr>
        </p:nvGraphicFramePr>
        <p:xfrm>
          <a:off x="1263112" y="918564"/>
          <a:ext cx="9601200" cy="5769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15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541" y="0"/>
            <a:ext cx="9601200" cy="555812"/>
          </a:xfrm>
          <a:gradFill flip="none" rotWithShape="1">
            <a:gsLst>
              <a:gs pos="48000">
                <a:schemeClr val="accent1">
                  <a:lumMod val="5000"/>
                  <a:lumOff val="95000"/>
                </a:schemeClr>
              </a:gs>
              <a:gs pos="98000">
                <a:schemeClr val="accent2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Pitanja, vezana za proces dijalize, kao i medikamentnu terapiju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943356"/>
              </p:ext>
            </p:extLst>
          </p:nvPr>
        </p:nvGraphicFramePr>
        <p:xfrm>
          <a:off x="1721224" y="1075765"/>
          <a:ext cx="10470776" cy="578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>
            <a:extLst>
              <a:ext uri="{FF2B5EF4-FFF2-40B4-BE49-F238E27FC236}">
                <a16:creationId xmlns:a16="http://schemas.microsoft.com/office/drawing/2014/main" id="{4A7BC52C-EA90-B979-A64D-501FF4C571B0}"/>
              </a:ext>
            </a:extLst>
          </p:cNvPr>
          <p:cNvSpPr txBox="1"/>
          <p:nvPr/>
        </p:nvSpPr>
        <p:spPr>
          <a:xfrm>
            <a:off x="161365" y="1205756"/>
            <a:ext cx="1667435" cy="5652244"/>
          </a:xfrm>
          <a:prstGeom prst="rect">
            <a:avLst/>
          </a:prstGeom>
          <a:gradFill flip="none" rotWithShape="1">
            <a:gsLst>
              <a:gs pos="46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98000">
                <a:srgbClr val="C00000">
                  <a:alpha val="52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Zbog cene se</a:t>
            </a:r>
          </a:p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odustaje </a:t>
            </a:r>
          </a:p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uglavnom od</a:t>
            </a:r>
          </a:p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lekova:</a:t>
            </a:r>
          </a:p>
          <a:p>
            <a:endParaRPr lang="sr-Latn-RS" sz="1600" b="1" dirty="0"/>
          </a:p>
          <a:p>
            <a:r>
              <a:rPr lang="sr-Latn-RS" sz="1800" dirty="0"/>
              <a:t>Fosrenol </a:t>
            </a:r>
          </a:p>
          <a:p>
            <a:r>
              <a:rPr lang="sr-Latn-RS" sz="1800" dirty="0"/>
              <a:t>Rezonijum </a:t>
            </a:r>
          </a:p>
          <a:p>
            <a:r>
              <a:rPr lang="sr-Latn-RS" sz="1800" dirty="0"/>
              <a:t>Vitamini</a:t>
            </a:r>
          </a:p>
          <a:p>
            <a:r>
              <a:rPr lang="sr-Latn-RS" sz="1800" dirty="0"/>
              <a:t> gvožde</a:t>
            </a:r>
          </a:p>
          <a:p>
            <a:r>
              <a:rPr lang="sr-Latn-RS" sz="1800" dirty="0"/>
              <a:t>Renagel </a:t>
            </a:r>
          </a:p>
          <a:p>
            <a:r>
              <a:rPr lang="sr-Latn-RS" sz="1800" dirty="0"/>
              <a:t>Renavela </a:t>
            </a:r>
          </a:p>
          <a:p>
            <a:r>
              <a:rPr lang="sr-Latn-RS" sz="1800" dirty="0"/>
              <a:t>Berlition</a:t>
            </a:r>
          </a:p>
          <a:p>
            <a:r>
              <a:rPr lang="sr-Latn-RS" sz="1800" dirty="0"/>
              <a:t>Fraxiparin</a:t>
            </a:r>
            <a:r>
              <a:rPr lang="sr-Latn-RS" sz="1800" dirty="0">
                <a:solidFill>
                  <a:srgbClr val="C00000"/>
                </a:solidFill>
              </a:rPr>
              <a:t> </a:t>
            </a:r>
          </a:p>
          <a:p>
            <a:r>
              <a:rPr lang="sr-Latn-RS" sz="1800" dirty="0"/>
              <a:t>Lasix </a:t>
            </a:r>
          </a:p>
          <a:p>
            <a:r>
              <a:rPr lang="sr-Latn-RS" sz="1800" dirty="0"/>
              <a:t>Alfa –D3</a:t>
            </a:r>
          </a:p>
          <a:p>
            <a:endParaRPr lang="sr-Latn-RS" sz="1100" dirty="0"/>
          </a:p>
        </p:txBody>
      </p:sp>
    </p:spTree>
    <p:extLst>
      <p:ext uri="{BB962C8B-B14F-4D97-AF65-F5344CB8AC3E}">
        <p14:creationId xmlns:p14="http://schemas.microsoft.com/office/powerpoint/2010/main" val="12664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828675"/>
          </a:xfrm>
          <a:gradFill flip="none" rotWithShape="1">
            <a:gsLst>
              <a:gs pos="62000">
                <a:schemeClr val="accent1">
                  <a:lumMod val="5000"/>
                  <a:lumOff val="95000"/>
                </a:schemeClr>
              </a:gs>
              <a:gs pos="31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Pravovremenost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kvalitet informacija o: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333146"/>
              </p:ext>
            </p:extLst>
          </p:nvPr>
        </p:nvGraphicFramePr>
        <p:xfrm>
          <a:off x="0" y="757237"/>
          <a:ext cx="12192000" cy="610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C43C62D-129A-93AB-29EF-6BC749E87D03}"/>
              </a:ext>
            </a:extLst>
          </p:cNvPr>
          <p:cNvCxnSpPr/>
          <p:nvPr/>
        </p:nvCxnSpPr>
        <p:spPr>
          <a:xfrm>
            <a:off x="5689088" y="709047"/>
            <a:ext cx="0" cy="5920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612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613" y="285750"/>
            <a:ext cx="9601200" cy="842749"/>
          </a:xfrm>
        </p:spPr>
        <p:txBody>
          <a:bodyPr>
            <a:normAutofit/>
          </a:bodyPr>
          <a:lstStyle/>
          <a:p>
            <a:pPr algn="ctr"/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Uzimajući u obzir sve navedeno, ocenite vaše zadovoljstvo uslugama dijalize koja vam se pruža na ovom mestu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716347"/>
              </p:ext>
            </p:extLst>
          </p:nvPr>
        </p:nvGraphicFramePr>
        <p:xfrm>
          <a:off x="528638" y="1978940"/>
          <a:ext cx="10358437" cy="4153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68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1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" name="Rectangle 3"/>
          <p:cNvSpPr/>
          <p:nvPr/>
        </p:nvSpPr>
        <p:spPr>
          <a:xfrm>
            <a:off x="6340221" y="1638523"/>
            <a:ext cx="5021516" cy="1280890"/>
          </a:xfrm>
          <a:prstGeom prst="rect">
            <a:avLst/>
          </a:prstGeom>
        </p:spPr>
        <p:txBody>
          <a:bodyPr vert="horz" lIns="91440" tIns="45720" rIns="91440" bIns="45720" rtlCol="0" anchor="t">
            <a:prstTxWarp prst="textCurveUp">
              <a:avLst>
                <a:gd name="adj" fmla="val 32043"/>
              </a:avLst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hvala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Picture 6" descr="Hourglass and a calendar">
            <a:extLst>
              <a:ext uri="{FF2B5EF4-FFF2-40B4-BE49-F238E27FC236}">
                <a16:creationId xmlns:a16="http://schemas.microsoft.com/office/drawing/2014/main" id="{F92EC648-C137-213B-6734-E8C4A0DB14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71" r="4295" b="2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9878" y="4943475"/>
            <a:ext cx="3421567" cy="1210634"/>
          </a:xfrm>
          <a:prstGeom prst="rect">
            <a:avLst/>
          </a:prstGeom>
          <a:scene3d>
            <a:camera prst="orthographicFront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Davorka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Bosnić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Psiholog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ZZJZ Sombor 2024.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08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0412" y="142875"/>
            <a:ext cx="4824484" cy="924636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učesnika u istraživačkoj anketi</a:t>
            </a:r>
            <a:b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 45</a:t>
            </a:r>
            <a:b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  od 34-85 godine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966434"/>
              </p:ext>
            </p:extLst>
          </p:nvPr>
        </p:nvGraphicFramePr>
        <p:xfrm>
          <a:off x="759155" y="1341105"/>
          <a:ext cx="10470820" cy="5016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38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25" y="685801"/>
            <a:ext cx="6286500" cy="433316"/>
          </a:xfrm>
        </p:spPr>
        <p:txBody>
          <a:bodyPr>
            <a:normAutofit/>
          </a:bodyPr>
          <a:lstStyle/>
          <a:p>
            <a:r>
              <a:rPr lang="sr-Latn-R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Organizacija mesta za vršenje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741509"/>
              </p:ext>
            </p:extLst>
          </p:nvPr>
        </p:nvGraphicFramePr>
        <p:xfrm>
          <a:off x="1428750" y="1557338"/>
          <a:ext cx="9601200" cy="530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92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962" y="795560"/>
            <a:ext cx="8911687" cy="561753"/>
          </a:xfrm>
          <a:noFill/>
        </p:spPr>
        <p:txBody>
          <a:bodyPr>
            <a:normAutofit/>
          </a:bodyPr>
          <a:lstStyle/>
          <a:p>
            <a:pPr algn="ctr"/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Koju vrstu transporta koristite, kako bi stigli na dijalizu?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863197"/>
              </p:ext>
            </p:extLst>
          </p:nvPr>
        </p:nvGraphicFramePr>
        <p:xfrm>
          <a:off x="1765299" y="1971674"/>
          <a:ext cx="9604375" cy="4657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700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895" y="713094"/>
            <a:ext cx="4592472" cy="692625"/>
          </a:xfrm>
          <a:gradFill>
            <a:gsLst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path path="circle">
              <a:fillToRect l="43000" r="43000" b="100000"/>
            </a:path>
          </a:gradFill>
        </p:spPr>
        <p:txBody>
          <a:bodyPr>
            <a:noAutofit/>
          </a:bodyPr>
          <a:lstStyle/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Vreme koje provedete u prevozu  „do“ i „od“ mesta za dijalizu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80556"/>
              </p:ext>
            </p:extLst>
          </p:nvPr>
        </p:nvGraphicFramePr>
        <p:xfrm>
          <a:off x="1414463" y="1461590"/>
          <a:ext cx="9601200" cy="443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40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  <a:gradFill flip="none" rotWithShape="1">
            <a:gsLst>
              <a:gs pos="0">
                <a:schemeClr val="accent1">
                  <a:lumMod val="0"/>
                  <a:lumOff val="100000"/>
                  <a:alpha val="49000"/>
                </a:schemeClr>
              </a:gs>
              <a:gs pos="35000">
                <a:schemeClr val="accent1">
                  <a:lumMod val="20000"/>
                  <a:lumOff val="80000"/>
                </a:schemeClr>
              </a:gs>
            </a:gsLst>
            <a:path path="circle">
              <a:fillToRect l="50000" t="-80000" r="50000" b="180000"/>
            </a:path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Procena kvaliteta organizacije prostora i pružanja usluge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777210"/>
              </p:ext>
            </p:extLst>
          </p:nvPr>
        </p:nvGraphicFramePr>
        <p:xfrm>
          <a:off x="161366" y="878541"/>
          <a:ext cx="12030634" cy="5979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73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9900" y="717177"/>
            <a:ext cx="3307559" cy="894229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3000">
                <a:schemeClr val="accent5">
                  <a:lumMod val="40000"/>
                  <a:lumOff val="60000"/>
                </a:schemeClr>
              </a:gs>
              <a:gs pos="2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Ocenite: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446715"/>
              </p:ext>
            </p:extLst>
          </p:nvPr>
        </p:nvGraphicFramePr>
        <p:xfrm>
          <a:off x="1882588" y="2133600"/>
          <a:ext cx="9729602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72102" y="6305684"/>
            <a:ext cx="5157181" cy="369332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none" rtlCol="0">
            <a:spAutoFit/>
          </a:bodyPr>
          <a:lstStyle/>
          <a:p>
            <a:r>
              <a:rPr lang="sr-Latn-RS" dirty="0"/>
              <a:t>„</a:t>
            </a:r>
            <a:r>
              <a:rPr lang="sr-Latn-RS" i="1" dirty="0"/>
              <a:t>previše nas je, loša posteljina, promaja je</a:t>
            </a:r>
            <a:r>
              <a:rPr lang="sr-Latn-RS" dirty="0"/>
              <a:t>...“</a:t>
            </a:r>
          </a:p>
        </p:txBody>
      </p:sp>
    </p:spTree>
    <p:extLst>
      <p:ext uri="{BB962C8B-B14F-4D97-AF65-F5344CB8AC3E}">
        <p14:creationId xmlns:p14="http://schemas.microsoft.com/office/powerpoint/2010/main" val="353916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605" y="248685"/>
            <a:ext cx="3379783" cy="898795"/>
          </a:xfrm>
          <a:gradFill flip="none" rotWithShape="1">
            <a:gsLst>
              <a:gs pos="50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sr-Latn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Ocenite zadovoljstvo: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965034"/>
              </p:ext>
            </p:extLst>
          </p:nvPr>
        </p:nvGraphicFramePr>
        <p:xfrm>
          <a:off x="1423364" y="1086098"/>
          <a:ext cx="10894142" cy="5583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13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4637" y="340659"/>
            <a:ext cx="4213692" cy="716616"/>
          </a:xfrm>
          <a:gradFill flip="none" rotWithShape="1">
            <a:gsLst>
              <a:gs pos="100000">
                <a:srgbClr val="FFC000"/>
              </a:gs>
              <a:gs pos="2000">
                <a:schemeClr val="accent2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Ocenite usluge sestara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104884"/>
              </p:ext>
            </p:extLst>
          </p:nvPr>
        </p:nvGraphicFramePr>
        <p:xfrm>
          <a:off x="1598020" y="1184095"/>
          <a:ext cx="9601200" cy="567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85781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2337</TotalTime>
  <Words>186</Words>
  <Application>Microsoft Office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Wisp</vt:lpstr>
      <vt:lpstr>Zadovoljstvo korisnika ZBO  stalnim programom dijalize</vt:lpstr>
      <vt:lpstr>Struktura učesnika u istraživačkoj anketi N= 45 starost  od 34-85 godine</vt:lpstr>
      <vt:lpstr>Organizacija mesta za vršenje dijalize</vt:lpstr>
      <vt:lpstr>Koju vrstu transporta koristite, kako bi stigli na dijalizu?</vt:lpstr>
      <vt:lpstr>Vreme koje provedete u prevozu  „do“ i „od“ mesta za dijalizu</vt:lpstr>
      <vt:lpstr>Procena kvaliteta organizacije prostora i pružanja usluge dijalize</vt:lpstr>
      <vt:lpstr>Ocenite:</vt:lpstr>
      <vt:lpstr>Ocenite zadovoljstvo:</vt:lpstr>
      <vt:lpstr>Ocenite usluge sestara</vt:lpstr>
      <vt:lpstr>Ocenite usluge lekara:</vt:lpstr>
      <vt:lpstr>Zadovoljstvo organizacijom  i politikom pružanja usluge dijalize</vt:lpstr>
      <vt:lpstr>Pitanja, vezana za proces dijalize, kao i medikamentnu terapiju</vt:lpstr>
      <vt:lpstr>Pravovremenost i kvalitet informacija o:</vt:lpstr>
      <vt:lpstr>Uzimajući u obzir sve navedeno, ocenite vaše zadovoljstvo uslugama dijalize koja vam se pruža na ovom mestu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kvaliteta usluge lečenja „hroničnim programom dijalize“</dc:title>
  <dc:creator>Korisnik</dc:creator>
  <cp:lastModifiedBy>Socijalna ZZJZ Sombor</cp:lastModifiedBy>
  <cp:revision>127</cp:revision>
  <dcterms:created xsi:type="dcterms:W3CDTF">2021-04-23T05:45:39Z</dcterms:created>
  <dcterms:modified xsi:type="dcterms:W3CDTF">2024-03-26T11:24:50Z</dcterms:modified>
</cp:coreProperties>
</file>