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719000382275614"/>
          <c:y val="2.0428013999508717E-2"/>
          <c:w val="0.66059713314089019"/>
          <c:h val="0.8156457906457159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nijednom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0-5591-4E4D-A0E2-68E7B96A67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1- 10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layout>
                <c:manualLayout>
                  <c:x val="-1.4961250576984246E-2"/>
                  <c:y val="7.5875480569603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91-4E4D-A0E2-68E7B96A67E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418</c:v>
                </c:pt>
                <c:pt idx="1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91-4E4D-A0E2-68E7B96A67E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11 do 20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0.14961429071723828"/>
                  <c:y val="0.142996097996561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91-4E4D-A0E2-68E7B96A67E2}"/>
                </c:ext>
              </c:extLst>
            </c:dLbl>
            <c:dLbl>
              <c:idx val="1"/>
              <c:layout>
                <c:manualLayout>
                  <c:x val="-0.10796324329975392"/>
                  <c:y val="-0.172178975138716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91-4E4D-A0E2-68E7B96A67E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17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91-4E4D-A0E2-68E7B96A67E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više od 20 puta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2.8336039908567853E-2"/>
                  <c:y val="-0.195525276852440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591-4E4D-A0E2-68E7B96A67E2}"/>
                </c:ext>
              </c:extLst>
            </c:dLbl>
            <c:dLbl>
              <c:idx val="1"/>
              <c:layout>
                <c:manualLayout>
                  <c:x val="9.1883611318939504E-2"/>
                  <c:y val="-0.172178975138716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91-4E4D-A0E2-68E7B96A67E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8-5591-4E4D-A0E2-68E7B96A67E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0.1218872748601226"/>
                      <c:h val="0.114461907958124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591-4E4D-A0E2-68E7B96A67E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broj pregleda kod izabranog lekara u državnoj ustanovi</c:v>
                </c:pt>
                <c:pt idx="1">
                  <c:v>broj pregleda u privatnoj praksi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31</c:v>
                </c:pt>
                <c:pt idx="1">
                  <c:v>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91-4E4D-A0E2-68E7B96A67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02008832"/>
        <c:axId val="1102000672"/>
      </c:barChart>
      <c:catAx>
        <c:axId val="1102008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2000672"/>
        <c:crosses val="autoZero"/>
        <c:auto val="1"/>
        <c:lblAlgn val="ctr"/>
        <c:lblOffset val="100"/>
        <c:noMultiLvlLbl val="0"/>
      </c:catAx>
      <c:valAx>
        <c:axId val="1102000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2008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900312115901636E-2"/>
          <c:y val="0.92607885305318383"/>
          <c:w val="0.96216277435087716"/>
          <c:h val="7.392114694681616E-2"/>
        </c:manualLayout>
      </c:layout>
      <c:overlay val="0"/>
      <c:spPr>
        <a:solidFill>
          <a:schemeClr val="accent3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7195767195767195E-2"/>
                  <c:y val="3.867403314917126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43-4581-A012-8FE50BDED1FF}"/>
                </c:ext>
              </c:extLst>
            </c:dLbl>
            <c:dLbl>
              <c:idx val="1"/>
              <c:layout>
                <c:manualLayout>
                  <c:x val="-2.1164021164021163E-2"/>
                  <c:y val="3.867403314917126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43-4581-A012-8FE50BDED1FF}"/>
                </c:ext>
              </c:extLst>
            </c:dLbl>
            <c:dLbl>
              <c:idx val="2"/>
              <c:layout>
                <c:manualLayout>
                  <c:x val="-2.1164021164021163E-2"/>
                  <c:y val="-4.69613259668508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43-4581-A012-8FE50BDED1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21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43-4581-A012-8FE50BDED1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3227513227513227E-3"/>
                  <c:y val="-7.734806629834253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43-4581-A012-8FE50BDED1FF}"/>
                </c:ext>
              </c:extLst>
            </c:dLbl>
            <c:dLbl>
              <c:idx val="1"/>
              <c:layout>
                <c:manualLayout>
                  <c:x val="0"/>
                  <c:y val="-6.906077348066298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43-4581-A012-8FE50BDED1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</c:v>
                </c:pt>
                <c:pt idx="1">
                  <c:v>14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43-4581-A012-8FE50BDED1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17</c:v>
                </c:pt>
                <c:pt idx="1">
                  <c:v>21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243-4581-A012-8FE50BDED1F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43</c:v>
                </c:pt>
                <c:pt idx="1">
                  <c:v>29</c:v>
                </c:pt>
                <c:pt idx="2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43-4581-A012-8FE50BDED1F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303</c:v>
                </c:pt>
                <c:pt idx="1">
                  <c:v>140</c:v>
                </c:pt>
                <c:pt idx="2">
                  <c:v>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243-4581-A012-8FE50BDED1F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75</c:v>
                </c:pt>
                <c:pt idx="1">
                  <c:v>183</c:v>
                </c:pt>
                <c:pt idx="2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43-4581-A012-8FE50BDED1F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recepti u elektronskoj formi i podizanje lekova bez odlaska izabranom lekaru</c:v>
                </c:pt>
                <c:pt idx="1">
                  <c:v>aplikacija "Moj doktor"</c:v>
                </c:pt>
                <c:pt idx="2">
                  <c:v>zakazivanje specijalističkih pregleda kroz sistem IZIS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18</c:v>
                </c:pt>
                <c:pt idx="1">
                  <c:v>58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243-4581-A012-8FE50BDED1F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2007744"/>
        <c:axId val="1102009920"/>
      </c:barChart>
      <c:catAx>
        <c:axId val="1102007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2009920"/>
        <c:crosses val="autoZero"/>
        <c:auto val="1"/>
        <c:lblAlgn val="ctr"/>
        <c:lblOffset val="100"/>
        <c:noMultiLvlLbl val="0"/>
      </c:catAx>
      <c:valAx>
        <c:axId val="1102009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200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412844227804861E-2"/>
          <c:y val="0.92377756993083049"/>
          <c:w val="0.94775632212640082"/>
          <c:h val="5.96478444338104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da, u vreme posete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177</c:v>
                </c:pt>
                <c:pt idx="1">
                  <c:v>173</c:v>
                </c:pt>
                <c:pt idx="2">
                  <c:v>104</c:v>
                </c:pt>
                <c:pt idx="3">
                  <c:v>116</c:v>
                </c:pt>
                <c:pt idx="4">
                  <c:v>130</c:v>
                </c:pt>
                <c:pt idx="5">
                  <c:v>87</c:v>
                </c:pt>
                <c:pt idx="6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15-4857-95FF-C361ADC59CD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da, u savetovalištu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30</c:v>
                </c:pt>
                <c:pt idx="1">
                  <c:v>34</c:v>
                </c:pt>
                <c:pt idx="2">
                  <c:v>18</c:v>
                </c:pt>
                <c:pt idx="3">
                  <c:v>20</c:v>
                </c:pt>
                <c:pt idx="4">
                  <c:v>22</c:v>
                </c:pt>
                <c:pt idx="5">
                  <c:v>10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15-4857-95FF-C361ADC59CD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54</c:v>
                </c:pt>
                <c:pt idx="1">
                  <c:v>57</c:v>
                </c:pt>
                <c:pt idx="2">
                  <c:v>76</c:v>
                </c:pt>
                <c:pt idx="3">
                  <c:v>69</c:v>
                </c:pt>
                <c:pt idx="4">
                  <c:v>68</c:v>
                </c:pt>
                <c:pt idx="5">
                  <c:v>87</c:v>
                </c:pt>
                <c:pt idx="6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15-4857-95FF-C361ADC59CD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nije bilo potrebno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133</c:v>
                </c:pt>
                <c:pt idx="1">
                  <c:v>132</c:v>
                </c:pt>
                <c:pt idx="2">
                  <c:v>189</c:v>
                </c:pt>
                <c:pt idx="3">
                  <c:v>185</c:v>
                </c:pt>
                <c:pt idx="4">
                  <c:v>164</c:v>
                </c:pt>
                <c:pt idx="5">
                  <c:v>198</c:v>
                </c:pt>
                <c:pt idx="6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15-4857-95FF-C361ADC59CD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ne sećam se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45</c:v>
                </c:pt>
                <c:pt idx="1">
                  <c:v>34</c:v>
                </c:pt>
                <c:pt idx="2">
                  <c:v>29</c:v>
                </c:pt>
                <c:pt idx="3">
                  <c:v>22</c:v>
                </c:pt>
                <c:pt idx="4">
                  <c:v>28</c:v>
                </c:pt>
                <c:pt idx="5">
                  <c:v>37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15-4857-95FF-C361ADC59CD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o pravilnoj ishrani</c:v>
                </c:pt>
                <c:pt idx="1">
                  <c:v>o značaju fizičke aktivnosti</c:v>
                </c:pt>
                <c:pt idx="2">
                  <c:v>o opasnosti zloupotrebe alkohola</c:v>
                </c:pt>
                <c:pt idx="3">
                  <c:v>o štetnosti pušenja</c:v>
                </c:pt>
                <c:pt idx="4">
                  <c:v>o odbrani od stresa</c:v>
                </c:pt>
                <c:pt idx="5">
                  <c:v>o sigurnom sexu</c:v>
                </c:pt>
                <c:pt idx="6">
                  <c:v>o štetnosti droga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27</c:v>
                </c:pt>
                <c:pt idx="1">
                  <c:v>36</c:v>
                </c:pt>
                <c:pt idx="2">
                  <c:v>50</c:v>
                </c:pt>
                <c:pt idx="3">
                  <c:v>54</c:v>
                </c:pt>
                <c:pt idx="4">
                  <c:v>54</c:v>
                </c:pt>
                <c:pt idx="5">
                  <c:v>47</c:v>
                </c:pt>
                <c:pt idx="6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015-4857-95FF-C361ADC59CD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2010464"/>
        <c:axId val="1101999584"/>
      </c:barChart>
      <c:catAx>
        <c:axId val="1102010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1999584"/>
        <c:crosses val="autoZero"/>
        <c:auto val="1"/>
        <c:lblAlgn val="ctr"/>
        <c:lblOffset val="100"/>
        <c:noMultiLvlLbl val="0"/>
      </c:catAx>
      <c:valAx>
        <c:axId val="1101999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201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427217431154434E-2"/>
          <c:y val="0.93237127528176622"/>
          <c:w val="0.94557965806054456"/>
          <c:h val="5.14891339104272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70</c:v>
                </c:pt>
                <c:pt idx="1">
                  <c:v>114</c:v>
                </c:pt>
                <c:pt idx="2">
                  <c:v>97</c:v>
                </c:pt>
                <c:pt idx="3">
                  <c:v>64</c:v>
                </c:pt>
                <c:pt idx="4">
                  <c:v>53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29-4658-8C82-9214F008A4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280</c:v>
                </c:pt>
                <c:pt idx="1">
                  <c:v>203</c:v>
                </c:pt>
                <c:pt idx="2">
                  <c:v>221</c:v>
                </c:pt>
                <c:pt idx="3">
                  <c:v>282</c:v>
                </c:pt>
                <c:pt idx="4">
                  <c:v>293</c:v>
                </c:pt>
                <c:pt idx="5">
                  <c:v>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29-4658-8C82-9214F008A4E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</c:v>
                </c:pt>
                <c:pt idx="1">
                  <c:v>22</c:v>
                </c:pt>
                <c:pt idx="2">
                  <c:v>21</c:v>
                </c:pt>
                <c:pt idx="3">
                  <c:v>26</c:v>
                </c:pt>
                <c:pt idx="4">
                  <c:v>20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29-4658-8C82-9214F008A4E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39</c:v>
                </c:pt>
                <c:pt idx="1">
                  <c:v>75</c:v>
                </c:pt>
                <c:pt idx="2">
                  <c:v>77</c:v>
                </c:pt>
                <c:pt idx="3">
                  <c:v>43</c:v>
                </c:pt>
                <c:pt idx="4">
                  <c:v>44</c:v>
                </c:pt>
                <c:pt idx="5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29-4658-8C82-9214F008A4E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da li ste obavili skrining za rano otkrivanje raka debelog creva, u poslednje 2 godine</c:v>
                </c:pt>
                <c:pt idx="1">
                  <c:v>skrining ranog otkrivanja raka grlića materice, u poslednje tri godine</c:v>
                </c:pt>
                <c:pt idx="2">
                  <c:v>skrining raka dojke, u poslednje dve godine</c:v>
                </c:pt>
                <c:pt idx="3">
                  <c:v>skrining ranog otkrivanja kardiovaskularnog rizika, u poslednjih pet godina</c:v>
                </c:pt>
                <c:pt idx="4">
                  <c:v>skrining ranog otkrivanja dijabetesa 2, u poslednje dve godine</c:v>
                </c:pt>
                <c:pt idx="5">
                  <c:v>skrining ranog otkrivanja depresije, u poslednjih godinu dana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54</c:v>
                </c:pt>
                <c:pt idx="1">
                  <c:v>52</c:v>
                </c:pt>
                <c:pt idx="2">
                  <c:v>50</c:v>
                </c:pt>
                <c:pt idx="3">
                  <c:v>51</c:v>
                </c:pt>
                <c:pt idx="4">
                  <c:v>56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29-4658-8C82-9214F008A4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2012640"/>
        <c:axId val="1102013184"/>
      </c:barChart>
      <c:catAx>
        <c:axId val="1102012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2013184"/>
        <c:crosses val="autoZero"/>
        <c:auto val="1"/>
        <c:lblAlgn val="ctr"/>
        <c:lblOffset val="100"/>
        <c:noMultiLvlLbl val="0"/>
      </c:catAx>
      <c:valAx>
        <c:axId val="1102013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0201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21900429486296E-2"/>
          <c:y val="0.92966979825987939"/>
          <c:w val="0.86783216057723978"/>
          <c:h val="5.61792557159515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7.1656053201516285E-3"/>
                  <c:y val="-2.122641509433970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F6-46BC-9DF7-758881C45B88}"/>
                </c:ext>
              </c:extLst>
            </c:dLbl>
            <c:dLbl>
              <c:idx val="1"/>
              <c:layout>
                <c:manualLayout>
                  <c:x val="-2.3885351067172095E-3"/>
                  <c:y val="-1.88679245283018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F6-46BC-9DF7-758881C45B88}"/>
                </c:ext>
              </c:extLst>
            </c:dLbl>
            <c:dLbl>
              <c:idx val="3"/>
              <c:layout>
                <c:manualLayout>
                  <c:x val="-5.9713377667931118E-3"/>
                  <c:y val="-1.41509433962264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F6-46BC-9DF7-758881C45B88}"/>
                </c:ext>
              </c:extLst>
            </c:dLbl>
            <c:dLbl>
              <c:idx val="5"/>
              <c:layout>
                <c:manualLayout>
                  <c:x val="-1.4331210640303257E-2"/>
                  <c:y val="-2.12264150943396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F6-46BC-9DF7-758881C45B88}"/>
                </c:ext>
              </c:extLst>
            </c:dLbl>
            <c:dLbl>
              <c:idx val="6"/>
              <c:layout>
                <c:manualLayout>
                  <c:x val="-4.777070213434419E-3"/>
                  <c:y val="-2.12264150943396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F6-46BC-9DF7-758881C45B88}"/>
                </c:ext>
              </c:extLst>
            </c:dLbl>
            <c:dLbl>
              <c:idx val="7"/>
              <c:layout>
                <c:manualLayout>
                  <c:x val="-1.3136943086944653E-2"/>
                  <c:y val="-3.30187750705690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747612146660194E-2"/>
                      <c:h val="4.922169811320753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2F6-46BC-9DF7-758881C45B88}"/>
                </c:ext>
              </c:extLst>
            </c:dLbl>
            <c:dLbl>
              <c:idx val="8"/>
              <c:layout>
                <c:manualLayout>
                  <c:x val="-9.5541404268689265E-3"/>
                  <c:y val="-3.30188679245283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F6-46BC-9DF7-758881C45B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23</c:v>
                </c:pt>
                <c:pt idx="5">
                  <c:v>9</c:v>
                </c:pt>
                <c:pt idx="6">
                  <c:v>2</c:v>
                </c:pt>
                <c:pt idx="7">
                  <c:v>2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2F6-46BC-9DF7-758881C45B8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4">
                  <c:v>22</c:v>
                </c:pt>
                <c:pt idx="5">
                  <c:v>21</c:v>
                </c:pt>
                <c:pt idx="6">
                  <c:v>11</c:v>
                </c:pt>
                <c:pt idx="7">
                  <c:v>10</c:v>
                </c:pt>
                <c:pt idx="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F6-46BC-9DF7-758881C45B8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14</c:v>
                </c:pt>
                <c:pt idx="1">
                  <c:v>20</c:v>
                </c:pt>
                <c:pt idx="2">
                  <c:v>11</c:v>
                </c:pt>
                <c:pt idx="3">
                  <c:v>15</c:v>
                </c:pt>
                <c:pt idx="4">
                  <c:v>52</c:v>
                </c:pt>
                <c:pt idx="5">
                  <c:v>33</c:v>
                </c:pt>
                <c:pt idx="6">
                  <c:v>21</c:v>
                </c:pt>
                <c:pt idx="7">
                  <c:v>14</c:v>
                </c:pt>
                <c:pt idx="8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2F6-46BC-9DF7-758881C45B8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54</c:v>
                </c:pt>
                <c:pt idx="1">
                  <c:v>57</c:v>
                </c:pt>
                <c:pt idx="2">
                  <c:v>57</c:v>
                </c:pt>
                <c:pt idx="3">
                  <c:v>68</c:v>
                </c:pt>
                <c:pt idx="4">
                  <c:v>86</c:v>
                </c:pt>
                <c:pt idx="5">
                  <c:v>100</c:v>
                </c:pt>
                <c:pt idx="6">
                  <c:v>91</c:v>
                </c:pt>
                <c:pt idx="7">
                  <c:v>95</c:v>
                </c:pt>
                <c:pt idx="8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F6-46BC-9DF7-758881C45B8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>
                <a:alpha val="82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0">
                  <c:v>374</c:v>
                </c:pt>
                <c:pt idx="1">
                  <c:v>339</c:v>
                </c:pt>
                <c:pt idx="2">
                  <c:v>344</c:v>
                </c:pt>
                <c:pt idx="3">
                  <c:v>360</c:v>
                </c:pt>
                <c:pt idx="4">
                  <c:v>233</c:v>
                </c:pt>
                <c:pt idx="5">
                  <c:v>254</c:v>
                </c:pt>
                <c:pt idx="6">
                  <c:v>298</c:v>
                </c:pt>
                <c:pt idx="7">
                  <c:v>296</c:v>
                </c:pt>
                <c:pt idx="8">
                  <c:v>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2F6-46BC-9DF7-758881C45B8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ljubaznost sestara ove službe</c:v>
                </c:pt>
                <c:pt idx="1">
                  <c:v>informacije koje daju sestre</c:v>
                </c:pt>
                <c:pt idx="2">
                  <c:v>saradnja lekara i sestara</c:v>
                </c:pt>
                <c:pt idx="3">
                  <c:v>ljubaznost izabranog lekara</c:v>
                </c:pt>
                <c:pt idx="4">
                  <c:v>koliko lekar poznaje vašu ličnu situaciju</c:v>
                </c:pt>
                <c:pt idx="5">
                  <c:v>koliko je lekar upoznat s vašom istorijom bolesti</c:v>
                </c:pt>
                <c:pt idx="6">
                  <c:v>vreme i posvećenost lekara tokom pregleda</c:v>
                </c:pt>
                <c:pt idx="7">
                  <c:v>kvalitet dobijenih informacija o vašoj bolesti i terapiji, od lekara</c:v>
                </c:pt>
                <c:pt idx="8">
                  <c:v>kvalitet podrške i motivisanje da istrajete u borbi s bolešću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0">
                  <c:v>16</c:v>
                </c:pt>
                <c:pt idx="1">
                  <c:v>42</c:v>
                </c:pt>
                <c:pt idx="2">
                  <c:v>48</c:v>
                </c:pt>
                <c:pt idx="3">
                  <c:v>19</c:v>
                </c:pt>
                <c:pt idx="4">
                  <c:v>50</c:v>
                </c:pt>
                <c:pt idx="5">
                  <c:v>49</c:v>
                </c:pt>
                <c:pt idx="6">
                  <c:v>43</c:v>
                </c:pt>
                <c:pt idx="7">
                  <c:v>49</c:v>
                </c:pt>
                <c:pt idx="8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2F6-46BC-9DF7-758881C45B8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2013728"/>
        <c:axId val="1102014272"/>
      </c:barChart>
      <c:catAx>
        <c:axId val="1102013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2014272"/>
        <c:crosses val="autoZero"/>
        <c:auto val="1"/>
        <c:lblAlgn val="ctr"/>
        <c:lblOffset val="100"/>
        <c:noMultiLvlLbl val="0"/>
      </c:catAx>
      <c:valAx>
        <c:axId val="1102014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2013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2678212006255267"/>
          <c:w val="0.99889450320021389"/>
          <c:h val="5.6588251139195044E-2"/>
        </c:manualLayout>
      </c:layout>
      <c:overlay val="0"/>
      <c:spPr>
        <a:solidFill>
          <a:schemeClr val="accent2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</c:v>
                </c:pt>
                <c:pt idx="1">
                  <c:v>37</c:v>
                </c:pt>
                <c:pt idx="2">
                  <c:v>60</c:v>
                </c:pt>
                <c:pt idx="3">
                  <c:v>7</c:v>
                </c:pt>
                <c:pt idx="4">
                  <c:v>12</c:v>
                </c:pt>
                <c:pt idx="5">
                  <c:v>20</c:v>
                </c:pt>
                <c:pt idx="6">
                  <c:v>12</c:v>
                </c:pt>
                <c:pt idx="7">
                  <c:v>15</c:v>
                </c:pt>
                <c:pt idx="8">
                  <c:v>17</c:v>
                </c:pt>
                <c:pt idx="9">
                  <c:v>11</c:v>
                </c:pt>
                <c:pt idx="10">
                  <c:v>5</c:v>
                </c:pt>
                <c:pt idx="11">
                  <c:v>109</c:v>
                </c:pt>
                <c:pt idx="1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77-43D9-A041-B9526E767B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5</c:v>
                </c:pt>
                <c:pt idx="1">
                  <c:v>18</c:v>
                </c:pt>
                <c:pt idx="2">
                  <c:v>18</c:v>
                </c:pt>
                <c:pt idx="3">
                  <c:v>20</c:v>
                </c:pt>
                <c:pt idx="4">
                  <c:v>16</c:v>
                </c:pt>
                <c:pt idx="5">
                  <c:v>21</c:v>
                </c:pt>
                <c:pt idx="6">
                  <c:v>6</c:v>
                </c:pt>
                <c:pt idx="7">
                  <c:v>14</c:v>
                </c:pt>
                <c:pt idx="8">
                  <c:v>18</c:v>
                </c:pt>
                <c:pt idx="9">
                  <c:v>15</c:v>
                </c:pt>
                <c:pt idx="10">
                  <c:v>7</c:v>
                </c:pt>
                <c:pt idx="11">
                  <c:v>47</c:v>
                </c:pt>
                <c:pt idx="1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77-43D9-A041-B9526E767BE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24</c:v>
                </c:pt>
                <c:pt idx="1">
                  <c:v>46</c:v>
                </c:pt>
                <c:pt idx="2">
                  <c:v>24</c:v>
                </c:pt>
                <c:pt idx="3">
                  <c:v>41</c:v>
                </c:pt>
                <c:pt idx="4">
                  <c:v>52</c:v>
                </c:pt>
                <c:pt idx="5">
                  <c:v>30</c:v>
                </c:pt>
                <c:pt idx="6">
                  <c:v>16</c:v>
                </c:pt>
                <c:pt idx="7">
                  <c:v>32</c:v>
                </c:pt>
                <c:pt idx="8">
                  <c:v>32</c:v>
                </c:pt>
                <c:pt idx="9">
                  <c:v>35</c:v>
                </c:pt>
                <c:pt idx="10">
                  <c:v>24</c:v>
                </c:pt>
                <c:pt idx="11">
                  <c:v>59</c:v>
                </c:pt>
                <c:pt idx="1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77-43D9-A041-B9526E767BE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67</c:v>
                </c:pt>
                <c:pt idx="1">
                  <c:v>74</c:v>
                </c:pt>
                <c:pt idx="2">
                  <c:v>71</c:v>
                </c:pt>
                <c:pt idx="3">
                  <c:v>85</c:v>
                </c:pt>
                <c:pt idx="4">
                  <c:v>107</c:v>
                </c:pt>
                <c:pt idx="5">
                  <c:v>90</c:v>
                </c:pt>
                <c:pt idx="6">
                  <c:v>56</c:v>
                </c:pt>
                <c:pt idx="7">
                  <c:v>81</c:v>
                </c:pt>
                <c:pt idx="8">
                  <c:v>55</c:v>
                </c:pt>
                <c:pt idx="9">
                  <c:v>86</c:v>
                </c:pt>
                <c:pt idx="10">
                  <c:v>94</c:v>
                </c:pt>
                <c:pt idx="11">
                  <c:v>74</c:v>
                </c:pt>
                <c:pt idx="1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77-43D9-A041-B9526E767BE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313</c:v>
                </c:pt>
                <c:pt idx="1">
                  <c:v>185</c:v>
                </c:pt>
                <c:pt idx="2">
                  <c:v>147</c:v>
                </c:pt>
                <c:pt idx="3">
                  <c:v>253</c:v>
                </c:pt>
                <c:pt idx="4">
                  <c:v>215</c:v>
                </c:pt>
                <c:pt idx="5">
                  <c:v>215</c:v>
                </c:pt>
                <c:pt idx="6">
                  <c:v>297</c:v>
                </c:pt>
                <c:pt idx="7">
                  <c:v>229</c:v>
                </c:pt>
                <c:pt idx="8">
                  <c:v>148</c:v>
                </c:pt>
                <c:pt idx="9">
                  <c:v>189</c:v>
                </c:pt>
                <c:pt idx="10">
                  <c:v>286</c:v>
                </c:pt>
                <c:pt idx="11">
                  <c:v>114</c:v>
                </c:pt>
                <c:pt idx="12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077-43D9-A041-B9526E767BE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26</c:v>
                </c:pt>
                <c:pt idx="1">
                  <c:v>62</c:v>
                </c:pt>
                <c:pt idx="2">
                  <c:v>98</c:v>
                </c:pt>
                <c:pt idx="3">
                  <c:v>17</c:v>
                </c:pt>
                <c:pt idx="4">
                  <c:v>18</c:v>
                </c:pt>
                <c:pt idx="5">
                  <c:v>47</c:v>
                </c:pt>
                <c:pt idx="6">
                  <c:v>32</c:v>
                </c:pt>
                <c:pt idx="7">
                  <c:v>48</c:v>
                </c:pt>
                <c:pt idx="8">
                  <c:v>144</c:v>
                </c:pt>
                <c:pt idx="9">
                  <c:v>81</c:v>
                </c:pt>
                <c:pt idx="10">
                  <c:v>12</c:v>
                </c:pt>
                <c:pt idx="11">
                  <c:v>20</c:v>
                </c:pt>
                <c:pt idx="12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77-43D9-A041-B9526E767BE3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Sheet1!$H$2:$H$14</c:f>
              <c:numCache>
                <c:formatCode>General</c:formatCode>
                <c:ptCount val="13"/>
                <c:pt idx="0">
                  <c:v>28</c:v>
                </c:pt>
                <c:pt idx="1">
                  <c:v>44</c:v>
                </c:pt>
                <c:pt idx="2">
                  <c:v>48</c:v>
                </c:pt>
                <c:pt idx="3">
                  <c:v>43</c:v>
                </c:pt>
                <c:pt idx="4">
                  <c:v>46</c:v>
                </c:pt>
                <c:pt idx="5">
                  <c:v>43</c:v>
                </c:pt>
                <c:pt idx="6">
                  <c:v>47</c:v>
                </c:pt>
                <c:pt idx="7">
                  <c:v>47</c:v>
                </c:pt>
                <c:pt idx="8">
                  <c:v>52</c:v>
                </c:pt>
                <c:pt idx="9">
                  <c:v>49</c:v>
                </c:pt>
                <c:pt idx="10">
                  <c:v>38</c:v>
                </c:pt>
                <c:pt idx="11">
                  <c:v>43</c:v>
                </c:pt>
                <c:pt idx="1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77-43D9-A041-B9526E767BE3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Sheet1!$I$2:$I$14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0-2F6E-45E6-81A7-7DA1185E265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Sheet1!$J$2:$J$14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1-2F6E-45E6-81A7-7DA1185E265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Sheet1!$K$2:$K$14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2-2F6E-45E6-81A7-7DA1185E265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Column4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Sheet1!$L$2:$L$14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3-2F6E-45E6-81A7-7DA1185E2655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Column5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Sheet1!$M$2:$M$14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4-2F6E-45E6-81A7-7DA1185E2655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Column6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Sheet1!$N$2:$N$14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5-2F6E-45E6-81A7-7DA1185E2655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Column7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 ustanove</c:v>
                </c:pt>
                <c:pt idx="1">
                  <c:v>dostupnost lekara i vikendom</c:v>
                </c:pt>
                <c:pt idx="2">
                  <c:v>dostupnost službe osobama sa invaliditetom</c:v>
                </c:pt>
                <c:pt idx="3">
                  <c:v>broj mesta za sedenje u čekaonici</c:v>
                </c:pt>
                <c:pt idx="4">
                  <c:v>čekanje u čekaonici</c:v>
                </c:pt>
                <c:pt idx="5">
                  <c:v>mogućnost telefonskog savetovanja, u radno vreme</c:v>
                </c:pt>
                <c:pt idx="6">
                  <c:v>mogućnost prijema, istog dana,  bez zakazivanja, kada je hitno</c:v>
                </c:pt>
                <c:pt idx="7">
                  <c:v>raspoloživost odgovarajućeg kadra</c:v>
                </c:pt>
                <c:pt idx="8">
                  <c:v>internet stranica ustanove</c:v>
                </c:pt>
                <c:pt idx="9">
                  <c:v>medicinska oprema u ustanovi</c:v>
                </c:pt>
                <c:pt idx="10">
                  <c:v>higijena ustanove</c:v>
                </c:pt>
                <c:pt idx="11">
                  <c:v>parking prostor ustanove</c:v>
                </c:pt>
                <c:pt idx="12">
                  <c:v>mogućnost žalbe zbog povrede prava pacijenta</c:v>
                </c:pt>
              </c:strCache>
            </c:strRef>
          </c:cat>
          <c:val>
            <c:numRef>
              <c:f>Sheet1!$O$2:$O$14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6-2F6E-45E6-81A7-7DA1185E265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2000128"/>
        <c:axId val="879776736"/>
      </c:barChart>
      <c:catAx>
        <c:axId val="1102000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879776736"/>
        <c:crosses val="autoZero"/>
        <c:auto val="1"/>
        <c:lblAlgn val="ctr"/>
        <c:lblOffset val="100"/>
        <c:noMultiLvlLbl val="0"/>
      </c:catAx>
      <c:valAx>
        <c:axId val="879776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0200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3505276707522733"/>
          <c:w val="0.89999999179789958"/>
          <c:h val="3.7841243940812119E-2"/>
        </c:manualLayout>
      </c:layout>
      <c:overlay val="0"/>
      <c:spPr>
        <a:solidFill>
          <a:schemeClr val="accent2">
            <a:lumMod val="60000"/>
            <a:lumOff val="40000"/>
            <a:alpha val="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1">
        <a:lumMod val="40000"/>
        <a:lumOff val="60000"/>
        <a:alpha val="35000"/>
      </a:schemeClr>
    </a:solidFill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zbog finansijskih razloga</c:v>
                </c:pt>
                <c:pt idx="1">
                  <c:v>zbog predugog čekanja na termin</c:v>
                </c:pt>
                <c:pt idx="2">
                  <c:v>zbog nedostatka vremena</c:v>
                </c:pt>
                <c:pt idx="3">
                  <c:v>zbog udaljenosti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26</c:v>
                </c:pt>
                <c:pt idx="1">
                  <c:v>48</c:v>
                </c:pt>
                <c:pt idx="2">
                  <c:v>81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CC-4D44-989D-EEE99F29E31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zbog finansijskih razloga</c:v>
                </c:pt>
                <c:pt idx="1">
                  <c:v>zbog predugog čekanja na termin</c:v>
                </c:pt>
                <c:pt idx="2">
                  <c:v>zbog nedostatka vremena</c:v>
                </c:pt>
                <c:pt idx="3">
                  <c:v>zbog udaljenosti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294</c:v>
                </c:pt>
                <c:pt idx="1">
                  <c:v>283</c:v>
                </c:pt>
                <c:pt idx="2">
                  <c:v>258</c:v>
                </c:pt>
                <c:pt idx="3">
                  <c:v>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CC-4D44-989D-EEE99F29E31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zbog finansijskih razloga</c:v>
                </c:pt>
                <c:pt idx="1">
                  <c:v>zbog predugog čekanja na termin</c:v>
                </c:pt>
                <c:pt idx="2">
                  <c:v>zbog nedostatka vremena</c:v>
                </c:pt>
                <c:pt idx="3">
                  <c:v>zbog udaljenosti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68</c:v>
                </c:pt>
                <c:pt idx="1">
                  <c:v>60</c:v>
                </c:pt>
                <c:pt idx="2">
                  <c:v>59</c:v>
                </c:pt>
                <c:pt idx="3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CC-4D44-989D-EEE99F29E31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zbog finansijskih razloga</c:v>
                </c:pt>
                <c:pt idx="1">
                  <c:v>zbog predugog čekanja na termin</c:v>
                </c:pt>
                <c:pt idx="2">
                  <c:v>zbog nedostatka vremena</c:v>
                </c:pt>
                <c:pt idx="3">
                  <c:v>zbog udaljenosti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78</c:v>
                </c:pt>
                <c:pt idx="1">
                  <c:v>75</c:v>
                </c:pt>
                <c:pt idx="2">
                  <c:v>68</c:v>
                </c:pt>
                <c:pt idx="3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CC-4D44-989D-EEE99F29E3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72327808"/>
        <c:axId val="1172331072"/>
      </c:barChart>
      <c:catAx>
        <c:axId val="1172327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72331072"/>
        <c:crosses val="autoZero"/>
        <c:auto val="1"/>
        <c:lblAlgn val="ctr"/>
        <c:lblOffset val="100"/>
        <c:noMultiLvlLbl val="0"/>
      </c:catAx>
      <c:valAx>
        <c:axId val="1172331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72327808"/>
        <c:crosses val="autoZero"/>
        <c:crossBetween val="between"/>
      </c:valAx>
      <c:spPr>
        <a:solidFill>
          <a:schemeClr val="bg2">
            <a:lumMod val="20000"/>
            <a:lumOff val="80000"/>
            <a:alpha val="39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6092039269691595E-3"/>
          <c:y val="0.89829889124822693"/>
          <c:w val="0.99380080218294797"/>
          <c:h val="8.60316221024161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54314402378556"/>
          <c:y val="8.7281185246581017E-2"/>
          <c:w val="0.6934415859045362"/>
          <c:h val="0.6798315375051803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5C1E-4F90-9F96-B2F84993CC4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5C1E-4F90-9F96-B2F84993CC42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5C1E-4F90-9F96-B2F84993CC42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5C1E-4F90-9F96-B2F84993CC42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5C1E-4F90-9F96-B2F84993CC4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5C1E-4F90-9F96-B2F84993CC42}"/>
              </c:ext>
            </c:extLst>
          </c:dPt>
          <c:dLbls>
            <c:dLbl>
              <c:idx val="0"/>
              <c:layout>
                <c:manualLayout>
                  <c:x val="1.0737049860280968E-2"/>
                  <c:y val="0.1184210526315789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1E-4F90-9F96-B2F84993CC42}"/>
                </c:ext>
              </c:extLst>
            </c:dLbl>
            <c:dLbl>
              <c:idx val="1"/>
              <c:layout>
                <c:manualLayout>
                  <c:x val="5.9053774231545328E-2"/>
                  <c:y val="-6.57894736842105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1E-4F90-9F96-B2F84993CC42}"/>
                </c:ext>
              </c:extLst>
            </c:dLbl>
            <c:dLbl>
              <c:idx val="2"/>
              <c:layout>
                <c:manualLayout>
                  <c:x val="7.7843611487037015E-2"/>
                  <c:y val="-5.26315789473684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1E-4F90-9F96-B2F84993CC42}"/>
                </c:ext>
              </c:extLst>
            </c:dLbl>
            <c:dLbl>
              <c:idx val="3"/>
              <c:layout>
                <c:manualLayout>
                  <c:x val="0.20023489237898753"/>
                  <c:y val="2.986693809294991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1E-4F90-9F96-B2F84993CC42}"/>
                </c:ext>
              </c:extLst>
            </c:dLbl>
            <c:dLbl>
              <c:idx val="4"/>
              <c:layout>
                <c:manualLayout>
                  <c:x val="-6.9790824091826298E-2"/>
                  <c:y val="-4.473684210526315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1E-4F90-9F96-B2F84993CC42}"/>
                </c:ext>
              </c:extLst>
            </c:dLbl>
            <c:dLbl>
              <c:idx val="5"/>
              <c:layout>
                <c:manualLayout>
                  <c:x val="-3.4895412045913149E-2"/>
                  <c:y val="-6.578947368421052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1E-4F90-9F96-B2F84993CC4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veoma loše</c:v>
                </c:pt>
                <c:pt idx="1">
                  <c:v>loše</c:v>
                </c:pt>
                <c:pt idx="2">
                  <c:v>dobro</c:v>
                </c:pt>
                <c:pt idx="3">
                  <c:v>veoma dobro</c:v>
                </c:pt>
                <c:pt idx="4">
                  <c:v>odlično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</c:v>
                </c:pt>
                <c:pt idx="1">
                  <c:v>16</c:v>
                </c:pt>
                <c:pt idx="2">
                  <c:v>96</c:v>
                </c:pt>
                <c:pt idx="3">
                  <c:v>191</c:v>
                </c:pt>
                <c:pt idx="4">
                  <c:v>135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C1E-4F90-9F96-B2F84993CC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D91D-471B-BFA2-F59559E23B20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D91D-471B-BFA2-F59559E23B20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D91D-471B-BFA2-F59559E23B20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D91D-471B-BFA2-F59559E23B20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D91D-471B-BFA2-F59559E23B20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B-D91D-471B-BFA2-F59559E23B20}"/>
              </c:ext>
            </c:extLst>
          </c:dPt>
          <c:dLbls>
            <c:dLbl>
              <c:idx val="0"/>
              <c:layout>
                <c:manualLayout>
                  <c:x val="4.8571428571428515E-2"/>
                  <c:y val="0.19491529759226334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5488098987626545"/>
                      <c:h val="0.158578708701167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91D-471B-BFA2-F59559E23B20}"/>
                </c:ext>
              </c:extLst>
            </c:dLbl>
            <c:dLbl>
              <c:idx val="1"/>
              <c:layout>
                <c:manualLayout>
                  <c:x val="9.4285714285714181E-2"/>
                  <c:y val="-0.12146895357199024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D91D-471B-BFA2-F59559E23B20}"/>
                </c:ext>
              </c:extLst>
            </c:dLbl>
            <c:dLbl>
              <c:idx val="2"/>
              <c:layout>
                <c:manualLayout>
                  <c:x val="0.25428571428571428"/>
                  <c:y val="-0.10466548882634655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D91D-471B-BFA2-F59559E23B20}"/>
                </c:ext>
              </c:extLst>
            </c:dLbl>
            <c:dLbl>
              <c:idx val="3"/>
              <c:layout>
                <c:manualLayout>
                  <c:x val="0.14571428571428571"/>
                  <c:y val="0.19817700924796683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D91D-471B-BFA2-F59559E23B20}"/>
                </c:ext>
              </c:extLst>
            </c:dLbl>
            <c:dLbl>
              <c:idx val="4"/>
              <c:layout>
                <c:manualLayout>
                  <c:x val="-0.14285714285714285"/>
                  <c:y val="8.5741822532546488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D91D-471B-BFA2-F59559E23B20}"/>
                </c:ext>
              </c:extLst>
            </c:dLbl>
            <c:dLbl>
              <c:idx val="5"/>
              <c:layout>
                <c:manualLayout>
                  <c:x val="-0.14000000000000001"/>
                  <c:y val="-0.12429381295738536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50000"/>
                      <a:lumOff val="50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B-D91D-471B-BFA2-F59559E23B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ni-ni</c:v>
                </c:pt>
                <c:pt idx="3">
                  <c:v>zadovoljni</c:v>
                </c:pt>
                <c:pt idx="4">
                  <c:v>veoma zadovoljni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</c:v>
                </c:pt>
                <c:pt idx="1">
                  <c:v>12</c:v>
                </c:pt>
                <c:pt idx="2">
                  <c:v>41</c:v>
                </c:pt>
                <c:pt idx="3">
                  <c:v>134</c:v>
                </c:pt>
                <c:pt idx="4">
                  <c:v>258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91D-471B-BFA2-F59559E23B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332058492688412E-2"/>
          <c:y val="0.82347186784818449"/>
          <c:w val="0.94933588301462313"/>
          <c:h val="0.15957897583944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0.12619</cdr:x>
      <cdr:y>0.40929</cdr:y>
    </cdr:from>
    <cdr:to>
      <cdr:x>0.13728</cdr:x>
      <cdr:y>0.44635</cdr:y>
    </cdr:to>
    <cdr:sp macro="" textlink="">
      <cdr:nvSpPr>
        <cdr:cNvPr id="2" name="Star: 5 Points 1">
          <a:extLst xmlns:a="http://schemas.openxmlformats.org/drawingml/2006/main">
            <a:ext uri="{FF2B5EF4-FFF2-40B4-BE49-F238E27FC236}">
              <a16:creationId xmlns:a16="http://schemas.microsoft.com/office/drawing/2014/main" id="{7695CA12-DABB-2D73-D482-AB607735C275}"/>
            </a:ext>
          </a:extLst>
        </cdr:cNvPr>
        <cdr:cNvSpPr/>
      </cdr:nvSpPr>
      <cdr:spPr>
        <a:xfrm xmlns:a="http://schemas.openxmlformats.org/drawingml/2006/main">
          <a:off x="1386839" y="2188015"/>
          <a:ext cx="121920" cy="198120"/>
        </a:xfrm>
        <a:prstGeom xmlns:a="http://schemas.openxmlformats.org/drawingml/2006/main" prst="star5">
          <a:avLst/>
        </a:prstGeom>
        <a:solidFill xmlns:a="http://schemas.openxmlformats.org/drawingml/2006/main">
          <a:srgbClr val="C00000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r-Latn-R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37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78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487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0260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4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079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29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33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766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871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89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3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24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3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9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14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0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23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8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4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A391C69-E52F-4DC0-B51A-0DABC5484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8390FD-448E-4FF2-AEE8-C46960568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59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F5FC12-73DC-A343-8ED8-A51E22872E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127"/>
          <a:stretch/>
        </p:blipFill>
        <p:spPr>
          <a:xfrm>
            <a:off x="7357274" y="10"/>
            <a:ext cx="4834726" cy="685799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BD259F2-A289-4420-B3EB-BBC6A904F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1075" y="1358901"/>
            <a:ext cx="5280026" cy="2730498"/>
          </a:xfrm>
        </p:spPr>
        <p:txBody>
          <a:bodyPr>
            <a:normAutofit/>
          </a:bodyPr>
          <a:lstStyle/>
          <a:p>
            <a:r>
              <a:rPr lang="sr-Latn-RS" sz="370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izabranim lekarima </a:t>
            </a:r>
            <a:br>
              <a:rPr lang="sr-Latn-RS" sz="37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700">
                <a:latin typeface="Times New Roman" panose="02020603050405020304" pitchFamily="18" charset="0"/>
                <a:cs typeface="Times New Roman" panose="02020603050405020304" pitchFamily="18" charset="0"/>
              </a:rPr>
              <a:t>ZBO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148" y="4165600"/>
            <a:ext cx="5140954" cy="1371599"/>
          </a:xfrm>
        </p:spPr>
        <p:txBody>
          <a:bodyPr>
            <a:normAutofit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97515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055" y="274320"/>
            <a:ext cx="11159603" cy="900113"/>
          </a:xfr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li se u proteklih godinu dana desilo da ste izbegli, odložili odlazak izabranom lekaru: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950960"/>
              </p:ext>
            </p:extLst>
          </p:nvPr>
        </p:nvGraphicFramePr>
        <p:xfrm>
          <a:off x="487681" y="1454727"/>
          <a:ext cx="11021426" cy="4862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589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253066" y="596731"/>
            <a:ext cx="4443984" cy="82391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sr-Latn-RS" sz="2400" b="1" dirty="0"/>
              <a:t>Ocenite </a:t>
            </a:r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vaše</a:t>
            </a:r>
            <a:r>
              <a:rPr lang="sr-Latn-RS" sz="2400" b="1" dirty="0"/>
              <a:t> opšte zdravstveno stanje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93378496"/>
              </p:ext>
            </p:extLst>
          </p:nvPr>
        </p:nvGraphicFramePr>
        <p:xfrm>
          <a:off x="1114425" y="1574800"/>
          <a:ext cx="4649789" cy="46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7076118" y="878995"/>
            <a:ext cx="4443984" cy="98037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sr-Latn-RS" sz="2400" b="1" dirty="0"/>
              <a:t>Ocenite </a:t>
            </a:r>
            <a:r>
              <a:rPr 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vaše</a:t>
            </a:r>
            <a:r>
              <a:rPr lang="sr-Latn-RS" sz="2400" b="1" dirty="0"/>
              <a:t> zadovoljstvo lečenjem u ovoj </a:t>
            </a:r>
          </a:p>
          <a:p>
            <a:pPr algn="ctr"/>
            <a:r>
              <a:rPr lang="sr-Latn-RS" sz="2400" b="1" dirty="0"/>
              <a:t>službi</a:t>
            </a:r>
          </a:p>
        </p:txBody>
      </p:sp>
      <p:graphicFrame>
        <p:nvGraphicFramePr>
          <p:cNvPr id="19" name="Content Placeholder 1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85360863"/>
              </p:ext>
            </p:extLst>
          </p:nvPr>
        </p:nvGraphicFramePr>
        <p:xfrm>
          <a:off x="7320493" y="1862667"/>
          <a:ext cx="4445000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2336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1256003">
            <a:off x="3638884" y="2459655"/>
            <a:ext cx="3750322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92D050"/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440" tIns="45720" rIns="91440" bIns="45720">
            <a:prstTxWarp prst="textStop">
              <a:avLst>
                <a:gd name="adj" fmla="val 31190"/>
              </a:avLst>
            </a:prstTxWarp>
            <a:spAutoFit/>
          </a:bodyPr>
          <a:lstStyle/>
          <a:p>
            <a:pPr algn="ctr"/>
            <a:r>
              <a:rPr lang="sr-Latn-R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hvala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5280" y="5318760"/>
            <a:ext cx="3718560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45000">
                <a:schemeClr val="accent1">
                  <a:lumMod val="0"/>
                  <a:lumOff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r-Latn-RS" sz="2400" dirty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Davorka Bosnić</a:t>
            </a:r>
          </a:p>
          <a:p>
            <a:r>
              <a:rPr lang="sr-Latn-RS" sz="2400" dirty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Dipl. Psiholog ZZJZ Sombor 2024.</a:t>
            </a:r>
          </a:p>
        </p:txBody>
      </p:sp>
    </p:spTree>
    <p:extLst>
      <p:ext uri="{BB962C8B-B14F-4D97-AF65-F5344CB8AC3E}">
        <p14:creationId xmlns:p14="http://schemas.microsoft.com/office/powerpoint/2010/main" val="296962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2440" y="267547"/>
            <a:ext cx="11125199" cy="753533"/>
          </a:xfrm>
          <a:solidFill>
            <a:schemeClr val="accent1">
              <a:lumMod val="20000"/>
              <a:lumOff val="80000"/>
              <a:alpha val="56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sr-Latn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Zdravstvene ustanove i službe ZBO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2437972"/>
              </p:ext>
            </p:extLst>
          </p:nvPr>
        </p:nvGraphicFramePr>
        <p:xfrm>
          <a:off x="324917" y="1603840"/>
          <a:ext cx="5603443" cy="4156879"/>
        </p:xfrm>
        <a:graphic>
          <a:graphicData uri="http://schemas.openxmlformats.org/drawingml/2006/table">
            <a:tbl>
              <a:tblPr firstRow="1" firstCol="1" bandCol="1">
                <a:tableStyleId>{21E4AEA4-8DFA-4A89-87EB-49C32662AFE0}</a:tableStyleId>
              </a:tblPr>
              <a:tblGrid>
                <a:gridCol w="48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8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72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naziv zdravstvene ustanove </a:t>
                      </a:r>
                    </a:p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ZBO</a:t>
                      </a:r>
                      <a:endParaRPr lang="sr-Latn-R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276">
                <a:tc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276">
                <a:tc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 zdravlja Apatin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276">
                <a:tc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 zdravlja Kula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276">
                <a:tc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 zdravlja Odžaci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1052">
                <a:tc>
                  <a:txBody>
                    <a:bodyPr/>
                    <a:lstStyle/>
                    <a:p>
                      <a:pPr algn="l" fontAlgn="ctr"/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 "dr Đ.Lazić" Sombor</a:t>
                      </a:r>
                      <a:endParaRPr lang="sr-Latn-R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</a:t>
                      </a:r>
                      <a:endParaRPr lang="sr-Latn-R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39861586"/>
              </p:ext>
            </p:extLst>
          </p:nvPr>
        </p:nvGraphicFramePr>
        <p:xfrm>
          <a:off x="6416293" y="1615440"/>
          <a:ext cx="5232399" cy="4126534"/>
        </p:xfrm>
        <a:graphic>
          <a:graphicData uri="http://schemas.openxmlformats.org/drawingml/2006/table">
            <a:tbl>
              <a:tblPr firstRow="1" firstCol="1" bandCol="1">
                <a:tableStyleId>{35758FB7-9AC5-4552-8A53-C91805E547FA}</a:tableStyleId>
              </a:tblPr>
              <a:tblGrid>
                <a:gridCol w="99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379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ZBO </a:t>
                      </a:r>
                    </a:p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primarna zdravstvena zaštita</a:t>
                      </a:r>
                      <a:endParaRPr lang="sr-Latn-R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17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u="none" strike="noStrike" dirty="0">
                          <a:effectLst/>
                        </a:rPr>
                        <a:t> služba</a:t>
                      </a:r>
                    </a:p>
                    <a:p>
                      <a:pPr algn="l" fontAlgn="b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772">
                <a:tc rowSpan="4">
                  <a:txBody>
                    <a:bodyPr/>
                    <a:lstStyle/>
                    <a:p>
                      <a:pPr algn="l" fontAlgn="t"/>
                      <a:r>
                        <a:rPr lang="sr-Latn-RS" sz="1800" u="none" strike="noStrike">
                          <a:effectLst/>
                        </a:rPr>
                        <a:t> </a:t>
                      </a:r>
                      <a:endParaRPr lang="sr-Latn-R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opšta medicina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42,1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119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Zdravstvena zaštita dece i školske dece</a:t>
                      </a: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944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ginekologija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727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31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433" y="266257"/>
            <a:ext cx="11327642" cy="804333"/>
          </a:xfrm>
          <a:solidFill>
            <a:schemeClr val="accent1">
              <a:lumMod val="20000"/>
              <a:lumOff val="80000"/>
              <a:alpha val="51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ispitanika u ovom istraživanju     N = 466</a:t>
            </a:r>
            <a:b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starosti od 1- 87 godine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234847"/>
              </p:ext>
            </p:extLst>
          </p:nvPr>
        </p:nvGraphicFramePr>
        <p:xfrm>
          <a:off x="406651" y="1054596"/>
          <a:ext cx="11362268" cy="5502699"/>
        </p:xfrm>
        <a:graphic>
          <a:graphicData uri="http://schemas.openxmlformats.org/drawingml/2006/table">
            <a:tbl>
              <a:tblPr/>
              <a:tblGrid>
                <a:gridCol w="1036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5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45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4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88535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završena škola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materijalno stanje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muški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nepotpuna OŠ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veoma loše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333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ženski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OŠ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loše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333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srednja škola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osrednje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333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viša i visoka škola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veoma dobro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830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933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7291" y="590013"/>
            <a:ext cx="3454400" cy="1193800"/>
          </a:xfrm>
          <a:solidFill>
            <a:schemeClr val="accent3">
              <a:lumMod val="20000"/>
              <a:lumOff val="80000"/>
              <a:alpha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 poseta izabranom lekaru u poslednjih godinu dana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133284"/>
              </p:ext>
            </p:extLst>
          </p:nvPr>
        </p:nvGraphicFramePr>
        <p:xfrm>
          <a:off x="518616" y="1876567"/>
          <a:ext cx="11204812" cy="4351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97893" y="0"/>
            <a:ext cx="5932217" cy="2031325"/>
          </a:xfrm>
          <a:prstGeom prst="rect">
            <a:avLst/>
          </a:prstGeom>
          <a:solidFill>
            <a:schemeClr val="accent3">
              <a:lumMod val="40000"/>
              <a:lumOff val="60000"/>
              <a:alpha val="33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71,7% ispitanih korisnika telefonom zakazuje pregled, i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51,1% je bilo primljeno istog dana, dok je 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30,7% primljen do pet dana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zakazivanja je došlo svega 3,2% dok aplikaciju „moj doktor“ koristi samo 0,9%</a:t>
            </a:r>
          </a:p>
          <a:p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21,9% je zakazalo „ lično“ ( šta god </a:t>
            </a:r>
            <a:r>
              <a:rPr lang="sr-Latn-RS">
                <a:latin typeface="Times New Roman" panose="02020603050405020304" pitchFamily="18" charset="0"/>
                <a:cs typeface="Times New Roman" panose="02020603050405020304" pitchFamily="18" charset="0"/>
              </a:rPr>
              <a:t>to bilo, jer, sve </a:t>
            </a: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u ponudi „ lično“,osim ako je to „ dobar sam s doktorom“ ???)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081982" y="4503762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400" dirty="0"/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4209443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541" y="233515"/>
            <a:ext cx="4775063" cy="787400"/>
          </a:xfrm>
          <a:solidFill>
            <a:srgbClr val="92D050">
              <a:alpha val="24000"/>
            </a:srgb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Ocene kvaliteta usluga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702429"/>
              </p:ext>
            </p:extLst>
          </p:nvPr>
        </p:nvGraphicFramePr>
        <p:xfrm>
          <a:off x="657225" y="1270000"/>
          <a:ext cx="10715625" cy="459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363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484" y="258856"/>
            <a:ext cx="3939988" cy="550333"/>
          </a:xfrm>
          <a:solidFill>
            <a:schemeClr val="accent2">
              <a:lumMod val="40000"/>
              <a:lumOff val="60000"/>
              <a:alpha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izabranog lekara dobijate savete o: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138807"/>
              </p:ext>
            </p:extLst>
          </p:nvPr>
        </p:nvGraphicFramePr>
        <p:xfrm>
          <a:off x="871538" y="1017768"/>
          <a:ext cx="10573702" cy="5325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709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14" y="121920"/>
            <a:ext cx="4740226" cy="713380"/>
          </a:xfrm>
          <a:solidFill>
            <a:schemeClr val="accent6">
              <a:lumMod val="60000"/>
              <a:lumOff val="40000"/>
              <a:alpha val="34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b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Skrining...</a:t>
            </a:r>
            <a:b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215623"/>
              </p:ext>
            </p:extLst>
          </p:nvPr>
        </p:nvGraphicFramePr>
        <p:xfrm>
          <a:off x="746760" y="879016"/>
          <a:ext cx="10510116" cy="538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1731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93116"/>
            <a:ext cx="10850880" cy="651933"/>
          </a:xfrm>
          <a:solidFill>
            <a:schemeClr val="accent2">
              <a:lumMod val="60000"/>
              <a:lumOff val="40000"/>
              <a:alpha val="62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Ocene kvaliteta pruženih usluga med.sestara i lekara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935318"/>
              </p:ext>
            </p:extLst>
          </p:nvPr>
        </p:nvGraphicFramePr>
        <p:xfrm>
          <a:off x="533401" y="738065"/>
          <a:ext cx="10990112" cy="5345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0CD0CC92-C2F3-7F71-D33F-A8A69FFE035E}"/>
              </a:ext>
            </a:extLst>
          </p:cNvPr>
          <p:cNvSpPr/>
          <p:nvPr/>
        </p:nvSpPr>
        <p:spPr>
          <a:xfrm>
            <a:off x="1173480" y="2468880"/>
            <a:ext cx="152400" cy="182880"/>
          </a:xfrm>
          <a:prstGeom prst="mathMultiply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1685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4876800" cy="528638"/>
          </a:xfrm>
          <a:solidFill>
            <a:schemeClr val="accent1">
              <a:lumMod val="60000"/>
              <a:lumOff val="40000"/>
              <a:alpha val="38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Ocena organizacije sluzbi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522535"/>
              </p:ext>
            </p:extLst>
          </p:nvPr>
        </p:nvGraphicFramePr>
        <p:xfrm>
          <a:off x="1" y="577427"/>
          <a:ext cx="12191999" cy="6417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483731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881</TotalTime>
  <Words>343</Words>
  <Application>Microsoft Office PowerPoint</Application>
  <PresentationFormat>Widescreen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Freestyle Script</vt:lpstr>
      <vt:lpstr>Times New Roman</vt:lpstr>
      <vt:lpstr>Tw Cen MT</vt:lpstr>
      <vt:lpstr>Droplet</vt:lpstr>
      <vt:lpstr>Zadovoljstvo korisnika izabranim lekarima  ZBO</vt:lpstr>
      <vt:lpstr>Zdravstvene ustanove i službe ZBO</vt:lpstr>
      <vt:lpstr>Struktura ispitanika u ovom istraživanju     N = 466                                                                        starosti od 1- 87 godine</vt:lpstr>
      <vt:lpstr>Proj poseta izabranom lekaru u poslednjih godinu dana</vt:lpstr>
      <vt:lpstr>Ocene kvaliteta usluga</vt:lpstr>
      <vt:lpstr>Od izabranog lekara dobijate savete o:</vt:lpstr>
      <vt:lpstr> Skrining... </vt:lpstr>
      <vt:lpstr>Ocene kvaliteta pruženih usluga med.sestara i lekara</vt:lpstr>
      <vt:lpstr>Ocena organizacije sluzbi</vt:lpstr>
      <vt:lpstr>Da li se u proteklih godinu dana desilo da ste izbegli, odložili odlazak izabranom lekaru: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izabranim lekarima  ZBO</dc:title>
  <dc:creator>Korisnik</dc:creator>
  <cp:lastModifiedBy>Socijalna ZZJZ Sombor</cp:lastModifiedBy>
  <cp:revision>97</cp:revision>
  <dcterms:created xsi:type="dcterms:W3CDTF">2021-05-24T05:45:54Z</dcterms:created>
  <dcterms:modified xsi:type="dcterms:W3CDTF">2024-03-21T07:59:26Z</dcterms:modified>
</cp:coreProperties>
</file>