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6" r:id="rId1"/>
  </p:sldMasterIdLst>
  <p:sldIdLst>
    <p:sldId id="256" r:id="rId2"/>
    <p:sldId id="257" r:id="rId3"/>
    <p:sldId id="258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isnik" initials="K" lastIdx="2" clrIdx="0">
    <p:extLst>
      <p:ext uri="{19B8F6BF-5375-455C-9EA6-DF929625EA0E}">
        <p15:presenceInfo xmlns:p15="http://schemas.microsoft.com/office/powerpoint/2012/main" userId="Korisn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8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864883561135047"/>
          <c:y val="2.5018394429762829E-2"/>
          <c:w val="0.44682191848660424"/>
          <c:h val="0.8430735984035506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7623894566720307E-2"/>
                  <c:y val="-3.5522180185628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DE-43D0-B024-507F1B40CD77}"/>
                </c:ext>
              </c:extLst>
            </c:dLbl>
            <c:dLbl>
              <c:idx val="1"/>
              <c:layout>
                <c:manualLayout>
                  <c:x val="-1.3559981564222138E-2"/>
                  <c:y val="-3.88211936663406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DE-43D0-B024-507F1B40CD77}"/>
                </c:ext>
              </c:extLst>
            </c:dLbl>
            <c:dLbl>
              <c:idx val="2"/>
              <c:layout>
                <c:manualLayout>
                  <c:x val="-1.7295042487896116E-2"/>
                  <c:y val="-3.969191259058915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DE-43D0-B024-507F1B40CD77}"/>
                </c:ext>
              </c:extLst>
            </c:dLbl>
            <c:dLbl>
              <c:idx val="3"/>
              <c:layout>
                <c:manualLayout>
                  <c:x val="-7.8616352201257862E-3"/>
                  <c:y val="-2.50183944297628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B1-4836-93CF-0904358E3077}"/>
                </c:ext>
              </c:extLst>
            </c:dLbl>
            <c:dLbl>
              <c:idx val="4"/>
              <c:layout>
                <c:manualLayout>
                  <c:x val="-1.2080103973636572E-2"/>
                  <c:y val="-2.2933528227282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DE-43D0-B024-507F1B40CD77}"/>
                </c:ext>
              </c:extLst>
            </c:dLbl>
            <c:dLbl>
              <c:idx val="5"/>
              <c:layout>
                <c:manualLayout>
                  <c:x val="-8.8443396226415092E-3"/>
                  <c:y val="-2.91881268347233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B1-4836-93CF-0904358E30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</c:v>
                </c:pt>
                <c:pt idx="1">
                  <c:v>7</c:v>
                </c:pt>
                <c:pt idx="2">
                  <c:v>10</c:v>
                </c:pt>
                <c:pt idx="3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DE-43D0-B024-507F1B40CD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3"/>
              <c:layout>
                <c:manualLayout>
                  <c:x val="1.0508617065993345E-3"/>
                  <c:y val="-5.0179207929105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1B-4953-AEC9-F211C348466F}"/>
                </c:ext>
              </c:extLst>
            </c:dLbl>
            <c:dLbl>
              <c:idx val="4"/>
              <c:layout>
                <c:manualLayout>
                  <c:x val="1.0508617065993345E-3"/>
                  <c:y val="-5.22700082594844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1B-4953-AEC9-F211C348466F}"/>
                </c:ext>
              </c:extLst>
            </c:dLbl>
            <c:dLbl>
              <c:idx val="5"/>
              <c:layout>
                <c:manualLayout>
                  <c:x val="-2.4029152724131425E-4"/>
                  <c:y val="-5.63625441187679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DE-43D0-B024-507F1B40CD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27</c:v>
                </c:pt>
                <c:pt idx="1">
                  <c:v>25</c:v>
                </c:pt>
                <c:pt idx="2">
                  <c:v>34</c:v>
                </c:pt>
                <c:pt idx="3">
                  <c:v>4</c:v>
                </c:pt>
                <c:pt idx="4">
                  <c:v>6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8DE-43D0-B024-507F1B40CD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112</c:v>
                </c:pt>
                <c:pt idx="1">
                  <c:v>106</c:v>
                </c:pt>
                <c:pt idx="2">
                  <c:v>66</c:v>
                </c:pt>
                <c:pt idx="3">
                  <c:v>24</c:v>
                </c:pt>
                <c:pt idx="4">
                  <c:v>32</c:v>
                </c:pt>
                <c:pt idx="5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DE-43D0-B024-507F1B40CD7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>
                <a:alpha val="72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230</c:v>
                </c:pt>
                <c:pt idx="1">
                  <c:v>241</c:v>
                </c:pt>
                <c:pt idx="2">
                  <c:v>208</c:v>
                </c:pt>
                <c:pt idx="3">
                  <c:v>137</c:v>
                </c:pt>
                <c:pt idx="4">
                  <c:v>160</c:v>
                </c:pt>
                <c:pt idx="5">
                  <c:v>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8DE-43D0-B024-507F1B40CD7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>
                <a:alpha val="74000"/>
              </a:srgbClr>
            </a:solidFill>
            <a:ln>
              <a:solidFill>
                <a:srgbClr val="FFC000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257</c:v>
                </c:pt>
                <c:pt idx="1">
                  <c:v>239</c:v>
                </c:pt>
                <c:pt idx="2">
                  <c:v>308</c:v>
                </c:pt>
                <c:pt idx="3">
                  <c:v>469</c:v>
                </c:pt>
                <c:pt idx="4">
                  <c:v>436</c:v>
                </c:pt>
                <c:pt idx="5">
                  <c:v>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DE-43D0-B024-507F1B40CD7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 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  <a:alpha val="52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262626262626244E-2"/>
                  <c:y val="-9.870174002673229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DE-43D0-B024-507F1B40CD77}"/>
                </c:ext>
              </c:extLst>
            </c:dLbl>
            <c:dLbl>
              <c:idx val="1"/>
              <c:layout>
                <c:manualLayout>
                  <c:x val="1.26262626262624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DE-43D0-B024-507F1B40CD77}"/>
                </c:ext>
              </c:extLst>
            </c:dLbl>
            <c:dLbl>
              <c:idx val="2"/>
              <c:layout>
                <c:manualLayout>
                  <c:x val="1.1363636363636364E-2"/>
                  <c:y val="-2.69189673375424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DE-43D0-B024-507F1B40CD77}"/>
                </c:ext>
              </c:extLst>
            </c:dLbl>
            <c:dLbl>
              <c:idx val="3"/>
              <c:layout>
                <c:manualLayout>
                  <c:x val="8.8383838383838381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DE-43D0-B024-507F1B40CD77}"/>
                </c:ext>
              </c:extLst>
            </c:dLbl>
            <c:dLbl>
              <c:idx val="4"/>
              <c:layout>
                <c:manualLayout>
                  <c:x val="7.575757575757576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DE-43D0-B024-507F1B40CD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0-A8DE-43D0-B024-507F1B40CD7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471206389239176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1B-4953-AEC9-F211C348466F}"/>
                </c:ext>
              </c:extLst>
            </c:dLbl>
            <c:dLbl>
              <c:idx val="1"/>
              <c:layout>
                <c:manualLayout>
                  <c:x val="1.996637242538881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1B-4953-AEC9-F211C348466F}"/>
                </c:ext>
              </c:extLst>
            </c:dLbl>
            <c:dLbl>
              <c:idx val="2"/>
              <c:layout>
                <c:manualLayout>
                  <c:x val="1.3661202185792349E-2"/>
                  <c:y val="-2.09080033037937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1B-4953-AEC9-F211C348466F}"/>
                </c:ext>
              </c:extLst>
            </c:dLbl>
            <c:dLbl>
              <c:idx val="3"/>
              <c:layout>
                <c:manualLayout>
                  <c:x val="1.9966372425388818E-2"/>
                  <c:y val="2.09080033037930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1B-4953-AEC9-F211C348466F}"/>
                </c:ext>
              </c:extLst>
            </c:dLbl>
            <c:dLbl>
              <c:idx val="4"/>
              <c:layout>
                <c:manualLayout>
                  <c:x val="1.6813787305590432E-2"/>
                  <c:y val="4.181600660758756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E1B-4953-AEC9-F211C348466F}"/>
                </c:ext>
              </c:extLst>
            </c:dLbl>
            <c:dLbl>
              <c:idx val="5"/>
              <c:layout>
                <c:manualLayout>
                  <c:x val="1.6813787305590584E-2"/>
                  <c:y val="-9.5827241471250761E-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1B-4953-AEC9-F211C3484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0">
                  <c:v>12</c:v>
                </c:pt>
                <c:pt idx="1">
                  <c:v>28</c:v>
                </c:pt>
                <c:pt idx="2">
                  <c:v>20</c:v>
                </c:pt>
                <c:pt idx="3">
                  <c:v>11</c:v>
                </c:pt>
                <c:pt idx="4">
                  <c:v>12</c:v>
                </c:pt>
                <c:pt idx="5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8DE-43D0-B024-507F1B40CD7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25507104"/>
        <c:axId val="-1025506560"/>
      </c:barChart>
      <c:catAx>
        <c:axId val="-1025507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25506560"/>
        <c:crosses val="autoZero"/>
        <c:auto val="1"/>
        <c:lblAlgn val="ctr"/>
        <c:lblOffset val="100"/>
        <c:noMultiLvlLbl val="0"/>
      </c:catAx>
      <c:valAx>
        <c:axId val="-1025506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2550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556271375169013E-2"/>
          <c:y val="0.93133222293687712"/>
          <c:w val="0.95867533603754074"/>
          <c:h val="5.5904948487388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4">
        <a:lumMod val="40000"/>
        <a:lumOff val="60000"/>
        <a:alpha val="28000"/>
      </a:schemeClr>
    </a:solidFill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nijednom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0-A5F2-45D8-BBB9-BEB0018EAA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 5 puta</c:v>
                </c:pt>
              </c:strCache>
            </c:strRef>
          </c:tx>
          <c:spPr>
            <a:solidFill>
              <a:srgbClr val="00B050">
                <a:alpha val="72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488</c:v>
                </c:pt>
                <c:pt idx="1">
                  <c:v>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F2-45D8-BBB9-BEB0018EAA0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6-10</c:v>
                </c:pt>
              </c:strCache>
            </c:strRef>
          </c:tx>
          <c:spPr>
            <a:solidFill>
              <a:srgbClr val="0070C0">
                <a:alpha val="74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0.14646464646464646"/>
                  <c:y val="-0.167945116227734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F2-45D8-BBB9-BEB0018EAA0C}"/>
                </c:ext>
              </c:extLst>
            </c:dLbl>
            <c:dLbl>
              <c:idx val="1"/>
              <c:layout>
                <c:manualLayout>
                  <c:x val="-7.7020202020202017E-2"/>
                  <c:y val="-0.13564797849163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F2-45D8-BBB9-BEB0018EAA0C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79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F2-45D8-BBB9-BEB0018EAA0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od 11 do 20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4.4191919191919102E-2"/>
                  <c:y val="0.14856683358607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F2-45D8-BBB9-BEB0018EAA0C}"/>
                </c:ext>
              </c:extLst>
            </c:dLbl>
            <c:dLbl>
              <c:idx val="1"/>
              <c:layout>
                <c:manualLayout>
                  <c:x val="7.4494949494949489E-2"/>
                  <c:y val="-0.13887769226524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F2-45D8-BBB9-BEB0018EAA0C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16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5F2-45D8-BBB9-BEB0018EAA0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više od 20 puta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1363636363636364E-2"/>
                  <c:y val="-0.171174830001345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5F2-45D8-BBB9-BEB0018EAA0C}"/>
                </c:ext>
              </c:extLst>
            </c:dLbl>
            <c:dLbl>
              <c:idx val="1"/>
              <c:layout>
                <c:manualLayout>
                  <c:x val="-2.4509803921568627E-3"/>
                  <c:y val="-0.15206307273707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7A-460E-A095-A8BAD6C9419A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5F2-45D8-BBB9-BEB0018EAA0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59</c:v>
                </c:pt>
                <c:pt idx="1">
                  <c:v>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5F2-45D8-BBB9-BEB0018EAA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025506016"/>
        <c:axId val="-1025501120"/>
      </c:barChart>
      <c:catAx>
        <c:axId val="-1025506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5501120"/>
        <c:crosses val="autoZero"/>
        <c:auto val="1"/>
        <c:lblAlgn val="ctr"/>
        <c:lblOffset val="100"/>
        <c:noMultiLvlLbl val="0"/>
      </c:catAx>
      <c:valAx>
        <c:axId val="-1025501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550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4">
        <a:lumMod val="60000"/>
        <a:lumOff val="40000"/>
        <a:alpha val="40000"/>
      </a:schemeClr>
    </a:solidFill>
    <a:ln>
      <a:noFill/>
    </a:ln>
    <a:effectLst/>
  </c:spPr>
  <c:txPr>
    <a:bodyPr/>
    <a:lstStyle/>
    <a:p>
      <a:pPr>
        <a:defRPr sz="1800"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ocente vaše ukupno zadovoljstvo ovom specijalističkom službom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0.29503815244743886"/>
          <c:y val="0.28715093389489105"/>
          <c:w val="0.46208702005032876"/>
          <c:h val="0.5211911737776964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ocente vaše ukupno zadovoljstvo ovom specijalističkom službom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4-F414-4240-83B6-700ABDE77EA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2-F414-4240-83B6-700ABDE77EAF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F414-4240-83B6-700ABDE77EA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F414-4240-83B6-700ABDE77EAF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6-F414-4240-83B6-700ABDE77EAF}"/>
              </c:ext>
            </c:extLst>
          </c:dPt>
          <c:dPt>
            <c:idx val="5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F414-4240-83B6-700ABDE77EAF}"/>
              </c:ext>
            </c:extLst>
          </c:dPt>
          <c:dLbls>
            <c:dLbl>
              <c:idx val="0"/>
              <c:layout>
                <c:manualLayout>
                  <c:x val="-0.16753698868581379"/>
                  <c:y val="-8.42967244701348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14-4240-83B6-700ABDE77EAF}"/>
                </c:ext>
              </c:extLst>
            </c:dLbl>
            <c:dLbl>
              <c:idx val="1"/>
              <c:layout>
                <c:manualLayout>
                  <c:x val="0.1218450826805919"/>
                  <c:y val="-9.393063583815031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14-4240-83B6-700ABDE77EAF}"/>
                </c:ext>
              </c:extLst>
            </c:dLbl>
            <c:dLbl>
              <c:idx val="2"/>
              <c:layout>
                <c:manualLayout>
                  <c:x val="-2.3933855526544902E-2"/>
                  <c:y val="0.1517341040462427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14-4240-83B6-700ABDE77EAF}"/>
                </c:ext>
              </c:extLst>
            </c:dLbl>
            <c:dLbl>
              <c:idx val="5"/>
              <c:layout>
                <c:manualLayout>
                  <c:x val="-5.9834638816362133E-2"/>
                  <c:y val="0.15655096490828829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8.699879388444591E-2"/>
                      <c:h val="9.76267959279656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414-4240-83B6-700ABDE77EAF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ni-ni</c:v>
                </c:pt>
                <c:pt idx="3">
                  <c:v>zadovoljni</c:v>
                </c:pt>
                <c:pt idx="4">
                  <c:v>veoma zadovoljni</c:v>
                </c:pt>
                <c:pt idx="5">
                  <c:v>miss.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</c:v>
                </c:pt>
                <c:pt idx="1">
                  <c:v>13</c:v>
                </c:pt>
                <c:pt idx="2">
                  <c:v>49</c:v>
                </c:pt>
                <c:pt idx="3">
                  <c:v>239</c:v>
                </c:pt>
                <c:pt idx="4">
                  <c:v>317</c:v>
                </c:pt>
                <c:pt idx="5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14-4240-83B6-700ABDE77E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685005234172319"/>
          <c:w val="1"/>
          <c:h val="0.13314994765827684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8785F-A061-A278-4BFF-6585EBF66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164092-BA6A-6EDE-5B8D-9A8EE5A50A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59A7D-4546-A7A2-9EAA-1214C8CE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14B90-FC67-E4F3-5EC6-A5F6ABDCA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2636-B022-61CB-A541-FF4842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8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5DB8C-FB8C-58AE-1FE5-97278816E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547069-5794-38F2-72A0-66DA98601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A9E5E-1324-B85F-6F60-0A4AF629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17739-6091-E828-905F-29A3FDCE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C596C-1811-9092-A625-0E43B93F1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989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D54E78-646E-9DFB-BF04-CB6AA816D4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88452-677B-08EF-6E26-CB0ED821F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8D30E-A95C-CCAE-CD53-456F66CE0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2BFD3-C58C-07E6-CC11-55F572CD8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D6B15-26C8-F30D-427B-3D3BAA95C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7689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73E2C-5532-499D-9F59-8B71DFFB6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226DA-71C3-3BC6-44F9-EA792AC0F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06C05-798F-2EFB-3B3F-780D965F5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0FDE0-D7BC-FE65-62D9-6E99E797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8A170-DDDF-A103-D463-6F0C0B94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78845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351A4-7747-0AB2-F076-D535497C3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F472B-BBB7-413F-AF1B-14BAC9A18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F8DCE-FD98-06D3-C950-2918F1700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9C79F-3822-3129-FE79-88469BB81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7462F-B68E-85E1-12A0-6AE024E0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7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0ED26-AFEB-3997-67B1-61A3B1D3B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3616B-E1FA-17FD-4E1F-4D0753CFD4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B8594-444C-AB27-A511-82EB85FA7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45C6A-1676-8CB6-30D3-6C8F17A72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1F4B6-1D9A-26EA-2C44-B204B5FE8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0F554-D9A8-C77D-A083-CF5F8F25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39360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75F08-2AA7-04F0-60B0-4AF72F86D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76E04C-859F-7552-95F5-A25AF777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15AC25-F165-D37B-032F-F4AE670C4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941315-C61A-928A-F0FE-02A68AF21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C2624D-4843-3C30-8105-1247F2CB7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E5B0EF-D21F-1FDE-6D7F-D273D890C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6F34F5-26C9-10AF-E032-2742F75FD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E80EF-9EEE-2591-3FAD-277A42DE9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5395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FD10-7C43-89CC-FA2E-EF413D5C2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2B7761-BE7E-64F1-7F34-6E72C6CBD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1E0643-8CAD-8397-6358-3793EB77A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F62DBB-6E71-FDBD-95F7-328CA9A3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7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4FFD45-A480-2116-A7FC-8176B2D0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F6E849-80B8-3234-4637-1B0D1D5FC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D0EA5-53F4-E139-5EB3-D3603DF6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3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683D1-4DD2-CF70-0BAC-53809237F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F8A65-AE07-B874-5948-E83006380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426D2-980A-F4D5-553E-27A193EA2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C65E9-0C47-75BE-05A0-451BAA378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0F996-0FDB-931A-7EB2-3B8E21F1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FC9C1-FE58-1D81-A24A-71A822A67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7850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0A12A-77FB-1C8F-E058-AAE22B951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8B759D-A382-F082-BA52-60CACA47AD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1DD42-8326-DFA1-BF2A-4B3843E22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11D8-4D5B-AAB5-A4BA-BC568065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3185-9573-406A-8068-0AB4F2335019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3412AD-141E-4DA9-272F-C4C9AD147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9AB63-755D-58F6-DC1E-0FCAFA709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7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8377C5-0EC0-BD9E-888E-B7F4D6AFC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25FEB-2A7D-FE27-58E6-D07EC7D8A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F8F11-4902-F794-E7F2-D1A58CE3F1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624A2-88F0-0862-B22D-D23230ECC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0B29F-AA34-EA14-A17D-FE3EF2FF7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0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ight bulb on yellow background with sketched light beams and cord">
            <a:extLst>
              <a:ext uri="{FF2B5EF4-FFF2-40B4-BE49-F238E27FC236}">
                <a16:creationId xmlns:a16="http://schemas.microsoft.com/office/drawing/2014/main" id="{8299100B-3670-07B8-5E71-4BA39B8268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44" r="62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400" spc="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</a:t>
            </a:r>
            <a:r>
              <a:rPr lang="en-US" sz="3400" spc="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spc="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korisnika</a:t>
            </a:r>
            <a:r>
              <a:rPr lang="en-US" sz="3400" spc="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spc="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zdravstvenih</a:t>
            </a:r>
            <a:r>
              <a:rPr lang="en-US" sz="3400" spc="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spc="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usluga</a:t>
            </a:r>
            <a:r>
              <a:rPr lang="en-US" sz="3400" spc="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400" spc="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spc="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specijalističkih</a:t>
            </a:r>
            <a:r>
              <a:rPr lang="en-US" sz="3400" spc="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spc="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službi</a:t>
            </a:r>
            <a:r>
              <a:rPr lang="en-US" sz="3400" spc="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400" spc="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spc="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34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1128"/>
              </p:ext>
            </p:extLst>
          </p:nvPr>
        </p:nvGraphicFramePr>
        <p:xfrm>
          <a:off x="320040" y="500063"/>
          <a:ext cx="4175760" cy="3135283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9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88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Zdravstvena ustanova </a:t>
                      </a:r>
                      <a:endParaRPr lang="sr-Latn-R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0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</a:rPr>
                        <a:t>Dom zdravlja Apatin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</a:rPr>
                        <a:t>32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</a:rPr>
                        <a:t>5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50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>
                          <a:effectLst/>
                        </a:rPr>
                        <a:t>Dom zdravlja Kula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</a:rPr>
                        <a:t>94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</a:rPr>
                        <a:t>14,6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50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</a:rPr>
                        <a:t>Dom zdravlja Odžaci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</a:rPr>
                        <a:t>15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</a:rPr>
                        <a:t>2,3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50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Opšta bolnica Sombor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302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46,7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31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Specijalna bolnica za rehabilitaciju</a:t>
                      </a:r>
                      <a:r>
                        <a:rPr lang="sr-Latn-RS" sz="16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 Apatin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203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31,4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18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1" u="none" strike="noStrike" dirty="0">
                          <a:effectLst/>
                        </a:rPr>
                        <a:t>Total</a:t>
                      </a:r>
                      <a:endParaRPr lang="sr-Latn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1" u="none" strike="noStrike" dirty="0">
                          <a:effectLst/>
                        </a:rPr>
                        <a:t>646</a:t>
                      </a:r>
                      <a:endParaRPr lang="sr-Latn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1" u="none" strike="noStrike" dirty="0">
                          <a:effectLst/>
                        </a:rPr>
                        <a:t>100,0</a:t>
                      </a:r>
                      <a:endParaRPr lang="sr-Latn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710446"/>
              </p:ext>
            </p:extLst>
          </p:nvPr>
        </p:nvGraphicFramePr>
        <p:xfrm>
          <a:off x="350520" y="4358640"/>
          <a:ext cx="4130040" cy="171929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376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25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</a:t>
                      </a:r>
                      <a:endParaRPr lang="sr-Latn-R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sr-Latn-R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sr-Latn-R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39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muški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25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ženski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39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A8EC54B8-A360-CAFB-8DD5-1BEBB0991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200531"/>
              </p:ext>
            </p:extLst>
          </p:nvPr>
        </p:nvGraphicFramePr>
        <p:xfrm>
          <a:off x="5140960" y="381000"/>
          <a:ext cx="6243320" cy="304800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789680">
                  <a:extLst>
                    <a:ext uri="{9D8B030D-6E8A-4147-A177-3AD203B41FA5}">
                      <a16:colId xmlns:a16="http://schemas.microsoft.com/office/drawing/2014/main" val="3447086555"/>
                    </a:ext>
                  </a:extLst>
                </a:gridCol>
                <a:gridCol w="2453640">
                  <a:extLst>
                    <a:ext uri="{9D8B030D-6E8A-4147-A177-3AD203B41FA5}">
                      <a16:colId xmlns:a16="http://schemas.microsoft.com/office/drawing/2014/main" val="310460042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sr-Latn-R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ispitanih gradjana na teritoriji ZBO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834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547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Završena oš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22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Srednja 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48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Viša i visoka 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319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Osrednjeg materijalnog stanja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87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Dobrog materijalnog stanja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707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64C27A02-C587-3B14-B5D3-690E5675B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46115"/>
              </p:ext>
            </p:extLst>
          </p:nvPr>
        </p:nvGraphicFramePr>
        <p:xfrm>
          <a:off x="4871545" y="3641835"/>
          <a:ext cx="6479628" cy="301153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238062">
                  <a:extLst>
                    <a:ext uri="{9D8B030D-6E8A-4147-A177-3AD203B41FA5}">
                      <a16:colId xmlns:a16="http://schemas.microsoft.com/office/drawing/2014/main" val="2972549973"/>
                    </a:ext>
                  </a:extLst>
                </a:gridCol>
                <a:gridCol w="3241566">
                  <a:extLst>
                    <a:ext uri="{9D8B030D-6E8A-4147-A177-3AD203B41FA5}">
                      <a16:colId xmlns:a16="http://schemas.microsoft.com/office/drawing/2014/main" val="1531865275"/>
                    </a:ext>
                  </a:extLst>
                </a:gridCol>
              </a:tblGrid>
              <a:tr h="403032">
                <a:tc gridSpan="2"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Organizacione jedinice PZZ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019208"/>
                  </a:ext>
                </a:extLst>
              </a:tr>
              <a:tr h="428776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 medicina 19,3%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ORL  3,3%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70600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Hirurgija  13,5%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Neurologija   3,1%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941223"/>
                  </a:ext>
                </a:extLst>
              </a:tr>
              <a:tr h="442362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Fizikalna medicina  39,7%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Dermatovenerologija  2,8%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856022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Psihijatrija  5,6%</a:t>
                      </a:r>
                    </a:p>
                    <a:p>
                      <a:pPr algn="ctr"/>
                      <a:endParaRPr lang="sr-Latn-R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Medicina rada  2,3%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32469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Oftalmologija  3,9%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Pedijatrija  2,2%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56719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Onkologija  3,3%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Infektologija 1,1%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44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43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0"/>
            <a:ext cx="3992880" cy="64008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b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Mišljenja i procene</a:t>
            </a:r>
            <a:b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72541"/>
              </p:ext>
            </p:extLst>
          </p:nvPr>
        </p:nvGraphicFramePr>
        <p:xfrm>
          <a:off x="106680" y="555170"/>
          <a:ext cx="12085320" cy="6074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1847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655321"/>
            <a:ext cx="11597640" cy="1370648"/>
          </a:xfrm>
          <a:solidFill>
            <a:schemeClr val="accent4">
              <a:lumMod val="20000"/>
              <a:lumOff val="80000"/>
              <a:alpha val="7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Broj poseta specijalističkim službama u proteklih godinu dana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988551"/>
              </p:ext>
            </p:extLst>
          </p:nvPr>
        </p:nvGraphicFramePr>
        <p:xfrm>
          <a:off x="261257" y="2366963"/>
          <a:ext cx="11658599" cy="436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838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2054" y="644236"/>
            <a:ext cx="4350328" cy="1094509"/>
          </a:xfr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Koliko ste čekali, na ovaj pregled?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25753451"/>
              </p:ext>
            </p:extLst>
          </p:nvPr>
        </p:nvGraphicFramePr>
        <p:xfrm>
          <a:off x="609600" y="1935480"/>
          <a:ext cx="4767618" cy="3962401"/>
        </p:xfrm>
        <a:graphic>
          <a:graphicData uri="http://schemas.openxmlformats.org/drawingml/2006/table">
            <a:tbl>
              <a:tblPr firstRow="1" firstCol="1">
                <a:tableStyleId>{7DF18680-E054-41AD-8BC1-D1AEF772440D}</a:tableStyleId>
              </a:tblPr>
              <a:tblGrid>
                <a:gridCol w="2146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908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220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primljen istog dana, bez zakazivanja</a:t>
                      </a:r>
                      <a:endParaRPr lang="pl-PL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297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manje od 15 dana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55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 15 - 30 dana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5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biše od 30 dana</a:t>
                      </a:r>
                      <a:endParaRPr lang="sr-Latn-RS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55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missing</a:t>
                      </a:r>
                      <a:endParaRPr lang="sr-Latn-RS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23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r-Latn-RS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8C967F3-121A-D8CF-B6BC-4D3405DE449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32716847"/>
              </p:ext>
            </p:extLst>
          </p:nvPr>
        </p:nvGraphicFramePr>
        <p:xfrm>
          <a:off x="5836920" y="731520"/>
          <a:ext cx="5913120" cy="524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0743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Old street lamp and city skyline at dusk">
            <a:extLst>
              <a:ext uri="{FF2B5EF4-FFF2-40B4-BE49-F238E27FC236}">
                <a16:creationId xmlns:a16="http://schemas.microsoft.com/office/drawing/2014/main" id="{C52A9724-2825-DE3F-B535-91E04084CA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7341" b="-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E17E6B-0BA4-29AB-81D7-D2C0588F560A}"/>
              </a:ext>
            </a:extLst>
          </p:cNvPr>
          <p:cNvSpPr txBox="1"/>
          <p:nvPr/>
        </p:nvSpPr>
        <p:spPr>
          <a:xfrm>
            <a:off x="5501149" y="0"/>
            <a:ext cx="6823586" cy="685800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RS" sz="2000" dirty="0">
                <a:latin typeface="Brush Script MT" panose="03060802040406070304" pitchFamily="66" charset="0"/>
              </a:rPr>
              <a:t>                         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r-Latn-R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RS" sz="2000" dirty="0">
                <a:latin typeface="Brush Script MT" panose="03060802040406070304" pitchFamily="66" charset="0"/>
              </a:rPr>
              <a:t>                                   </a:t>
            </a:r>
            <a:r>
              <a:rPr lang="en-US" sz="2000" dirty="0" err="1">
                <a:latin typeface="Brush Script MT" panose="03060802040406070304" pitchFamily="66" charset="0"/>
              </a:rPr>
              <a:t>Davorka</a:t>
            </a:r>
            <a:r>
              <a:rPr lang="en-US" sz="2000" dirty="0">
                <a:latin typeface="Brush Script MT" panose="03060802040406070304" pitchFamily="66" charset="0"/>
              </a:rPr>
              <a:t> </a:t>
            </a:r>
            <a:r>
              <a:rPr lang="en-US" sz="2000" dirty="0" err="1">
                <a:latin typeface="Brush Script MT" panose="03060802040406070304" pitchFamily="66" charset="0"/>
              </a:rPr>
              <a:t>Bosnić</a:t>
            </a:r>
            <a:endParaRPr lang="en-US" sz="2000" dirty="0">
              <a:latin typeface="Brush Script MT" panose="03060802040406070304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RS" sz="2000" dirty="0">
                <a:latin typeface="Brush Script MT" panose="03060802040406070304" pitchFamily="66" charset="0"/>
              </a:rPr>
              <a:t>                                  </a:t>
            </a:r>
            <a:r>
              <a:rPr lang="en-US" sz="2000" dirty="0">
                <a:latin typeface="Brush Script MT" panose="03060802040406070304" pitchFamily="66" charset="0"/>
              </a:rPr>
              <a:t>Dipl. </a:t>
            </a:r>
            <a:r>
              <a:rPr lang="en-US" sz="2000" dirty="0" err="1">
                <a:latin typeface="Brush Script MT" panose="03060802040406070304" pitchFamily="66" charset="0"/>
              </a:rPr>
              <a:t>Psiholog</a:t>
            </a:r>
            <a:r>
              <a:rPr lang="en-US" sz="2000" dirty="0">
                <a:latin typeface="Brush Script MT" panose="03060802040406070304" pitchFamily="66" charset="0"/>
              </a:rPr>
              <a:t> ZZJZ Sombor 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11843" y="5397909"/>
            <a:ext cx="4161997" cy="129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</a:pPr>
            <a:endParaRPr lang="en-US" cap="all" dirty="0">
              <a:latin typeface="Brush Script MT" panose="030608020404060703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317" y="405685"/>
            <a:ext cx="5464968" cy="1559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cap="all" spc="0" dirty="0" err="1">
                <a:ln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hvala</a:t>
            </a:r>
            <a:endParaRPr lang="en-US" sz="4000" b="1" cap="all" spc="0" dirty="0">
              <a:ln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929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239</Words>
  <Application>Microsoft Office PowerPoint</Application>
  <PresentationFormat>Widescreen</PresentationFormat>
  <Paragraphs>129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Brush Script MT</vt:lpstr>
      <vt:lpstr>Calibri</vt:lpstr>
      <vt:lpstr>Calibri Light</vt:lpstr>
      <vt:lpstr>Times New Roman</vt:lpstr>
      <vt:lpstr>Office Theme</vt:lpstr>
      <vt:lpstr>Zadovoljstvo korisnika zdravstvenih usluga  specijalističkih službi  ZBO</vt:lpstr>
      <vt:lpstr>PowerPoint Presentation</vt:lpstr>
      <vt:lpstr> Mišljenja i procene </vt:lpstr>
      <vt:lpstr>Broj poseta specijalističkim službama u proteklih godinu dana</vt:lpstr>
      <vt:lpstr>Koliko ste čekali, na ovaj pregled?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usluga specijalističkih službi ZBO</dc:title>
  <dc:creator>Korisnik</dc:creator>
  <cp:lastModifiedBy>Socijalna ZZJZ Sombor</cp:lastModifiedBy>
  <cp:revision>73</cp:revision>
  <dcterms:created xsi:type="dcterms:W3CDTF">2021-05-10T08:30:40Z</dcterms:created>
  <dcterms:modified xsi:type="dcterms:W3CDTF">2024-03-21T13:06:41Z</dcterms:modified>
</cp:coreProperties>
</file>