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7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od 1-5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57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A4-446F-91B3-9B2E4EDA2F6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od 6- 10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A4-446F-91B3-9B2E4EDA2F6E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od 11-15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A4-446F-91B3-9B2E4EDA2F6E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od 16 do 20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3-7DA4-446F-91B3-9B2E4EDA2F6E}"/>
            </c:ext>
          </c:extLst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20+</c:v>
                </c:pt>
              </c:strCache>
            </c:strRef>
          </c:tx>
          <c:spPr>
            <a:solidFill>
              <a:schemeClr val="tx1">
                <a:lumMod val="95000"/>
                <a:lumOff val="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4-7DA4-446F-91B3-9B2E4EDA2F6E}"/>
            </c:ext>
          </c:extLst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broj poseta stomatologu u državnoj ustanovi</c:v>
                </c:pt>
                <c:pt idx="1">
                  <c:v>broj poseta stomatologu u privatnoj praxi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10</c:v>
                </c:pt>
                <c:pt idx="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A4-446F-91B3-9B2E4EDA2F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35520"/>
        <c:axId val="-828045856"/>
      </c:barChart>
      <c:catAx>
        <c:axId val="-82803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45856"/>
        <c:crosses val="autoZero"/>
        <c:auto val="1"/>
        <c:lblAlgn val="ctr"/>
        <c:lblOffset val="100"/>
        <c:noMultiLvlLbl val="0"/>
      </c:catAx>
      <c:valAx>
        <c:axId val="-828045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3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nemogućnost dobijanja uslugee u državnoj službi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1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E8-43D5-BC36-ED3D185698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dugo vreme čekanja na termin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67E8-43D5-BC36-ED3D185698D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zbog kvalitetnije usluge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67E8-43D5-BC36-ED3D185698D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zbog blizine mestu stanovanja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3-67E8-43D5-BC36-ED3D185698D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iz drugih razloga</c:v>
                </c:pt>
              </c:strCache>
            </c:strRef>
          </c:tx>
          <c:spPr>
            <a:solidFill>
              <a:srgbClr val="E17805"/>
            </a:solidFill>
            <a:ln>
              <a:solidFill>
                <a:srgbClr val="FF000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E8-43D5-BC36-ED3D185698D4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PREGLEDA</c:v>
                </c:pt>
                <c:pt idx="1">
                  <c:v>plombiranje/lečenje</c:v>
                </c:pt>
                <c:pt idx="2">
                  <c:v>ZALIVANJE FISURA</c:v>
                </c:pt>
                <c:pt idx="3">
                  <c:v>ZBOG ORTODONSTKOG APARATA</c:v>
                </c:pt>
                <c:pt idx="4">
                  <c:v>VADJENJA ZUBA</c:v>
                </c:pt>
                <c:pt idx="5">
                  <c:v>PROTEZE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87</c:v>
                </c:pt>
                <c:pt idx="1">
                  <c:v>88</c:v>
                </c:pt>
                <c:pt idx="2">
                  <c:v>88</c:v>
                </c:pt>
                <c:pt idx="3">
                  <c:v>88</c:v>
                </c:pt>
                <c:pt idx="4">
                  <c:v>63</c:v>
                </c:pt>
                <c:pt idx="5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E8-43D5-BC36-ED3D185698D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33344"/>
        <c:axId val="-828047488"/>
      </c:barChart>
      <c:catAx>
        <c:axId val="-828033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828047488"/>
        <c:crosses val="autoZero"/>
        <c:auto val="1"/>
        <c:lblAlgn val="ctr"/>
        <c:lblOffset val="100"/>
        <c:noMultiLvlLbl val="0"/>
      </c:catAx>
      <c:valAx>
        <c:axId val="-828047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828033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583458820076278E-2"/>
          <c:y val="0.8345315091178348"/>
          <c:w val="0.95437212563026519"/>
          <c:h val="0.1506436919897059"/>
        </c:manualLayout>
      </c:layout>
      <c:overlay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71</c:v>
                </c:pt>
                <c:pt idx="1">
                  <c:v>43</c:v>
                </c:pt>
                <c:pt idx="2">
                  <c:v>53</c:v>
                </c:pt>
                <c:pt idx="3">
                  <c:v>48</c:v>
                </c:pt>
                <c:pt idx="4">
                  <c:v>39</c:v>
                </c:pt>
                <c:pt idx="5">
                  <c:v>40</c:v>
                </c:pt>
                <c:pt idx="6">
                  <c:v>17</c:v>
                </c:pt>
                <c:pt idx="7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4B-4E05-915C-374F4375924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5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9</c:v>
                </c:pt>
                <c:pt idx="5">
                  <c:v>13</c:v>
                </c:pt>
                <c:pt idx="6">
                  <c:v>13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4B-4E05-915C-374F4375924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NIJE BILO POTREBNO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10</c:v>
                </c:pt>
                <c:pt idx="1">
                  <c:v>20</c:v>
                </c:pt>
                <c:pt idx="2">
                  <c:v>16</c:v>
                </c:pt>
                <c:pt idx="3">
                  <c:v>11</c:v>
                </c:pt>
                <c:pt idx="4">
                  <c:v>19</c:v>
                </c:pt>
                <c:pt idx="5">
                  <c:v>14</c:v>
                </c:pt>
                <c:pt idx="6">
                  <c:v>31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4B-4E05-915C-374F4375924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 NE SEĆAM SE</c:v>
                </c:pt>
              </c:strCache>
            </c:strRef>
          </c:tx>
          <c:spPr>
            <a:solidFill>
              <a:srgbClr val="00B0F0">
                <a:alpha val="44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4B-4E05-915C-374F4375924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 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značaju redovnih pregleda</c:v>
                </c:pt>
                <c:pt idx="1">
                  <c:v>upotrebi fluora</c:v>
                </c:pt>
                <c:pt idx="2">
                  <c:v>pravilnom pranju zuba</c:v>
                </c:pt>
                <c:pt idx="3">
                  <c:v>nepravilnostima zuba i vilice</c:v>
                </c:pt>
                <c:pt idx="4">
                  <c:v>nastanku karijesa</c:v>
                </c:pt>
                <c:pt idx="5">
                  <c:v>krvarenju desni i paradentozi</c:v>
                </c:pt>
                <c:pt idx="6">
                  <c:v>značaju dojenja za zdravlje zuba</c:v>
                </c:pt>
                <c:pt idx="7">
                  <c:v>značaju pravilne ishrane za oralno zdravlje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5</c:v>
                </c:pt>
                <c:pt idx="1">
                  <c:v>19</c:v>
                </c:pt>
                <c:pt idx="2">
                  <c:v>15</c:v>
                </c:pt>
                <c:pt idx="3">
                  <c:v>22</c:v>
                </c:pt>
                <c:pt idx="4">
                  <c:v>21</c:v>
                </c:pt>
                <c:pt idx="5">
                  <c:v>21</c:v>
                </c:pt>
                <c:pt idx="6">
                  <c:v>26</c:v>
                </c:pt>
                <c:pt idx="7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4B-4E05-915C-374F4375924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32256"/>
        <c:axId val="-828046944"/>
      </c:barChart>
      <c:catAx>
        <c:axId val="-82803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828046944"/>
        <c:crosses val="autoZero"/>
        <c:auto val="1"/>
        <c:lblAlgn val="ctr"/>
        <c:lblOffset val="100"/>
        <c:noMultiLvlLbl val="0"/>
      </c:catAx>
      <c:valAx>
        <c:axId val="-828046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82803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6686071292370511E-2"/>
          <c:y val="0.92796902705414308"/>
          <c:w val="0.88508928371133089"/>
          <c:h val="5.4827794376411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27000">
          <a:schemeClr val="accent1">
            <a:lumMod val="5000"/>
            <a:lumOff val="95000"/>
          </a:schemeClr>
        </a:gs>
        <a:gs pos="52000">
          <a:schemeClr val="accent1">
            <a:lumMod val="30000"/>
            <a:lumOff val="70000"/>
          </a:schemeClr>
        </a:gs>
      </a:gsLst>
      <a:path path="circle">
        <a:fillToRect r="100000" b="100000"/>
      </a:path>
    </a:gradFill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4-456D-AC9D-69DF371507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4-456D-AC9D-69DF371507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>
                <a:alpha val="7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4-456D-AC9D-69DF3715077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17</c:v>
                </c:pt>
                <c:pt idx="1">
                  <c:v>14</c:v>
                </c:pt>
                <c:pt idx="2">
                  <c:v>11</c:v>
                </c:pt>
                <c:pt idx="3">
                  <c:v>12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44-456D-AC9D-69DF3715077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55</c:v>
                </c:pt>
                <c:pt idx="1">
                  <c:v>60</c:v>
                </c:pt>
                <c:pt idx="2">
                  <c:v>62</c:v>
                </c:pt>
                <c:pt idx="3">
                  <c:v>61</c:v>
                </c:pt>
                <c:pt idx="4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44-456D-AC9D-69DF37150773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upoznat s problemima i bolestima koje imam</c:v>
                </c:pt>
                <c:pt idx="1">
                  <c:v>odvaja dovoljno vremena za razgovor sa mnom</c:v>
                </c:pt>
                <c:pt idx="2">
                  <c:v>daje jasna objašnjenja intervencija koje planira</c:v>
                </c:pt>
                <c:pt idx="3">
                  <c:v>daje jasna objašnjenja mog oralnog zdravlja</c:v>
                </c:pt>
                <c:pt idx="4">
                  <c:v>poziva na preventivne preglede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14</c:v>
                </c:pt>
                <c:pt idx="3">
                  <c:v>11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44-456D-AC9D-69DF371507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28046400"/>
        <c:axId val="-1041285328"/>
      </c:barChart>
      <c:catAx>
        <c:axId val="-828046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1285328"/>
        <c:crosses val="autoZero"/>
        <c:auto val="1"/>
        <c:lblAlgn val="ctr"/>
        <c:lblOffset val="100"/>
        <c:noMultiLvlLbl val="0"/>
      </c:catAx>
      <c:valAx>
        <c:axId val="-10412853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82804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784558018648837"/>
          <c:y val="7.673445383687956E-2"/>
          <c:w val="0.13660419913098346"/>
          <c:h val="0.78897593793962584"/>
        </c:manualLayout>
      </c:layout>
      <c:overlay val="0"/>
      <c:spPr>
        <a:gradFill>
          <a:gsLst>
            <a:gs pos="13000">
              <a:schemeClr val="accent1">
                <a:lumMod val="5000"/>
                <a:lumOff val="95000"/>
              </a:schemeClr>
            </a:gs>
            <a:gs pos="41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9650071934314"/>
          <c:y val="3.8551404824322122E-2"/>
          <c:w val="0.45053671533967066"/>
          <c:h val="0.889214797600908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8</c:v>
                </c:pt>
                <c:pt idx="1">
                  <c:v>12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  <c:pt idx="11">
                  <c:v>7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4E-4254-94F8-D16705AAF0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6">
                  <c:v>1</c:v>
                </c:pt>
                <c:pt idx="9">
                  <c:v>4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4E-4254-94F8-D16705AAF0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>
                <a:alpha val="6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Sheet1!$D$2:$D$14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4">
                  <c:v>3</c:v>
                </c:pt>
                <c:pt idx="5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5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4E-4254-94F8-D16705AAF03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Sheet1!$E$2:$E$14</c:f>
              <c:numCache>
                <c:formatCode>General</c:formatCode>
                <c:ptCount val="13"/>
                <c:pt idx="0">
                  <c:v>4</c:v>
                </c:pt>
                <c:pt idx="1">
                  <c:v>5</c:v>
                </c:pt>
                <c:pt idx="2">
                  <c:v>9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5</c:v>
                </c:pt>
                <c:pt idx="8">
                  <c:v>15</c:v>
                </c:pt>
                <c:pt idx="9">
                  <c:v>22</c:v>
                </c:pt>
                <c:pt idx="10">
                  <c:v>13</c:v>
                </c:pt>
                <c:pt idx="11">
                  <c:v>11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E4E-4254-94F8-D16705AAF03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Sheet1!$F$2:$F$14</c:f>
              <c:numCache>
                <c:formatCode>General</c:formatCode>
                <c:ptCount val="13"/>
                <c:pt idx="0">
                  <c:v>67</c:v>
                </c:pt>
                <c:pt idx="1">
                  <c:v>36</c:v>
                </c:pt>
                <c:pt idx="2">
                  <c:v>32</c:v>
                </c:pt>
                <c:pt idx="3">
                  <c:v>72</c:v>
                </c:pt>
                <c:pt idx="4">
                  <c:v>63</c:v>
                </c:pt>
                <c:pt idx="5">
                  <c:v>67</c:v>
                </c:pt>
                <c:pt idx="6">
                  <c:v>69</c:v>
                </c:pt>
                <c:pt idx="7">
                  <c:v>63</c:v>
                </c:pt>
                <c:pt idx="8">
                  <c:v>51</c:v>
                </c:pt>
                <c:pt idx="9">
                  <c:v>37</c:v>
                </c:pt>
                <c:pt idx="10">
                  <c:v>47</c:v>
                </c:pt>
                <c:pt idx="11">
                  <c:v>63</c:v>
                </c:pt>
                <c:pt idx="1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4E-4254-94F8-D16705AAF03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5">
                <a:lumMod val="75000"/>
                <a:alpha val="76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Sheet1!$G$2:$G$14</c:f>
              <c:numCache>
                <c:formatCode>General</c:formatCode>
                <c:ptCount val="13"/>
                <c:pt idx="0">
                  <c:v>4</c:v>
                </c:pt>
                <c:pt idx="1">
                  <c:v>14</c:v>
                </c:pt>
                <c:pt idx="2">
                  <c:v>28</c:v>
                </c:pt>
                <c:pt idx="3">
                  <c:v>2</c:v>
                </c:pt>
                <c:pt idx="4">
                  <c:v>5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12</c:v>
                </c:pt>
                <c:pt idx="11">
                  <c:v>1</c:v>
                </c:pt>
                <c:pt idx="1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E4E-4254-94F8-D16705AAF03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radno vreme</c:v>
                </c:pt>
                <c:pt idx="1">
                  <c:v>dostupnost službe i vikendom</c:v>
                </c:pt>
                <c:pt idx="2">
                  <c:v>dostupnost službe osobama sa invaliditetom</c:v>
                </c:pt>
                <c:pt idx="3">
                  <c:v>ljubaznost osoblja</c:v>
                </c:pt>
                <c:pt idx="4">
                  <c:v>broj mesta za sedenje u čekaonici</c:v>
                </c:pt>
                <c:pt idx="5">
                  <c:v>čekanje na pregled (u čekaonici)</c:v>
                </c:pt>
                <c:pt idx="6">
                  <c:v>mogućnost prijema istog dana, kada je hitno</c:v>
                </c:pt>
                <c:pt idx="7">
                  <c:v>mogućnost telefonskog savetovanja</c:v>
                </c:pt>
                <c:pt idx="8">
                  <c:v>raspoloživost odgovarajućeg kadra</c:v>
                </c:pt>
                <c:pt idx="9">
                  <c:v>stanje stomatološke opreme</c:v>
                </c:pt>
                <c:pt idx="10">
                  <c:v>saradnja stomatologa s drugim specijalistima</c:v>
                </c:pt>
                <c:pt idx="11">
                  <c:v>higijena</c:v>
                </c:pt>
                <c:pt idx="12">
                  <c:v>procedure  kod povrede prava pacijenata</c:v>
                </c:pt>
              </c:strCache>
            </c:strRef>
          </c:cat>
          <c:val>
            <c:numRef>
              <c:f>Sheet1!$H$2:$H$14</c:f>
              <c:numCache>
                <c:formatCode>General</c:formatCode>
                <c:ptCount val="13"/>
                <c:pt idx="0">
                  <c:v>7</c:v>
                </c:pt>
                <c:pt idx="1">
                  <c:v>18</c:v>
                </c:pt>
                <c:pt idx="2">
                  <c:v>22</c:v>
                </c:pt>
                <c:pt idx="3">
                  <c:v>12</c:v>
                </c:pt>
                <c:pt idx="4">
                  <c:v>16</c:v>
                </c:pt>
                <c:pt idx="5">
                  <c:v>14</c:v>
                </c:pt>
                <c:pt idx="6">
                  <c:v>15</c:v>
                </c:pt>
                <c:pt idx="7">
                  <c:v>17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9</c:v>
                </c:pt>
                <c:pt idx="1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4E-4254-94F8-D16705AAF03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41284784"/>
        <c:axId val="-703928032"/>
      </c:barChart>
      <c:catAx>
        <c:axId val="-1041284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28032"/>
        <c:crosses val="autoZero"/>
        <c:auto val="1"/>
        <c:lblAlgn val="ctr"/>
        <c:lblOffset val="100"/>
        <c:noMultiLvlLbl val="0"/>
      </c:catAx>
      <c:valAx>
        <c:axId val="-70392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41284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016321801302962"/>
          <c:y val="4.7464098371852392E-2"/>
          <c:w val="0.15134721707717205"/>
          <c:h val="0.86866197450311944"/>
        </c:manualLayout>
      </c:layout>
      <c:overlay val="0"/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100000" t="100000"/>
      </a:path>
    </a:gradFill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pokriveno zdravstvenim osiguranjem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64</c:v>
                </c:pt>
                <c:pt idx="1">
                  <c:v>53</c:v>
                </c:pt>
                <c:pt idx="2">
                  <c:v>53</c:v>
                </c:pt>
                <c:pt idx="3">
                  <c:v>54</c:v>
                </c:pt>
                <c:pt idx="4">
                  <c:v>36</c:v>
                </c:pt>
                <c:pt idx="5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C1-44CA-889C-3F71E2458A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participacija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C1-44CA-889C-3F71E2458AE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puna cena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9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2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C1-44CA-889C-3F71E2458AE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8</c:v>
                </c:pt>
                <c:pt idx="1">
                  <c:v>9</c:v>
                </c:pt>
                <c:pt idx="2">
                  <c:v>9</c:v>
                </c:pt>
                <c:pt idx="3">
                  <c:v>9</c:v>
                </c:pt>
                <c:pt idx="4">
                  <c:v>32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C1-44CA-889C-3F71E2458AE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pregled kod stomatologa</c:v>
                </c:pt>
                <c:pt idx="1">
                  <c:v>plombiranje zuba</c:v>
                </c:pt>
                <c:pt idx="2">
                  <c:v>lečenje zuba</c:v>
                </c:pt>
                <c:pt idx="3">
                  <c:v>vadjenje zuba</c:v>
                </c:pt>
                <c:pt idx="4">
                  <c:v>ortodontski aparat</c:v>
                </c:pt>
                <c:pt idx="5">
                  <c:v>totalne i parcijalne proteze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6</c:v>
                </c:pt>
                <c:pt idx="1">
                  <c:v>14</c:v>
                </c:pt>
                <c:pt idx="2">
                  <c:v>15</c:v>
                </c:pt>
                <c:pt idx="3">
                  <c:v>14</c:v>
                </c:pt>
                <c:pt idx="4">
                  <c:v>17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C1-44CA-889C-3F71E2458AE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32384"/>
        <c:axId val="-703925312"/>
      </c:barChart>
      <c:catAx>
        <c:axId val="-703932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25312"/>
        <c:crosses val="autoZero"/>
        <c:auto val="1"/>
        <c:lblAlgn val="ctr"/>
        <c:lblOffset val="100"/>
        <c:noMultiLvlLbl val="0"/>
      </c:catAx>
      <c:valAx>
        <c:axId val="-703925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32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132963501426407"/>
          <c:y val="8.3214693674156084E-2"/>
          <c:w val="0.26095456405826017"/>
          <c:h val="0.78634180163283707"/>
        </c:manualLayout>
      </c:layout>
      <c:overlay val="0"/>
      <c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b="100000"/>
          </a:path>
          <a:tileRect t="-100000" r="-100000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t="100000" r="100000"/>
      </a:path>
      <a:tileRect l="-100000" b="-100000"/>
    </a:gradFill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16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FB-47B8-AE7D-9993DE5939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54</c:v>
                </c:pt>
                <c:pt idx="1">
                  <c:v>57</c:v>
                </c:pt>
                <c:pt idx="2">
                  <c:v>46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FB-47B8-AE7D-9993DE5939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 sećam se/ne odnosi se na mene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14</c:v>
                </c:pt>
                <c:pt idx="1">
                  <c:v>14</c:v>
                </c:pt>
                <c:pt idx="2">
                  <c:v>15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FB-47B8-AE7D-9993DE59393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finansijskih problema</c:v>
                </c:pt>
                <c:pt idx="1">
                  <c:v>predugog čekanja</c:v>
                </c:pt>
                <c:pt idx="2">
                  <c:v>nedostatka vremena</c:v>
                </c:pt>
                <c:pt idx="3">
                  <c:v>zbog udaljenosti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20</c:v>
                </c:pt>
                <c:pt idx="1">
                  <c:v>20</c:v>
                </c:pt>
                <c:pt idx="2">
                  <c:v>15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FB-47B8-AE7D-9993DE59393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22592"/>
        <c:axId val="-703929664"/>
      </c:barChart>
      <c:catAx>
        <c:axId val="-703922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29664"/>
        <c:crosses val="autoZero"/>
        <c:auto val="1"/>
        <c:lblAlgn val="ctr"/>
        <c:lblOffset val="100"/>
        <c:noMultiLvlLbl val="0"/>
      </c:catAx>
      <c:valAx>
        <c:axId val="-703929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2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740939265656806"/>
          <c:y val="9.356294551578842E-2"/>
          <c:w val="0.33535188049678943"/>
          <c:h val="0.77814615714472157"/>
        </c:manualLayout>
      </c:layout>
      <c:overlay val="0"/>
      <c:spPr>
        <a:gradFill flip="none" rotWithShape="1">
          <a:gsLst>
            <a:gs pos="22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2200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100000" b="100000"/>
      </a:path>
      <a:tileRect t="-100000" r="-100000"/>
    </a:gra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vrlo loše</c:v>
                </c:pt>
              </c:strCache>
            </c:strRef>
          </c:tx>
          <c:spPr>
            <a:solidFill>
              <a:srgbClr val="C00000"/>
            </a:solidFill>
            <a:ln cmpd="sng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6.5643652068707273E-2"/>
                  <c:y val="-7.8641666460258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B2-4AD7-BD29-9382523A2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EDB7-4EA7-885F-BDF828ACE6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5457285011090786E-3"/>
                  <c:y val="1.71977195884978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B2-4AD7-BD29-9382523A2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B7-4EA7-885F-BDF828ACE63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B7-4EA7-885F-BDF828ACE63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B7-4EA7-885F-BDF828ACE63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B7-4EA7-885F-BDF828ACE63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8132993743731516E-2"/>
                  <c:y val="-4.91510415376613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B2-4AD7-BD29-9382523A21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vaše oralno zdravlje je: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B7-4EA7-885F-BDF828ACE6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703921504"/>
        <c:axId val="-703928576"/>
      </c:barChart>
      <c:catAx>
        <c:axId val="-70392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28576"/>
        <c:crosses val="autoZero"/>
        <c:auto val="1"/>
        <c:lblAlgn val="ctr"/>
        <c:lblOffset val="100"/>
        <c:noMultiLvlLbl val="0"/>
      </c:catAx>
      <c:valAx>
        <c:axId val="-703928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2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167051088310933"/>
          <c:y val="5.9553195248671795E-2"/>
          <c:w val="0.11159548238288396"/>
          <c:h val="0.8415693030400907"/>
        </c:manualLayout>
      </c:layout>
      <c:overlay val="0"/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>
      <a:gsLst>
        <a:gs pos="3600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100000" t="100000"/>
      </a:path>
    </a:gradFill>
    <a:ln>
      <a:solidFill>
        <a:schemeClr val="bg2">
          <a:lumMod val="25000"/>
        </a:schemeClr>
      </a:solidFill>
    </a:ln>
    <a:effectLst/>
  </c:spPr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0274744850305383E-2"/>
          <c:y val="4.4688474581340211E-2"/>
          <c:w val="0.68019342478664879"/>
          <c:h val="0.9369995729911059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nezadovoljan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466F-4D71-BA6A-30A1EA1366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nezadovoljan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466F-4D71-BA6A-30A1EA1366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ni-ni</c:v>
                </c:pt>
              </c:strCache>
            </c:strRef>
          </c:tx>
          <c:spPr>
            <a:solidFill>
              <a:srgbClr val="7030A0">
                <a:alpha val="72000"/>
              </a:srgbClr>
            </a:solidFill>
            <a:ln>
              <a:solidFill>
                <a:srgbClr val="7030A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  <a:contourClr>
                <a:srgbClr val="7030A0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6F-4D71-BA6A-30A1EA13661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zadovoljan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6F-4D71-BA6A-30A1EA13661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6F-4D71-BA6A-30A1EA13661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6427104722792608E-2"/>
                  <c:y val="-1.2282497441146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A50-4D71-9A82-6115DB0664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zadovoljstvo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6F-4D71-BA6A-30A1EA1366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703920960"/>
        <c:axId val="-703920416"/>
        <c:axId val="580186591"/>
      </c:bar3DChart>
      <c:catAx>
        <c:axId val="-703920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703920416"/>
        <c:crosses val="autoZero"/>
        <c:auto val="1"/>
        <c:lblAlgn val="ctr"/>
        <c:lblOffset val="100"/>
        <c:noMultiLvlLbl val="0"/>
      </c:catAx>
      <c:valAx>
        <c:axId val="-70392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703920960"/>
        <c:crosses val="autoZero"/>
        <c:crossBetween val="between"/>
      </c:valAx>
      <c:serAx>
        <c:axId val="580186591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703920416"/>
      </c:ser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392977685239119"/>
          <c:y val="0.13273745931369535"/>
          <c:w val="0.15986259502077857"/>
          <c:h val="0.77672751681866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800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491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647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4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53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45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6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5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1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227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9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colorful wave&#10;&#10;Description automatically generated">
            <a:extLst>
              <a:ext uri="{FF2B5EF4-FFF2-40B4-BE49-F238E27FC236}">
                <a16:creationId xmlns:a16="http://schemas.microsoft.com/office/drawing/2014/main" id="{77AAE8EA-3F29-2C88-DB5B-0BB9C6DBD7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0000"/>
          </a:blip>
          <a:srcRect t="127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3"/>
            <a:ext cx="8991600" cy="1985231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r>
              <a:rPr lang="sr-Latn-R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korisnika stomatološkim uslugama u  ZBO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</p:spPr>
        <p:txBody>
          <a:bodyPr>
            <a:normAutofit/>
          </a:bodyPr>
          <a:lstStyle/>
          <a:p>
            <a:endParaRPr lang="sr-Latn-R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r-Latn-R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434458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4294967295"/>
          </p:nvPr>
        </p:nvSpPr>
        <p:spPr>
          <a:xfrm>
            <a:off x="419101" y="0"/>
            <a:ext cx="5238750" cy="1485900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sr-Latn-R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Ocenite vaše oralno zdravlje</a:t>
            </a: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74295232"/>
              </p:ext>
            </p:extLst>
          </p:nvPr>
        </p:nvGraphicFramePr>
        <p:xfrm>
          <a:off x="342900" y="1481137"/>
          <a:ext cx="11315700" cy="516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164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17429" y="0"/>
            <a:ext cx="7226483" cy="1674234"/>
          </a:xfrm>
          <a:gradFill flip="none" rotWithShape="1">
            <a:gsLst>
              <a:gs pos="57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rmAutofit/>
          </a:bodyPr>
          <a:lstStyle/>
          <a:p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Uzimajući sve u obzir, ocenite vaše zadovoljstvo lečenjem u ovoj stomatološkoj službi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52852"/>
              </p:ext>
            </p:extLst>
          </p:nvPr>
        </p:nvGraphicFramePr>
        <p:xfrm>
          <a:off x="971549" y="1914525"/>
          <a:ext cx="10444163" cy="4814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534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36080" y="2958106"/>
            <a:ext cx="4797453" cy="941796"/>
          </a:xfrm>
          <a:prstGeom prst="rect">
            <a:avLst/>
          </a:prstGeom>
        </p:spPr>
        <p:txBody>
          <a:bodyPr vert="horz" wrap="square" lIns="182880" tIns="182880" rIns="182880" bIns="182880" rtlCol="0" anchor="ctr">
            <a:prstTxWarp prst="textWave2">
              <a:avLst>
                <a:gd name="adj1" fmla="val 20000"/>
                <a:gd name="adj2" fmla="val 1092"/>
              </a:avLst>
            </a:prstTxWarp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cap="all" spc="200" baseline="0" dirty="0">
                <a:ln/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ea typeface="+mj-ea"/>
                <a:cs typeface="+mj-cs"/>
              </a:rPr>
              <a:t>hvala</a:t>
            </a:r>
          </a:p>
        </p:txBody>
      </p:sp>
      <p:pic>
        <p:nvPicPr>
          <p:cNvPr id="7" name="Picture 6" descr="A long row of satellite dishes in the sunset">
            <a:extLst>
              <a:ext uri="{FF2B5EF4-FFF2-40B4-BE49-F238E27FC236}">
                <a16:creationId xmlns:a16="http://schemas.microsoft.com/office/drawing/2014/main" id="{914D4D6A-4091-1E51-7F79-9545E3586A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08" r="9158" b="-1"/>
          <a:stretch/>
        </p:blipFill>
        <p:spPr>
          <a:xfrm>
            <a:off x="1" y="10"/>
            <a:ext cx="6095999" cy="68579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86377" y="5519123"/>
            <a:ext cx="2827082" cy="799416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Davorka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Bosnić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Brush Script MT" panose="03060802040406070304" pitchFamily="66" charset="0"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Calibri" panose="020F0502020204030204" pitchFamily="34" charset="0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Dipl.psiholog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 ZZJZ Sombor 202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4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Brush Script MT" panose="030608020404060703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831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176" y="156825"/>
            <a:ext cx="4114519" cy="747489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sr-Latn-R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ispitanika: N = 92</a:t>
            </a:r>
            <a:br>
              <a:rPr lang="sr-Latn-R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Starost ispitanih korisnika je  </a:t>
            </a:r>
            <a:b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6do 83 godine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887356"/>
              </p:ext>
            </p:extLst>
          </p:nvPr>
        </p:nvGraphicFramePr>
        <p:xfrm>
          <a:off x="362230" y="116823"/>
          <a:ext cx="4195483" cy="2619739"/>
        </p:xfrm>
        <a:graphic>
          <a:graphicData uri="http://schemas.openxmlformats.org/drawingml/2006/table">
            <a:tbl>
              <a:tblPr firstRow="1" firstCol="1" bandRow="1" bandCol="1">
                <a:tableStyleId>{69CF1AB2-1976-4502-BF36-3FF5EA218861}</a:tableStyleId>
              </a:tblPr>
              <a:tblGrid>
                <a:gridCol w="2208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3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585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zdravstvena ustanova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58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 zdravlja Apatin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 zdravlja Kula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15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 zdravlja Odžaci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1174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DZ </a:t>
                      </a:r>
                      <a:r>
                        <a:rPr lang="sr-Latn-RS" sz="140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Sombor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58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861695"/>
              </p:ext>
            </p:extLst>
          </p:nvPr>
        </p:nvGraphicFramePr>
        <p:xfrm>
          <a:off x="337015" y="5298139"/>
          <a:ext cx="3186955" cy="1349951"/>
        </p:xfrm>
        <a:graphic>
          <a:graphicData uri="http://schemas.openxmlformats.org/drawingml/2006/table">
            <a:tbl>
              <a:tblPr firstRow="1" firstCol="1" bandCol="1">
                <a:tableStyleId>{8A107856-5554-42FB-B03E-39F5DBC370BA}</a:tableStyleId>
              </a:tblPr>
              <a:tblGrid>
                <a:gridCol w="1169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7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pol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05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MUŠKI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68">
                <a:tc>
                  <a:txBody>
                    <a:bodyPr/>
                    <a:lstStyle/>
                    <a:p>
                      <a:pPr algn="ctr" fontAlgn="t">
                        <a:lnSpc>
                          <a:spcPct val="200000"/>
                        </a:lnSpc>
                      </a:pPr>
                      <a:r>
                        <a:rPr lang="sr-Latn-RS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ŽENSKI</a:t>
                      </a:r>
                      <a:endParaRPr lang="sr-Latn-RS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271045"/>
              </p:ext>
            </p:extLst>
          </p:nvPr>
        </p:nvGraphicFramePr>
        <p:xfrm>
          <a:off x="323573" y="2761690"/>
          <a:ext cx="4243386" cy="2454331"/>
        </p:xfrm>
        <a:graphic>
          <a:graphicData uri="http://schemas.openxmlformats.org/drawingml/2006/table">
            <a:tbl>
              <a:tblPr firstRow="1" firstCol="1" bandCol="1">
                <a:tableStyleId>{16D9F66E-5EB9-4882-86FB-DCBF35E3C3E4}</a:tableStyleId>
              </a:tblPr>
              <a:tblGrid>
                <a:gridCol w="2146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8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07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RS" sz="1600" b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Podaci o školovanju ( miss.14,3%)</a:t>
                      </a:r>
                      <a:endParaRPr lang="sr-Latn-R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6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škola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60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nepotpuna OŠ</a:t>
                      </a:r>
                      <a:endParaRPr lang="sr-Latn-RS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OŠ</a:t>
                      </a:r>
                      <a:endParaRPr lang="sr-Latn-RS" sz="16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05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srednja škola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viša i visoka škola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  <a:endParaRPr lang="sr-Latn-R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57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600485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645495"/>
              </p:ext>
            </p:extLst>
          </p:nvPr>
        </p:nvGraphicFramePr>
        <p:xfrm>
          <a:off x="7131890" y="1114425"/>
          <a:ext cx="4098083" cy="2128840"/>
        </p:xfrm>
        <a:graphic>
          <a:graphicData uri="http://schemas.openxmlformats.org/drawingml/2006/table">
            <a:tbl>
              <a:tblPr firstRow="1" firstCol="1" bandCol="1">
                <a:tableStyleId>{EB9631B5-78F2-41C9-869B-9F39066F8104}</a:tableStyleId>
              </a:tblPr>
              <a:tblGrid>
                <a:gridCol w="217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89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porodično materijalno stanje (miss.5,7%)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alpha val="36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9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09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loše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09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osrednje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09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dobro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09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veoma dobro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09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alpha val="7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897270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640380"/>
              </p:ext>
            </p:extLst>
          </p:nvPr>
        </p:nvGraphicFramePr>
        <p:xfrm>
          <a:off x="5443539" y="3460095"/>
          <a:ext cx="5880567" cy="3213618"/>
        </p:xfrm>
        <a:graphic>
          <a:graphicData uri="http://schemas.openxmlformats.org/drawingml/2006/table">
            <a:tbl>
              <a:tblPr firstRow="1" firstCol="1" bandCol="1">
                <a:tableStyleId>{C4B1156A-380E-4F78-BDF5-A606A8083BF9}</a:tableStyleId>
              </a:tblPr>
              <a:tblGrid>
                <a:gridCol w="3508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04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pripadnost jednoj od definisanih grupa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75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dete 0-18god.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41,3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70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19-26</a:t>
                      </a:r>
                      <a:endParaRPr lang="sr-Latn-RS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23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lice u hitnoj potrebi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23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trudnica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235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Stariji od 65 godina</a:t>
                      </a:r>
                      <a:endParaRPr lang="sr-Latn-R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60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ostale kategorije obuhvaćene obaveznim zdravstvenim osiguranjem</a:t>
                      </a:r>
                      <a:endParaRPr lang="sr-Latn-RS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79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 pripadam ni jednoj od navednih grupa</a:t>
                      </a:r>
                      <a:endParaRPr lang="pl-PL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009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missing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sr-Latn-R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95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0911" y="206321"/>
            <a:ext cx="3690257" cy="1450757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Broj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poseta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stomatologu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poslednjih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meseci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43119"/>
              </p:ext>
            </p:extLst>
          </p:nvPr>
        </p:nvGraphicFramePr>
        <p:xfrm>
          <a:off x="633999" y="640081"/>
          <a:ext cx="6909801" cy="5314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604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460" y="478917"/>
            <a:ext cx="7729728" cy="706946"/>
          </a:xfrm>
          <a:gradFill flip="none" rotWithShape="1">
            <a:gsLst>
              <a:gs pos="2000">
                <a:schemeClr val="accent1">
                  <a:lumMod val="5000"/>
                  <a:lumOff val="95000"/>
                  <a:alpha val="28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rmAutofit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 privatnika stomatologa idete zbog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902081"/>
              </p:ext>
            </p:extLst>
          </p:nvPr>
        </p:nvGraphicFramePr>
        <p:xfrm>
          <a:off x="997527" y="1482437"/>
          <a:ext cx="10507086" cy="5140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89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057650" cy="1185863"/>
          </a:xfrm>
          <a:gradFill flip="none" rotWithShape="1">
            <a:gsLst>
              <a:gs pos="37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  <a:alpha val="39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rmAutofit fontScale="90000"/>
          </a:bodyPr>
          <a:lstStyle/>
          <a:p>
            <a:b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Saveti vašeg stomatologa o:</a:t>
            </a:r>
            <a:b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r-Latn-R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865623"/>
              </p:ext>
            </p:extLst>
          </p:nvPr>
        </p:nvGraphicFramePr>
        <p:xfrm>
          <a:off x="2046287" y="1539587"/>
          <a:ext cx="8915400" cy="494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56206" y="0"/>
            <a:ext cx="3816622" cy="1200329"/>
          </a:xfrm>
          <a:prstGeom prst="rect">
            <a:avLst/>
          </a:prstGeom>
          <a:gradFill flip="none" rotWithShape="1">
            <a:gsLst>
              <a:gs pos="27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txBody>
          <a:bodyPr wrap="none" rtlCol="0">
            <a:spAutoFit/>
          </a:bodyPr>
          <a:lstStyle/>
          <a:p>
            <a:r>
              <a:rPr lang="sr-Latn-RS" dirty="0"/>
              <a:t>66,3% korisnika je primljeno istog dana</a:t>
            </a:r>
          </a:p>
          <a:p>
            <a:r>
              <a:rPr lang="sr-Latn-RS" dirty="0"/>
              <a:t>Dok je </a:t>
            </a:r>
          </a:p>
          <a:p>
            <a:r>
              <a:rPr lang="sr-Latn-RS" dirty="0"/>
              <a:t>18,5% čekalo do pet dana</a:t>
            </a:r>
          </a:p>
          <a:p>
            <a:r>
              <a:rPr lang="sr-Latn-RS" dirty="0"/>
              <a:t>7,6% čekali do petnaest dana</a:t>
            </a:r>
          </a:p>
        </p:txBody>
      </p:sp>
    </p:spTree>
    <p:extLst>
      <p:ext uri="{BB962C8B-B14F-4D97-AF65-F5344CB8AC3E}">
        <p14:creationId xmlns:p14="http://schemas.microsoft.com/office/powerpoint/2010/main" val="199639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238541" cy="1280890"/>
          </a:xfrm>
          <a:gradFill flip="none" rotWithShape="1">
            <a:gsLst>
              <a:gs pos="3800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anchor="ctr">
            <a:normAutofit/>
          </a:bodyPr>
          <a:lstStyle/>
          <a:p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Moj stomatolog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503756"/>
              </p:ext>
            </p:extLst>
          </p:nvPr>
        </p:nvGraphicFramePr>
        <p:xfrm>
          <a:off x="1508232" y="1120877"/>
          <a:ext cx="9800504" cy="5737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700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847358" cy="1000125"/>
          </a:xfrm>
          <a:gradFill flip="none" rotWithShape="1">
            <a:gsLst>
              <a:gs pos="0">
                <a:schemeClr val="accent1">
                  <a:lumMod val="5000"/>
                  <a:lumOff val="95000"/>
                  <a:alpha val="3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Autofit/>
          </a:bodyPr>
          <a:lstStyle/>
          <a:p>
            <a:r>
              <a:rPr lang="sr-Latn-R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Ocene organizacije stomatološke službe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074979"/>
              </p:ext>
            </p:extLst>
          </p:nvPr>
        </p:nvGraphicFramePr>
        <p:xfrm>
          <a:off x="0" y="928254"/>
          <a:ext cx="12192000" cy="5929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980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235" y="171451"/>
            <a:ext cx="4437390" cy="785812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>
            <a:noAutofit/>
          </a:bodyPr>
          <a:lstStyle/>
          <a:p>
            <a:r>
              <a:rPr lang="sr-Latn-R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se plaćaju stomatološke  usluge</a:t>
            </a:r>
            <a:r>
              <a:rPr lang="sr-Latn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61747"/>
              </p:ext>
            </p:extLst>
          </p:nvPr>
        </p:nvGraphicFramePr>
        <p:xfrm>
          <a:off x="1628775" y="1071563"/>
          <a:ext cx="9875838" cy="4840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554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388" y="372328"/>
            <a:ext cx="10455592" cy="1156435"/>
          </a:xfrm>
          <a:gradFill flip="none" rotWithShape="1">
            <a:gsLst>
              <a:gs pos="23000">
                <a:schemeClr val="accent1">
                  <a:lumMod val="5000"/>
                  <a:lumOff val="95000"/>
                  <a:alpha val="23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rmAutofit/>
          </a:bodyPr>
          <a:lstStyle/>
          <a:p>
            <a:r>
              <a:rPr lang="sr-Latn-R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ste u poslednjih godinu dana, izbegli posetu stomatologu zbog: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382819"/>
              </p:ext>
            </p:extLst>
          </p:nvPr>
        </p:nvGraphicFramePr>
        <p:xfrm>
          <a:off x="771525" y="1889125"/>
          <a:ext cx="10526713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04593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1300</TotalTime>
  <Words>269</Words>
  <Application>Microsoft Office PowerPoint</Application>
  <PresentationFormat>Widescreen</PresentationFormat>
  <Paragraphs>116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Brush Script MT</vt:lpstr>
      <vt:lpstr>Calibri</vt:lpstr>
      <vt:lpstr>Gill Sans MT</vt:lpstr>
      <vt:lpstr>Times New Roman</vt:lpstr>
      <vt:lpstr>Parcel</vt:lpstr>
      <vt:lpstr>Zadovoljstvo korisnika stomatološkim uslugama u  ZBO</vt:lpstr>
      <vt:lpstr>Struktura ispitanika: N = 92 Starost ispitanih korisnika je   od 6do 83 godine</vt:lpstr>
      <vt:lpstr>Broj poseta stomatologu u poslednjih 12 meseci</vt:lpstr>
      <vt:lpstr>Kod privatnika stomatologa idete zbog</vt:lpstr>
      <vt:lpstr>  Saveti vašeg stomatologa o:  </vt:lpstr>
      <vt:lpstr>Moj stomatolog </vt:lpstr>
      <vt:lpstr>Ocene organizacije stomatološke službe</vt:lpstr>
      <vt:lpstr>Kako se plaćaju stomatološke  usluge?</vt:lpstr>
      <vt:lpstr>Da li ste u poslednjih godinu dana, izbegli posetu stomatologu zbog:</vt:lpstr>
      <vt:lpstr>PowerPoint Presentation</vt:lpstr>
      <vt:lpstr>Uzimajući sve u obzir, ocenite vaše zadovoljstvo lečenjem u ovoj stomatološkoj službi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stomatoloških usluga ZBO</dc:title>
  <dc:creator>Korisnik</dc:creator>
  <cp:lastModifiedBy>Socijalna ZZJZ Sombor</cp:lastModifiedBy>
  <cp:revision>94</cp:revision>
  <dcterms:created xsi:type="dcterms:W3CDTF">2021-06-21T09:20:04Z</dcterms:created>
  <dcterms:modified xsi:type="dcterms:W3CDTF">2024-03-22T12:04:11Z</dcterms:modified>
</cp:coreProperties>
</file>