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4" r:id="rId1"/>
  </p:sldMasterIdLst>
  <p:sldIdLst>
    <p:sldId id="256" r:id="rId2"/>
    <p:sldId id="266" r:id="rId3"/>
    <p:sldId id="258" r:id="rId4"/>
    <p:sldId id="259" r:id="rId5"/>
    <p:sldId id="260" r:id="rId6"/>
    <p:sldId id="267" r:id="rId7"/>
    <p:sldId id="270" r:id="rId8"/>
    <p:sldId id="27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4C2E"/>
    <a:srgbClr val="FAA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frekvencije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3D5-4F80-9270-932BB150164A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3D5-4F80-9270-932BB150164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3D5-4F80-9270-932BB150164A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3D5-4F80-9270-932BB150164A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3D5-4F80-9270-932BB150164A}"/>
              </c:ext>
            </c:extLst>
          </c:dPt>
          <c:dPt>
            <c:idx val="5"/>
            <c:invertIfNegative val="0"/>
            <c:bubble3D val="0"/>
            <c:spPr>
              <a:solidFill>
                <a:srgbClr val="6A4C2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3D5-4F80-9270-932BB150164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3D5-4F80-9270-932BB15016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DZ Apatin</c:v>
                </c:pt>
                <c:pt idx="1">
                  <c:v>DZ Kula</c:v>
                </c:pt>
                <c:pt idx="2">
                  <c:v>DZ Odžaci</c:v>
                </c:pt>
                <c:pt idx="3">
                  <c:v>DZ Sombor</c:v>
                </c:pt>
                <c:pt idx="4">
                  <c:v>OB Sombor</c:v>
                </c:pt>
                <c:pt idx="5">
                  <c:v>specijalna bolnica Apatin-Junaković</c:v>
                </c:pt>
                <c:pt idx="6">
                  <c:v>ZZJZ Sombor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98</c:v>
                </c:pt>
                <c:pt idx="1">
                  <c:v>103</c:v>
                </c:pt>
                <c:pt idx="2">
                  <c:v>16</c:v>
                </c:pt>
                <c:pt idx="3">
                  <c:v>299</c:v>
                </c:pt>
                <c:pt idx="4">
                  <c:v>514</c:v>
                </c:pt>
                <c:pt idx="5">
                  <c:v>119</c:v>
                </c:pt>
                <c:pt idx="6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3D5-4F80-9270-932BB15016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procenat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1396011396011397E-2"/>
                  <c:y val="-5.00298603418418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3D5-4F80-9270-932BB150164A}"/>
                </c:ext>
              </c:extLst>
            </c:dLbl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DZ Apatin</c:v>
                </c:pt>
                <c:pt idx="1">
                  <c:v>DZ Kula</c:v>
                </c:pt>
                <c:pt idx="2">
                  <c:v>DZ Odžaci</c:v>
                </c:pt>
                <c:pt idx="3">
                  <c:v>DZ Sombor</c:v>
                </c:pt>
                <c:pt idx="4">
                  <c:v>OB Sombor</c:v>
                </c:pt>
                <c:pt idx="5">
                  <c:v>specijalna bolnica Apatin-Junaković</c:v>
                </c:pt>
                <c:pt idx="6">
                  <c:v>ZZJZ Sombor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 formatCode="0%">
                  <c:v>8.2000000000000003E-2</c:v>
                </c:pt>
                <c:pt idx="1">
                  <c:v>8.6999999999999994E-2</c:v>
                </c:pt>
                <c:pt idx="2">
                  <c:v>1.2999999999999999E-2</c:v>
                </c:pt>
                <c:pt idx="3" formatCode="0%">
                  <c:v>0.251</c:v>
                </c:pt>
                <c:pt idx="4">
                  <c:v>0.432</c:v>
                </c:pt>
                <c:pt idx="5">
                  <c:v>0.1</c:v>
                </c:pt>
                <c:pt idx="6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3D5-4F80-9270-932BB15016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604869536"/>
        <c:axId val="-1604867904"/>
      </c:barChart>
      <c:catAx>
        <c:axId val="-160486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7904"/>
        <c:crosses val="autoZero"/>
        <c:auto val="1"/>
        <c:lblAlgn val="ctr"/>
        <c:lblOffset val="100"/>
        <c:noMultiLvlLbl val="0"/>
      </c:catAx>
      <c:valAx>
        <c:axId val="-1604867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72</c:v>
                </c:pt>
                <c:pt idx="1">
                  <c:v>81</c:v>
                </c:pt>
                <c:pt idx="2">
                  <c:v>33</c:v>
                </c:pt>
                <c:pt idx="3">
                  <c:v>71</c:v>
                </c:pt>
                <c:pt idx="4">
                  <c:v>92</c:v>
                </c:pt>
                <c:pt idx="5">
                  <c:v>27</c:v>
                </c:pt>
                <c:pt idx="6">
                  <c:v>24</c:v>
                </c:pt>
                <c:pt idx="7">
                  <c:v>100</c:v>
                </c:pt>
                <c:pt idx="8">
                  <c:v>175</c:v>
                </c:pt>
                <c:pt idx="9">
                  <c:v>90</c:v>
                </c:pt>
                <c:pt idx="10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AA-44D0-A544-A75629BDE4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175</c:v>
                </c:pt>
                <c:pt idx="1">
                  <c:v>146</c:v>
                </c:pt>
                <c:pt idx="2">
                  <c:v>75</c:v>
                </c:pt>
                <c:pt idx="3">
                  <c:v>90</c:v>
                </c:pt>
                <c:pt idx="4">
                  <c:v>112</c:v>
                </c:pt>
                <c:pt idx="5">
                  <c:v>49</c:v>
                </c:pt>
                <c:pt idx="6">
                  <c:v>67</c:v>
                </c:pt>
                <c:pt idx="7">
                  <c:v>110</c:v>
                </c:pt>
                <c:pt idx="8">
                  <c:v>217</c:v>
                </c:pt>
                <c:pt idx="9">
                  <c:v>135</c:v>
                </c:pt>
                <c:pt idx="10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AA-44D0-A544-A75629BDE4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chemeClr val="accent3">
                <a:lumMod val="75000"/>
                <a:alpha val="57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340</c:v>
                </c:pt>
                <c:pt idx="1">
                  <c:v>262</c:v>
                </c:pt>
                <c:pt idx="2">
                  <c:v>245</c:v>
                </c:pt>
                <c:pt idx="3">
                  <c:v>256</c:v>
                </c:pt>
                <c:pt idx="4">
                  <c:v>207</c:v>
                </c:pt>
                <c:pt idx="5">
                  <c:v>190</c:v>
                </c:pt>
                <c:pt idx="6">
                  <c:v>208</c:v>
                </c:pt>
                <c:pt idx="7">
                  <c:v>252</c:v>
                </c:pt>
                <c:pt idx="8">
                  <c:v>284</c:v>
                </c:pt>
                <c:pt idx="9">
                  <c:v>266</c:v>
                </c:pt>
                <c:pt idx="10">
                  <c:v>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AA-44D0-A544-A75629BDE45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315</c:v>
                </c:pt>
                <c:pt idx="1">
                  <c:v>334</c:v>
                </c:pt>
                <c:pt idx="2">
                  <c:v>378</c:v>
                </c:pt>
                <c:pt idx="3">
                  <c:v>379</c:v>
                </c:pt>
                <c:pt idx="4">
                  <c:v>332</c:v>
                </c:pt>
                <c:pt idx="5">
                  <c:v>378</c:v>
                </c:pt>
                <c:pt idx="6">
                  <c:v>348</c:v>
                </c:pt>
                <c:pt idx="7">
                  <c:v>321</c:v>
                </c:pt>
                <c:pt idx="8">
                  <c:v>269</c:v>
                </c:pt>
                <c:pt idx="9">
                  <c:v>301</c:v>
                </c:pt>
                <c:pt idx="10">
                  <c:v>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AA-44D0-A544-A75629BDE45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249</c:v>
                </c:pt>
                <c:pt idx="1">
                  <c:v>329</c:v>
                </c:pt>
                <c:pt idx="2">
                  <c:v>417</c:v>
                </c:pt>
                <c:pt idx="3">
                  <c:v>325</c:v>
                </c:pt>
                <c:pt idx="4">
                  <c:v>407</c:v>
                </c:pt>
                <c:pt idx="5">
                  <c:v>506</c:v>
                </c:pt>
                <c:pt idx="6">
                  <c:v>357</c:v>
                </c:pt>
                <c:pt idx="7">
                  <c:v>309</c:v>
                </c:pt>
                <c:pt idx="8">
                  <c:v>192</c:v>
                </c:pt>
                <c:pt idx="9">
                  <c:v>323</c:v>
                </c:pt>
                <c:pt idx="10">
                  <c:v>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AA-44D0-A544-A75629BDE45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26</c:v>
                </c:pt>
                <c:pt idx="4">
                  <c:v>2</c:v>
                </c:pt>
                <c:pt idx="5">
                  <c:v>6</c:v>
                </c:pt>
                <c:pt idx="6">
                  <c:v>134</c:v>
                </c:pt>
                <c:pt idx="7">
                  <c:v>54</c:v>
                </c:pt>
                <c:pt idx="8">
                  <c:v>11</c:v>
                </c:pt>
                <c:pt idx="9">
                  <c:v>32</c:v>
                </c:pt>
                <c:pt idx="1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AA-44D0-A544-A75629BDE45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0">
                  <c:v>34</c:v>
                </c:pt>
                <c:pt idx="1">
                  <c:v>34</c:v>
                </c:pt>
                <c:pt idx="2">
                  <c:v>38</c:v>
                </c:pt>
                <c:pt idx="3">
                  <c:v>43</c:v>
                </c:pt>
                <c:pt idx="4">
                  <c:v>38</c:v>
                </c:pt>
                <c:pt idx="5">
                  <c:v>34</c:v>
                </c:pt>
                <c:pt idx="6">
                  <c:v>52</c:v>
                </c:pt>
                <c:pt idx="7">
                  <c:v>44</c:v>
                </c:pt>
                <c:pt idx="8">
                  <c:v>42</c:v>
                </c:pt>
                <c:pt idx="9">
                  <c:v>43</c:v>
                </c:pt>
                <c:pt idx="1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AA-44D0-A544-A75629BDE4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604875520"/>
        <c:axId val="-1604872800"/>
        <c:axId val="0"/>
      </c:bar3DChart>
      <c:catAx>
        <c:axId val="-1604875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2800"/>
        <c:crosses val="autoZero"/>
        <c:auto val="1"/>
        <c:lblAlgn val="ctr"/>
        <c:lblOffset val="100"/>
        <c:noMultiLvlLbl val="0"/>
      </c:catAx>
      <c:valAx>
        <c:axId val="-1604872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534125969755477E-2"/>
          <c:y val="0.93945645683178491"/>
          <c:w val="0.97661385913750653"/>
          <c:h val="4.6434195725534311E-2"/>
        </c:manualLayout>
      </c:layout>
      <c:overlay val="0"/>
      <c:spPr>
        <a:solidFill>
          <a:schemeClr val="bg1">
            <a:lumMod val="8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nimalo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00-4AF9-BF9D-FE18FBE1CD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00-4AF9-BF9D-FE18FBE1CD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umereno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00-4AF9-BF9D-FE18FBE1CD6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mnogo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00-4AF9-BF9D-FE18FBE1CD6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mnogo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00-4AF9-BF9D-FE18FBE1CD6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miss.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00-4AF9-BF9D-FE18FBE1CD6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604872256"/>
        <c:axId val="-1604868992"/>
      </c:barChart>
      <c:catAx>
        <c:axId val="-1604872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8992"/>
        <c:crosses val="autoZero"/>
        <c:auto val="1"/>
        <c:lblAlgn val="ctr"/>
        <c:lblOffset val="100"/>
        <c:noMultiLvlLbl val="0"/>
      </c:catAx>
      <c:valAx>
        <c:axId val="-1604868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3093009817997394E-2"/>
          <c:y val="0.93559620623962969"/>
          <c:w val="0.9484229889001875"/>
          <c:h val="6.4403793760370365E-2"/>
        </c:manualLayout>
      </c:layout>
      <c:overlay val="0"/>
      <c:spPr>
        <a:solidFill>
          <a:schemeClr val="bg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56380529434033"/>
          <c:y val="7.5573827607832211E-2"/>
          <c:w val="0.61308168715752631"/>
          <c:h val="0.6185071888137876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blurRad="50800" dist="50800" dir="5400000" sx="1000" sy="1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F21C-4DA2-8A02-268B0D3058B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FF0000">
                    <a:alpha val="4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F21C-4DA2-8A02-268B0D3058BD}"/>
              </c:ext>
            </c:extLst>
          </c:dPt>
          <c:dPt>
            <c:idx val="2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F21C-4DA2-8A02-268B0D3058BD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F21C-4DA2-8A02-268B0D3058BD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F21C-4DA2-8A02-268B0D3058BD}"/>
              </c:ext>
            </c:extLst>
          </c:dPt>
          <c:dLbls>
            <c:dLbl>
              <c:idx val="0"/>
              <c:layout>
                <c:manualLayout>
                  <c:x val="-4.1585232330880927E-2"/>
                  <c:y val="0.197640117994100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1C-4DA2-8A02-268B0D3058BD}"/>
                </c:ext>
              </c:extLst>
            </c:dLbl>
            <c:dLbl>
              <c:idx val="1"/>
              <c:layout>
                <c:manualLayout>
                  <c:x val="0.13515214996387992"/>
                  <c:y val="-5.3531381441918158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131190273967485"/>
                      <c:h val="0.162802054898896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21C-4DA2-8A02-268B0D3058BD}"/>
                </c:ext>
              </c:extLst>
            </c:dLbl>
            <c:dLbl>
              <c:idx val="2"/>
              <c:layout>
                <c:manualLayout>
                  <c:x val="0.14691276435591188"/>
                  <c:y val="6.0483866656025925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108555803546688"/>
                      <c:h val="0.17844340283566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21C-4DA2-8A02-268B0D3058BD}"/>
                </c:ext>
              </c:extLst>
            </c:dLbl>
            <c:dLbl>
              <c:idx val="3"/>
              <c:layout>
                <c:manualLayout>
                  <c:x val="-0.20532708463372459"/>
                  <c:y val="5.8998211506746416E-3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3511442648616285"/>
                      <c:h val="0.133099900123104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21C-4DA2-8A02-268B0D3058BD}"/>
                </c:ext>
              </c:extLst>
            </c:dLbl>
            <c:dLbl>
              <c:idx val="4"/>
              <c:layout>
                <c:manualLayout>
                  <c:x val="-0.1013640038065223"/>
                  <c:y val="-7.66961651917404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1C-4DA2-8A02-268B0D3058B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otišli u privatni zdravstveni sektor</c:v>
                </c:pt>
                <c:pt idx="1">
                  <c:v>radili van zdravstva</c:v>
                </c:pt>
                <c:pt idx="2">
                  <c:v>otišli u inostranstvo</c:v>
                </c:pt>
                <c:pt idx="3">
                  <c:v>ne razmišljate o promeni</c:v>
                </c:pt>
                <c:pt idx="4">
                  <c:v>miss.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62</c:v>
                </c:pt>
                <c:pt idx="1">
                  <c:v>103</c:v>
                </c:pt>
                <c:pt idx="2">
                  <c:v>153</c:v>
                </c:pt>
                <c:pt idx="3">
                  <c:v>796</c:v>
                </c:pt>
                <c:pt idx="4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1C-4DA2-8A02-268B0D305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239766081871343E-3"/>
          <c:y val="0.80800292662532225"/>
          <c:w val="0.99407745084496013"/>
          <c:h val="0.183147515852553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solidFill>
        <a:prstClr val="black">
          <a:lumMod val="25000"/>
          <a:lumOff val="75000"/>
        </a:prstClr>
      </a:solidFill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06DE-47C6-9341-7448BC0F8A83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06DE-47C6-9341-7448BC0F8A83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06DE-47C6-9341-7448BC0F8A83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06DE-47C6-9341-7448BC0F8A83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06DE-47C6-9341-7448BC0F8A83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06DE-47C6-9341-7448BC0F8A83}"/>
              </c:ext>
            </c:extLst>
          </c:dPt>
          <c:dLbls>
            <c:dLbl>
              <c:idx val="0"/>
              <c:layout>
                <c:manualLayout>
                  <c:x val="-1.8311471530957482E-2"/>
                  <c:y val="0.25257788735754805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384375718418114"/>
                      <c:h val="0.182787886129618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6DE-47C6-9341-7448BC0F8A83}"/>
                </c:ext>
              </c:extLst>
            </c:dLbl>
            <c:dLbl>
              <c:idx val="1"/>
              <c:layout>
                <c:manualLayout>
                  <c:x val="0.1944125139357622"/>
                  <c:y val="-2.778241538235112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3830329-FDC1-4D84-9556-C444E7CFEE9C}" type="CATEGORYNAME">
                      <a:rPr lang="en-US" sz="1600"/>
                      <a:pPr>
                        <a:defRPr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/>
                      <a:t>; </a:t>
                    </a:r>
                    <a:fld id="{5F2E38DF-18E3-400B-B1A7-1824E598C1BA}" type="VALUE">
                      <a:rPr lang="en-US" sz="1600" baseline="0"/>
                      <a:pPr>
                        <a:defRPr>
                          <a:solidFill>
                            <a:srgbClr val="FF0000"/>
                          </a:solidFill>
                        </a:defRPr>
                      </a:pPr>
                      <a:t>[VALUE]</a:t>
                    </a:fld>
                    <a:r>
                      <a:rPr lang="en-US" sz="1600" baseline="0" dirty="0"/>
                      <a:t>; </a:t>
                    </a:r>
                    <a:fld id="{9A60EBA6-21CD-4254-8CC8-75C9E155FB4E}" type="PERCENTAGE">
                      <a:rPr lang="en-US" sz="1600" baseline="0"/>
                      <a:pPr>
                        <a:defRPr>
                          <a:solidFill>
                            <a:srgbClr val="FF0000"/>
                          </a:solidFill>
                        </a:defRPr>
                      </a:pPr>
                      <a:t>[PERCENTAGE]</a:t>
                    </a:fld>
                    <a:endParaRPr lang="en-US" sz="1600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166596573789709"/>
                      <c:h val="0.194572986069049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6DE-47C6-9341-7448BC0F8A83}"/>
                </c:ext>
              </c:extLst>
            </c:dLbl>
            <c:dLbl>
              <c:idx val="2"/>
              <c:layout>
                <c:manualLayout>
                  <c:x val="0.19216661791671505"/>
                  <c:y val="3.8195033313143551E-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7967960-091E-427B-B9E9-C67A1D108B1A}" type="CATEGORYNAME">
                      <a:rPr lang="en-US" sz="1600" b="0"/>
                      <a:pPr>
                        <a:defRPr sz="1600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600" b="1" baseline="0" dirty="0"/>
                      <a:t>;</a:t>
                    </a:r>
                    <a:r>
                      <a:rPr lang="en-US" sz="2400" b="1" baseline="0" dirty="0"/>
                      <a:t> </a:t>
                    </a:r>
                    <a:fld id="{111D475C-7543-48F3-827B-1B374B2B34E2}" type="VALUE">
                      <a:rPr lang="en-US" sz="1600" baseline="0"/>
                      <a:pPr>
                        <a:defRPr sz="1600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[VALUE]</a:t>
                    </a:fld>
                    <a:r>
                      <a:rPr lang="en-US" sz="1600" baseline="0" dirty="0"/>
                      <a:t>; </a:t>
                    </a:r>
                    <a:fld id="{60CB37A3-04F0-4ABB-942C-CCCF192E8E16}" type="PERCENTAGE">
                      <a:rPr lang="en-US" sz="1600" baseline="0"/>
                      <a:pPr>
                        <a:defRPr sz="1600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600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5598413956403113"/>
                      <c:h val="0.198972016959418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6DE-47C6-9341-7448BC0F8A83}"/>
                </c:ext>
              </c:extLst>
            </c:dLbl>
            <c:dLbl>
              <c:idx val="3"/>
              <c:layout>
                <c:manualLayout>
                  <c:x val="-0.11922787990843194"/>
                  <c:y val="3.4228061755149315E-2"/>
                </c:manualLayout>
              </c:layout>
              <c:tx>
                <c:rich>
                  <a:bodyPr/>
                  <a:lstStyle/>
                  <a:p>
                    <a:fld id="{2CF142A3-3E61-41B8-AC62-21B2A1B59D37}" type="CATEGORYNAME">
                      <a:rPr lang="en-US" sz="16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; </a:t>
                    </a:r>
                    <a:fld id="{7A1F602F-E8A0-42A4-8951-BEDD78983A02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; </a:t>
                    </a:r>
                    <a:fld id="{692A79BC-1C6D-45BF-A025-5306639DCD1D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197945469029071"/>
                      <c:h val="0.109256692913385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6DE-47C6-9341-7448BC0F8A83}"/>
                </c:ext>
              </c:extLst>
            </c:dLbl>
            <c:dLbl>
              <c:idx val="4"/>
              <c:layout>
                <c:manualLayout>
                  <c:x val="-0.18166671172395343"/>
                  <c:y val="-8.7142337976983709E-3"/>
                </c:manualLayout>
              </c:layout>
              <c:tx>
                <c:rich>
                  <a:bodyPr/>
                  <a:lstStyle/>
                  <a:p>
                    <a:fld id="{6CF27AEF-387E-4784-A453-60DF08E1E3FC}" type="CATEGORYNAME">
                      <a:rPr lang="en-US" sz="16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; </a:t>
                    </a:r>
                    <a:fld id="{F97E3229-6C8E-402B-9415-C19B50924EB8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; </a:t>
                    </a:r>
                    <a:fld id="{DAE21BFF-D364-4BE0-A564-8BF700B8E743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58320071923626"/>
                      <c:h val="0.166424954572986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6DE-47C6-9341-7448BC0F8A83}"/>
                </c:ext>
              </c:extLst>
            </c:dLbl>
            <c:dLbl>
              <c:idx val="5"/>
              <c:layout>
                <c:manualLayout>
                  <c:x val="-8.5587844546557393E-2"/>
                  <c:y val="-6.973642454400459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25684116981184"/>
                      <c:h val="0.104016717141126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06DE-47C6-9341-7448BC0F8A8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ravnodušni</c:v>
                </c:pt>
                <c:pt idx="3">
                  <c:v>zadovoljni</c:v>
                </c:pt>
                <c:pt idx="4">
                  <c:v>veoma zadovoljni</c:v>
                </c:pt>
                <c:pt idx="5">
                  <c:v>miss.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41</c:v>
                </c:pt>
                <c:pt idx="1">
                  <c:v>129</c:v>
                </c:pt>
                <c:pt idx="2">
                  <c:v>316</c:v>
                </c:pt>
                <c:pt idx="3">
                  <c:v>362</c:v>
                </c:pt>
                <c:pt idx="4">
                  <c:v>262</c:v>
                </c:pt>
                <c:pt idx="5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6DE-47C6-9341-7448BC0F8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408127114549044E-2"/>
          <c:y val="0.81501956097794337"/>
          <c:w val="0.89118374577090187"/>
          <c:h val="0.167866408144481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solidFill>
        <a:prstClr val="black">
          <a:lumMod val="25000"/>
          <a:lumOff val="75000"/>
        </a:prstClr>
      </a:solidFill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968854900608079E-2"/>
          <c:y val="5.5455776135752623E-2"/>
          <c:w val="0.85396665918844239"/>
          <c:h val="0.8503409090909090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muško</c:v>
                </c:pt>
              </c:strCache>
            </c:strRef>
          </c:tx>
          <c:spPr>
            <a:solidFill>
              <a:srgbClr val="0070C0">
                <a:alpha val="50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7.7810289275898948E-4"/>
                  <c:y val="-0.2081662918119458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825E39D-EBFF-413E-A36E-010D9A260E06}" type="SERIESNAME">
                      <a:rPr lang="en-US" dirty="0"/>
                      <a:pPr>
                        <a:defRPr/>
                      </a:pPr>
                      <a:t>[SERIES NAME]</a:t>
                    </a:fld>
                    <a:r>
                      <a:rPr lang="en-US" baseline="0" dirty="0"/>
                      <a:t>; </a:t>
                    </a:r>
                    <a:fld id="{5EA23ECD-C604-45BF-8CC2-662CBF9AAA98}" type="VALUE">
                      <a:rPr lang="en-US" baseline="0" smtClean="0"/>
                      <a:pPr>
                        <a:defRPr/>
                      </a:pPr>
                      <a:t>[VALUE]</a:t>
                    </a:fld>
                    <a:r>
                      <a:rPr lang="en-US" baseline="0" dirty="0"/>
                      <a:t>; 18,3%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96675207359088"/>
                      <c:h val="0.172772280083336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864-41F6-9FF9-113CD505AB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64-41F6-9FF9-113CD505AB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žensko</c:v>
                </c:pt>
              </c:strCache>
            </c:strRef>
          </c:tx>
          <c:spPr>
            <a:solidFill>
              <a:srgbClr val="FAA0E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5.9682667577844788E-2"/>
                  <c:y val="-6.659811081611000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AB61F8-7904-4810-A302-B056FFCB9621}" type="SERIESNAME">
                      <a:rPr lang="en-US"/>
                      <a:pPr>
                        <a:defRPr/>
                      </a:pPr>
                      <a:t>[SERIES NAME]</a:t>
                    </a:fld>
                    <a:r>
                      <a:rPr lang="en-US" baseline="0" dirty="0"/>
                      <a:t>; </a:t>
                    </a:r>
                    <a:fld id="{91AEAA16-C4EE-4EA3-BE6C-3EE9C5205D3D}" type="VALUE">
                      <a:rPr lang="en-US" baseline="0" smtClean="0"/>
                      <a:pPr>
                        <a:defRPr/>
                      </a:pPr>
                      <a:t>[VALUE]</a:t>
                    </a:fld>
                    <a:r>
                      <a:rPr lang="en-US" baseline="0" dirty="0"/>
                      <a:t>; 72,9%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473862461964743"/>
                      <c:h val="0.106174169267226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864-41F6-9FF9-113CD505AB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64-41F6-9FF9-113CD505AB1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  <a:alpha val="67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6.7241520135495943E-3"/>
                  <c:y val="0.232224859344265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0471CA-31FD-475E-AE96-9AC0EE953697}" type="SERIESNAME">
                      <a:rPr lang="en-US"/>
                      <a:pPr>
                        <a:defRPr/>
                      </a:pPr>
                      <a:t>[SERIES NAME]</a:t>
                    </a:fld>
                    <a:r>
                      <a:rPr lang="en-US" baseline="0" dirty="0"/>
                      <a:t>; </a:t>
                    </a:r>
                    <a:fld id="{7E5C28A1-6F66-4040-8EE6-3329A083E64C}" type="VALUE">
                      <a:rPr lang="en-US" baseline="0" smtClean="0"/>
                      <a:pPr>
                        <a:defRPr/>
                      </a:pPr>
                      <a:t>[VALUE]</a:t>
                    </a:fld>
                    <a:r>
                      <a:rPr lang="en-US" baseline="0" dirty="0"/>
                      <a:t>; 8,7%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70808094326485"/>
                      <c:h val="0.18237892646991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864-41F6-9FF9-113CD505AB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64-41F6-9FF9-113CD505AB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-1604862464"/>
        <c:axId val="-1604865728"/>
      </c:barChart>
      <c:catAx>
        <c:axId val="-1604862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604865728"/>
        <c:crosses val="autoZero"/>
        <c:auto val="1"/>
        <c:lblAlgn val="ctr"/>
        <c:lblOffset val="100"/>
        <c:noMultiLvlLbl val="0"/>
      </c:catAx>
      <c:valAx>
        <c:axId val="-16048657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 34 godine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00-4A10-8713-208061F212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35 do 54</c:v>
                </c:pt>
              </c:strCache>
            </c:strRef>
          </c:tx>
          <c:spPr>
            <a:gradFill>
              <a:gsLst>
                <a:gs pos="0">
                  <a:schemeClr val="bg1">
                    <a:tint val="94000"/>
                    <a:satMod val="80000"/>
                    <a:lumMod val="106000"/>
                  </a:schemeClr>
                </a:gs>
                <a:gs pos="81000">
                  <a:schemeClr val="accent4">
                    <a:lumMod val="75000"/>
                  </a:schemeClr>
                </a:gs>
              </a:gsLst>
              <a:path path="circle">
                <a:fillToRect l="43000" r="43000" b="100000"/>
              </a:path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00-4A10-8713-208061F212C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stariji od 55</c:v>
                </c:pt>
              </c:strCache>
            </c:strRef>
          </c:tx>
          <c:spPr>
            <a:gradFill flip="none" rotWithShape="1">
              <a:gsLst>
                <a:gs pos="65000">
                  <a:schemeClr val="accent4">
                    <a:lumMod val="50000"/>
                  </a:schemeClr>
                </a:gs>
                <a:gs pos="0">
                  <a:srgbClr val="FFC000"/>
                </a:gs>
                <a:gs pos="45000">
                  <a:schemeClr val="accent4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00-4A10-8713-208061F212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0600-4A10-8713-208061F212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00-4A10-8713-208061F212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11287967"/>
        <c:axId val="1111290463"/>
      </c:barChart>
      <c:catAx>
        <c:axId val="1111287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11290463"/>
        <c:crosses val="autoZero"/>
        <c:auto val="1"/>
        <c:lblAlgn val="ctr"/>
        <c:lblOffset val="100"/>
        <c:noMultiLvlLbl val="0"/>
      </c:catAx>
      <c:valAx>
        <c:axId val="1111290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11287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626750897760109"/>
          <c:y val="0.86603629597670162"/>
          <c:w val="0.76185082915503288"/>
          <c:h val="0.11341575881781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934519802495309"/>
          <c:y val="2.9421595029540587E-2"/>
          <c:w val="0.63319062973734452"/>
          <c:h val="0.8937966767708188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doktor medicine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ZBO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40-4509-B1D8-CB1B5E7FBE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dr stomatologije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ZBO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40-4509-B1D8-CB1B5E7FBE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mag farmacije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  <a:alpha val="56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ZBO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40-4509-B1D8-CB1B5E7FBE9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 sestra/tehničar</c:v>
                </c:pt>
              </c:strCache>
            </c:strRef>
          </c:tx>
          <c:spPr>
            <a:solidFill>
              <a:srgbClr val="00B050">
                <a:alpha val="58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ZBO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40-4509-B1D8-CB1B5E7FBE9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zdrav.saradnik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ZBO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40-4509-B1D8-CB1B5E7FBE9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admin. Radnik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ZBO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40-4509-B1D8-CB1B5E7FBE99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tehnički radnik</c:v>
                </c:pt>
              </c:strCache>
            </c:strRef>
          </c:tx>
          <c:spPr>
            <a:gradFill>
              <a:gsLst>
                <a:gs pos="3000">
                  <a:schemeClr val="accent1">
                    <a:lumMod val="60000"/>
                    <a:lumOff val="40000"/>
                  </a:schemeClr>
                </a:gs>
                <a:gs pos="0">
                  <a:schemeClr val="accent3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ZBO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A3-4221-A8A8-33799A6F7927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ZBO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A3-4221-A8A8-33799A6F79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56184111"/>
        <c:axId val="1756174127"/>
      </c:barChart>
      <c:catAx>
        <c:axId val="17561841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56174127"/>
        <c:crosses val="autoZero"/>
        <c:auto val="1"/>
        <c:lblAlgn val="ctr"/>
        <c:lblOffset val="100"/>
        <c:noMultiLvlLbl val="0"/>
      </c:catAx>
      <c:valAx>
        <c:axId val="17561741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56184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539903711792008E-2"/>
          <c:y val="0.8517964864198605"/>
          <c:w val="0.96846009628820795"/>
          <c:h val="0.14806376067632429"/>
        </c:manualLayout>
      </c:layout>
      <c:overlay val="0"/>
      <c:spPr>
        <a:solidFill>
          <a:schemeClr val="bg1">
            <a:lumMod val="8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33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85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54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57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1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37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12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6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6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62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14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rgbClr val="6A4C2E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75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9">
            <a:extLst>
              <a:ext uri="{FF2B5EF4-FFF2-40B4-BE49-F238E27FC236}">
                <a16:creationId xmlns:a16="http://schemas.microsoft.com/office/drawing/2014/main" id="{8D095B41-7312-4603-9F0F-93387C353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4" descr="A purple and white triangle pattern&#10;&#10;Description automatically generated">
            <a:extLst>
              <a:ext uri="{FF2B5EF4-FFF2-40B4-BE49-F238E27FC236}">
                <a16:creationId xmlns:a16="http://schemas.microsoft.com/office/drawing/2014/main" id="{FFA39357-4330-B37F-C4A9-6A3DE34B9A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7537" r="-1" b="8191"/>
          <a:stretch/>
        </p:blipFill>
        <p:spPr>
          <a:xfrm>
            <a:off x="0" y="10"/>
            <a:ext cx="12191695" cy="6857990"/>
          </a:xfrm>
          <a:prstGeom prst="rect">
            <a:avLst/>
          </a:prstGeom>
        </p:spPr>
      </p:pic>
      <p:sp>
        <p:nvSpPr>
          <p:cNvPr id="25" name="Rectangle 21">
            <a:extLst>
              <a:ext uri="{FF2B5EF4-FFF2-40B4-BE49-F238E27FC236}">
                <a16:creationId xmlns:a16="http://schemas.microsoft.com/office/drawing/2014/main" id="{1042C936-444C-4F0D-9737-291EAFE1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7219" y="787058"/>
            <a:ext cx="8637073" cy="2541431"/>
          </a:xfrm>
        </p:spPr>
        <p:txBody>
          <a:bodyPr>
            <a:normAutofit/>
          </a:bodyPr>
          <a:lstStyle/>
          <a:p>
            <a:pPr algn="ctr"/>
            <a:r>
              <a:rPr lang="sr-Latn-RS" sz="4100" dirty="0"/>
              <a:t>   Zadovoljstvo zaposlenih zdravstvenih radnika </a:t>
            </a:r>
            <a:br>
              <a:rPr lang="sr-Latn-RS" sz="4100" dirty="0"/>
            </a:br>
            <a:r>
              <a:rPr lang="sr-Latn-RS" sz="4100" dirty="0"/>
              <a:t>ZBO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8700" y="3607404"/>
            <a:ext cx="8637072" cy="977621"/>
          </a:xfrm>
        </p:spPr>
        <p:txBody>
          <a:bodyPr>
            <a:normAutofit/>
          </a:bodyPr>
          <a:lstStyle/>
          <a:p>
            <a:r>
              <a:rPr lang="sr-Latn-RS" dirty="0"/>
              <a:t>                                                                2023</a:t>
            </a:r>
          </a:p>
        </p:txBody>
      </p:sp>
      <p:cxnSp>
        <p:nvCxnSpPr>
          <p:cNvPr id="27" name="Straight Connector 23">
            <a:extLst>
              <a:ext uri="{FF2B5EF4-FFF2-40B4-BE49-F238E27FC236}">
                <a16:creationId xmlns:a16="http://schemas.microsoft.com/office/drawing/2014/main" id="{B61C4D9F-F4AF-4ED2-9310-56EB2E19C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3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9" name="Picture 25">
            <a:extLst>
              <a:ext uri="{FF2B5EF4-FFF2-40B4-BE49-F238E27FC236}">
                <a16:creationId xmlns:a16="http://schemas.microsoft.com/office/drawing/2014/main" id="{419FDB25-3050-4009-9806-3000DDD1C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1" name="Straight Connector 27">
            <a:extLst>
              <a:ext uri="{FF2B5EF4-FFF2-40B4-BE49-F238E27FC236}">
                <a16:creationId xmlns:a16="http://schemas.microsoft.com/office/drawing/2014/main" id="{8063EF0F-7BC0-4CFB-AB98-20A8DD91D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20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sr-Latn-RS" sz="3600" dirty="0"/>
              <a:t>Zdravstvene ustanove ZBO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4681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9296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9688" y="2164534"/>
            <a:ext cx="3026894" cy="2007416"/>
          </a:xfrm>
        </p:spPr>
        <p:txBody>
          <a:bodyPr anchor="t">
            <a:normAutofit/>
          </a:bodyPr>
          <a:lstStyle/>
          <a:p>
            <a:r>
              <a:rPr lang="sr-Latn-RS" sz="2800" dirty="0"/>
              <a:t>Zadovoljstvo zaposlenih radnika zbo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385798"/>
              </p:ext>
            </p:extLst>
          </p:nvPr>
        </p:nvGraphicFramePr>
        <p:xfrm>
          <a:off x="0" y="-320992"/>
          <a:ext cx="8672514" cy="625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1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463" y="881284"/>
            <a:ext cx="4879438" cy="713371"/>
          </a:xfrm>
        </p:spPr>
        <p:txBody>
          <a:bodyPr>
            <a:normAutofit fontScale="90000"/>
          </a:bodyPr>
          <a:lstStyle/>
          <a:p>
            <a:r>
              <a:rPr lang="sr-Latn-RS" dirty="0"/>
              <a:t>Stres, napetost, pritisak...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462012"/>
              </p:ext>
            </p:extLst>
          </p:nvPr>
        </p:nvGraphicFramePr>
        <p:xfrm>
          <a:off x="1215788" y="1828800"/>
          <a:ext cx="9907825" cy="4044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Wave 8"/>
          <p:cNvSpPr/>
          <p:nvPr/>
        </p:nvSpPr>
        <p:spPr>
          <a:xfrm>
            <a:off x="8379724" y="242888"/>
            <a:ext cx="3064563" cy="1628775"/>
          </a:xfrm>
          <a:prstGeom prst="wave">
            <a:avLst/>
          </a:prstGeom>
          <a:gradFill>
            <a:gsLst>
              <a:gs pos="0">
                <a:schemeClr val="bg2">
                  <a:tint val="90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5400000" scaled="0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/>
              <a:t>N= 1190</a:t>
            </a:r>
          </a:p>
          <a:p>
            <a:pPr algn="ctr"/>
            <a:r>
              <a:rPr lang="sr-Latn-RS" dirty="0"/>
              <a:t>Missing=6,4%</a:t>
            </a:r>
          </a:p>
        </p:txBody>
      </p:sp>
    </p:spTree>
    <p:extLst>
      <p:ext uri="{BB962C8B-B14F-4D97-AF65-F5344CB8AC3E}">
        <p14:creationId xmlns:p14="http://schemas.microsoft.com/office/powerpoint/2010/main" val="697015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53374" y="1035913"/>
            <a:ext cx="3992732" cy="576262"/>
          </a:xfrm>
        </p:spPr>
        <p:txBody>
          <a:bodyPr>
            <a:noAutofit/>
          </a:bodyPr>
          <a:lstStyle/>
          <a:p>
            <a:r>
              <a:rPr lang="sr-Latn-RS" sz="1400" b="1" dirty="0">
                <a:solidFill>
                  <a:srgbClr val="00B050"/>
                </a:solidFill>
              </a:rPr>
              <a:t>Promena</a:t>
            </a:r>
          </a:p>
          <a:p>
            <a:r>
              <a:rPr lang="sr-Latn-RS" sz="1400" b="1" i="1" dirty="0">
                <a:solidFill>
                  <a:schemeClr val="tx1"/>
                </a:solidFill>
              </a:rPr>
              <a:t>U narednih 5 godina vi biste najradije</a:t>
            </a: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15837808"/>
              </p:ext>
            </p:extLst>
          </p:nvPr>
        </p:nvGraphicFramePr>
        <p:xfrm>
          <a:off x="642938" y="1871663"/>
          <a:ext cx="4872038" cy="3911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593508" y="1157287"/>
            <a:ext cx="4007817" cy="491323"/>
          </a:xfrm>
        </p:spPr>
        <p:txBody>
          <a:bodyPr>
            <a:noAutofit/>
          </a:bodyPr>
          <a:lstStyle/>
          <a:p>
            <a:r>
              <a:rPr lang="sr-Latn-RS" sz="1600" b="1" dirty="0">
                <a:solidFill>
                  <a:schemeClr val="accent4">
                    <a:lumMod val="75000"/>
                  </a:schemeClr>
                </a:solidFill>
              </a:rPr>
              <a:t>Zadovoljstvo </a:t>
            </a:r>
          </a:p>
          <a:p>
            <a:r>
              <a:rPr lang="sr-Latn-RS" sz="1200" b="1" i="1" dirty="0">
                <a:solidFill>
                  <a:srgbClr val="7030A0"/>
                </a:solidFill>
              </a:rPr>
              <a:t>Uzimajući sve u obzir ocenite vaše zadovoljstvo poslom koji obavljate</a:t>
            </a:r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57375136"/>
              </p:ext>
            </p:extLst>
          </p:nvPr>
        </p:nvGraphicFramePr>
        <p:xfrm>
          <a:off x="6632257" y="1771650"/>
          <a:ext cx="4919663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9525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Struktura zaposlenih u zbo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308653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B61E2F1-8C5B-4E39-B2B5-6B811961EDDC}"/>
              </a:ext>
            </a:extLst>
          </p:cNvPr>
          <p:cNvSpPr txBox="1"/>
          <p:nvPr/>
        </p:nvSpPr>
        <p:spPr>
          <a:xfrm>
            <a:off x="3052763" y="3253859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r-Latn-R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B14029-C94F-3884-C5FD-45C57B618957}"/>
              </a:ext>
            </a:extLst>
          </p:cNvPr>
          <p:cNvSpPr txBox="1"/>
          <p:nvPr/>
        </p:nvSpPr>
        <p:spPr>
          <a:xfrm>
            <a:off x="3098483" y="3253859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r-Latn-R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4F8DC1-364C-749D-3771-69E721AC7B33}"/>
              </a:ext>
            </a:extLst>
          </p:cNvPr>
          <p:cNvSpPr txBox="1"/>
          <p:nvPr/>
        </p:nvSpPr>
        <p:spPr>
          <a:xfrm>
            <a:off x="2327911" y="1890713"/>
            <a:ext cx="181927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r-Latn-RS" dirty="0"/>
              <a:t>Po polu</a:t>
            </a:r>
          </a:p>
        </p:txBody>
      </p:sp>
    </p:spTree>
    <p:extLst>
      <p:ext uri="{BB962C8B-B14F-4D97-AF65-F5344CB8AC3E}">
        <p14:creationId xmlns:p14="http://schemas.microsoft.com/office/powerpoint/2010/main" val="2587218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3228B-68CC-6584-93CF-B9933FF29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904051"/>
          </a:xfrm>
        </p:spPr>
        <p:txBody>
          <a:bodyPr/>
          <a:lstStyle/>
          <a:p>
            <a:r>
              <a:rPr lang="sr-Latn-RS" dirty="0"/>
              <a:t>Starosna struktura zaposlenih u zbo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6F9973E-9D1C-E0DF-E2AB-76C6D8C00F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201006"/>
              </p:ext>
            </p:extLst>
          </p:nvPr>
        </p:nvGraphicFramePr>
        <p:xfrm>
          <a:off x="1130300" y="1757364"/>
          <a:ext cx="9602788" cy="370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6013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71450" y="166766"/>
            <a:ext cx="2714625" cy="1233410"/>
          </a:xfrm>
        </p:spPr>
        <p:txBody>
          <a:bodyPr>
            <a:normAutofit/>
          </a:bodyPr>
          <a:lstStyle/>
          <a:p>
            <a:r>
              <a:rPr lang="sr-Latn-RS" dirty="0"/>
              <a:t>Zanimanja zaposlenih u zdravstvu ZBO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B72E2A5F-DB33-DD8C-70D1-EDB3333620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766220"/>
              </p:ext>
            </p:extLst>
          </p:nvPr>
        </p:nvGraphicFramePr>
        <p:xfrm>
          <a:off x="3614738" y="381000"/>
          <a:ext cx="8394382" cy="5516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DC38F0-5CB2-D24E-D5A4-F5508A6CA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2563" y="1900238"/>
            <a:ext cx="1831975" cy="3800475"/>
          </a:xfrm>
        </p:spPr>
        <p:txBody>
          <a:bodyPr/>
          <a:lstStyle/>
          <a:p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55" y="1928812"/>
            <a:ext cx="3212433" cy="3886201"/>
          </a:xfrm>
          <a:prstGeom prst="rect">
            <a:avLst/>
          </a:prstGeom>
        </p:spPr>
      </p:pic>
      <p:sp>
        <p:nvSpPr>
          <p:cNvPr id="11" name="Arrow: Notched Right 10">
            <a:extLst>
              <a:ext uri="{FF2B5EF4-FFF2-40B4-BE49-F238E27FC236}">
                <a16:creationId xmlns:a16="http://schemas.microsoft.com/office/drawing/2014/main" id="{C33E3BA6-168F-B55F-6E01-3DB4F2A45BFA}"/>
              </a:ext>
            </a:extLst>
          </p:cNvPr>
          <p:cNvSpPr/>
          <p:nvPr/>
        </p:nvSpPr>
        <p:spPr>
          <a:xfrm>
            <a:off x="1373507" y="1151572"/>
            <a:ext cx="3701414" cy="1774508"/>
          </a:xfrm>
          <a:prstGeom prst="notchedRightArrow">
            <a:avLst>
              <a:gd name="adj1" fmla="val 70612"/>
              <a:gd name="adj2" fmla="val 3797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>
                <a:solidFill>
                  <a:schemeClr val="tx1"/>
                </a:solidFill>
              </a:rPr>
              <a:t>11,6%</a:t>
            </a:r>
            <a:r>
              <a:rPr lang="sr-Latn-RS" sz="1400" dirty="0">
                <a:solidFill>
                  <a:schemeClr val="tx1"/>
                </a:solidFill>
              </a:rPr>
              <a:t> obavlja neku od rukovodećih funkcija</a:t>
            </a:r>
          </a:p>
          <a:p>
            <a:pPr algn="ctr"/>
            <a:r>
              <a:rPr lang="sr-Latn-RS" sz="1400" b="1" dirty="0">
                <a:solidFill>
                  <a:schemeClr val="tx1"/>
                </a:solidFill>
              </a:rPr>
              <a:t>Dok oko 89% </a:t>
            </a:r>
            <a:r>
              <a:rPr lang="sr-Latn-RS" sz="1400" dirty="0">
                <a:solidFill>
                  <a:schemeClr val="tx1"/>
                </a:solidFill>
              </a:rPr>
              <a:t>zaposlenih, nije odgovorilo, radi li još neke dodatne poslove</a:t>
            </a:r>
          </a:p>
        </p:txBody>
      </p:sp>
    </p:spTree>
    <p:extLst>
      <p:ext uri="{BB962C8B-B14F-4D97-AF65-F5344CB8AC3E}">
        <p14:creationId xmlns:p14="http://schemas.microsoft.com/office/powerpoint/2010/main" val="2061964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87192" y="4953529"/>
            <a:ext cx="4262705" cy="954107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none" rtlCol="0">
            <a:spAutoFit/>
          </a:bodyPr>
          <a:lstStyle/>
          <a:p>
            <a:r>
              <a:rPr lang="sr-Latn-RS" sz="2800" dirty="0">
                <a:solidFill>
                  <a:srgbClr val="00B05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sz="2800" dirty="0">
                <a:solidFill>
                  <a:srgbClr val="00B05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Dipl psiholog ZZJZ Sombor 2024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1170EC-83AA-3F67-2731-0C9115406069}"/>
              </a:ext>
            </a:extLst>
          </p:cNvPr>
          <p:cNvSpPr/>
          <p:nvPr/>
        </p:nvSpPr>
        <p:spPr>
          <a:xfrm>
            <a:off x="3147575" y="1517790"/>
            <a:ext cx="3420906" cy="923330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5400" b="1" cap="none" spc="0" dirty="0">
                <a:ln/>
                <a:solidFill>
                  <a:srgbClr val="00B050"/>
                </a:solidFill>
                <a:effectLst/>
              </a:rPr>
              <a:t>hvala</a:t>
            </a:r>
          </a:p>
        </p:txBody>
      </p:sp>
    </p:spTree>
    <p:extLst>
      <p:ext uri="{BB962C8B-B14F-4D97-AF65-F5344CB8AC3E}">
        <p14:creationId xmlns:p14="http://schemas.microsoft.com/office/powerpoint/2010/main" val="115378017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Custom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168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Brush Script MT</vt:lpstr>
      <vt:lpstr>Times New Roman</vt:lpstr>
      <vt:lpstr>Gallery</vt:lpstr>
      <vt:lpstr>   Zadovoljstvo zaposlenih zdravstvenih radnika  ZBO</vt:lpstr>
      <vt:lpstr>Zdravstvene ustanove ZBO</vt:lpstr>
      <vt:lpstr>Zadovoljstvo zaposlenih radnika zbo</vt:lpstr>
      <vt:lpstr>Stres, napetost, pritisak...</vt:lpstr>
      <vt:lpstr>PowerPoint Presentation</vt:lpstr>
      <vt:lpstr>Struktura zaposlenih u zbo</vt:lpstr>
      <vt:lpstr>Starosna struktura zaposlenih u zbo</vt:lpstr>
      <vt:lpstr>Zanimanja zaposlenih u zdravstvu ZBO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zaposlenih u ZZJZ sombor</dc:title>
  <dc:creator>Korisnik</dc:creator>
  <cp:lastModifiedBy>Socijalna ZZJZ Sombor</cp:lastModifiedBy>
  <cp:revision>102</cp:revision>
  <dcterms:created xsi:type="dcterms:W3CDTF">2021-03-26T09:18:44Z</dcterms:created>
  <dcterms:modified xsi:type="dcterms:W3CDTF">2024-03-19T12:47:01Z</dcterms:modified>
</cp:coreProperties>
</file>