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4" r:id="rId1"/>
  </p:sldMasterIdLst>
  <p:sldIdLst>
    <p:sldId id="256" r:id="rId2"/>
    <p:sldId id="258" r:id="rId3"/>
    <p:sldId id="259" r:id="rId4"/>
    <p:sldId id="260" r:id="rId5"/>
    <p:sldId id="267" r:id="rId6"/>
    <p:sldId id="270" r:id="rId7"/>
    <p:sldId id="268" r:id="rId8"/>
    <p:sldId id="274" r:id="rId9"/>
    <p:sldId id="27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A0E7"/>
    <a:srgbClr val="6A4C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1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1">
                  <c:v>1</c:v>
                </c:pt>
                <c:pt idx="3">
                  <c:v>5</c:v>
                </c:pt>
                <c:pt idx="4">
                  <c:v>9</c:v>
                </c:pt>
                <c:pt idx="6">
                  <c:v>1</c:v>
                </c:pt>
                <c:pt idx="7">
                  <c:v>5</c:v>
                </c:pt>
                <c:pt idx="8">
                  <c:v>13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AA-44D0-A544-A75629BDE45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1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7">
                  <c:v>5</c:v>
                </c:pt>
                <c:pt idx="8">
                  <c:v>11</c:v>
                </c:pt>
                <c:pt idx="9">
                  <c:v>12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AA-44D0-A544-A75629BDE45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chemeClr val="accent3">
                <a:lumMod val="75000"/>
                <a:alpha val="57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1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18</c:v>
                </c:pt>
                <c:pt idx="1">
                  <c:v>12</c:v>
                </c:pt>
                <c:pt idx="2">
                  <c:v>6</c:v>
                </c:pt>
                <c:pt idx="3">
                  <c:v>7</c:v>
                </c:pt>
                <c:pt idx="4">
                  <c:v>9</c:v>
                </c:pt>
                <c:pt idx="5">
                  <c:v>12</c:v>
                </c:pt>
                <c:pt idx="6">
                  <c:v>2</c:v>
                </c:pt>
                <c:pt idx="7">
                  <c:v>12</c:v>
                </c:pt>
                <c:pt idx="8">
                  <c:v>7</c:v>
                </c:pt>
                <c:pt idx="9">
                  <c:v>13</c:v>
                </c:pt>
                <c:pt idx="1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AA-44D0-A544-A75629BDE45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1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12</c:v>
                </c:pt>
                <c:pt idx="1">
                  <c:v>15</c:v>
                </c:pt>
                <c:pt idx="2">
                  <c:v>15</c:v>
                </c:pt>
                <c:pt idx="3">
                  <c:v>16</c:v>
                </c:pt>
                <c:pt idx="4">
                  <c:v>12</c:v>
                </c:pt>
                <c:pt idx="5">
                  <c:v>17</c:v>
                </c:pt>
                <c:pt idx="6">
                  <c:v>12</c:v>
                </c:pt>
                <c:pt idx="7">
                  <c:v>8</c:v>
                </c:pt>
                <c:pt idx="8">
                  <c:v>8</c:v>
                </c:pt>
                <c:pt idx="9">
                  <c:v>11</c:v>
                </c:pt>
                <c:pt idx="1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4AA-44D0-A544-A75629BDE45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1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9</c:v>
                </c:pt>
                <c:pt idx="1">
                  <c:v>10</c:v>
                </c:pt>
                <c:pt idx="2">
                  <c:v>16</c:v>
                </c:pt>
                <c:pt idx="3">
                  <c:v>8</c:v>
                </c:pt>
                <c:pt idx="4">
                  <c:v>6</c:v>
                </c:pt>
                <c:pt idx="5">
                  <c:v>8</c:v>
                </c:pt>
                <c:pt idx="6">
                  <c:v>11</c:v>
                </c:pt>
                <c:pt idx="7">
                  <c:v>8</c:v>
                </c:pt>
                <c:pt idx="8">
                  <c:v>1</c:v>
                </c:pt>
                <c:pt idx="9">
                  <c:v>4</c:v>
                </c:pt>
                <c:pt idx="1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4AA-44D0-A544-A75629BDE457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 odnosi se na mene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1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6">
                  <c:v>11</c:v>
                </c:pt>
                <c:pt idx="7">
                  <c:v>2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4AA-44D0-A544-A75629BDE457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1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</c:strCache>
            </c:strRef>
          </c:cat>
          <c:val>
            <c:numRef>
              <c:f>Sheet1!$H$2:$H$13</c:f>
              <c:numCache>
                <c:formatCode>General</c:formatCode>
                <c:ptCount val="12"/>
                <c:pt idx="6">
                  <c:v>4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4AA-44D0-A544-A75629BDE45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604875520"/>
        <c:axId val="-1604872800"/>
        <c:axId val="0"/>
      </c:bar3DChart>
      <c:catAx>
        <c:axId val="-1604875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72800"/>
        <c:crosses val="autoZero"/>
        <c:auto val="1"/>
        <c:lblAlgn val="ctr"/>
        <c:lblOffset val="100"/>
        <c:noMultiLvlLbl val="0"/>
      </c:catAx>
      <c:valAx>
        <c:axId val="-1604872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75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534125969755477E-2"/>
          <c:y val="0.93945645683178491"/>
          <c:w val="0.97661385913750653"/>
          <c:h val="4.6434195725534311E-2"/>
        </c:manualLayout>
      </c:layout>
      <c:overlay val="0"/>
      <c:spPr>
        <a:solidFill>
          <a:schemeClr val="bg1">
            <a:lumMod val="8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nimalo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1"/>
                <c:pt idx="0">
                  <c:v>koliko ste napeti pri redovnom obavljanju posla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0-4200-4AF9-BF9D-FE18FBE1CD6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malo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1"/>
                <c:pt idx="0">
                  <c:v>koliko ste napeti pri redovnom obavljanju posla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00-4AF9-BF9D-FE18FBE1CD6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umereno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1"/>
                <c:pt idx="0">
                  <c:v>koliko ste napeti pri redovnom obavljanju posla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00-4AF9-BF9D-FE18FBE1CD6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mnogo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1"/>
                <c:pt idx="0">
                  <c:v>koliko ste napeti pri redovnom obavljanju posla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200-4AF9-BF9D-FE18FBE1CD6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mnogo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1"/>
                <c:pt idx="0">
                  <c:v>koliko ste napeti pri redovnom obavljanju posla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00-4AF9-BF9D-FE18FBE1CD6C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miss.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1"/>
                <c:pt idx="0">
                  <c:v>koliko ste napeti pri redovnom obavljanju posla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200-4AF9-BF9D-FE18FBE1CD6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604872256"/>
        <c:axId val="-1604868992"/>
      </c:barChart>
      <c:catAx>
        <c:axId val="-1604872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68992"/>
        <c:crosses val="autoZero"/>
        <c:auto val="1"/>
        <c:lblAlgn val="ctr"/>
        <c:lblOffset val="100"/>
        <c:noMultiLvlLbl val="0"/>
      </c:catAx>
      <c:valAx>
        <c:axId val="-1604868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72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3093009817997394E-2"/>
          <c:y val="0.93559620623962969"/>
          <c:w val="0.9484229889001875"/>
          <c:h val="6.4403793760370365E-2"/>
        </c:manualLayout>
      </c:layout>
      <c:overlay val="0"/>
      <c:spPr>
        <a:solidFill>
          <a:schemeClr val="bg1">
            <a:lumMod val="7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356380529434033"/>
          <c:y val="7.5573827607832211E-2"/>
          <c:w val="0.61308168715752631"/>
          <c:h val="0.6185071888137876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effectLst>
              <a:outerShdw blurRad="50800" dist="50800" dir="5400000" sx="1000" sy="1000" algn="ctr" rotWithShape="0">
                <a:srgbClr val="000000">
                  <a:alpha val="43137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F21C-4DA2-8A02-268B0D3058BD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FF0000">
                    <a:alpha val="4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F21C-4DA2-8A02-268B0D3058BD}"/>
              </c:ext>
            </c:extLst>
          </c:dPt>
          <c:dPt>
            <c:idx val="2"/>
            <c:bubble3D val="0"/>
            <c:spPr>
              <a:solidFill>
                <a:schemeClr val="accent5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F21C-4DA2-8A02-268B0D3058BD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F21C-4DA2-8A02-268B0D3058BD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9-F21C-4DA2-8A02-268B0D3058BD}"/>
              </c:ext>
            </c:extLst>
          </c:dPt>
          <c:dLbls>
            <c:dLbl>
              <c:idx val="0"/>
              <c:layout>
                <c:manualLayout>
                  <c:x val="-4.1585232330880927E-2"/>
                  <c:y val="0.1976401179941002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21C-4DA2-8A02-268B0D3058BD}"/>
                </c:ext>
              </c:extLst>
            </c:dLbl>
            <c:dLbl>
              <c:idx val="1"/>
              <c:layout>
                <c:manualLayout>
                  <c:x val="0.13515214996387992"/>
                  <c:y val="-5.3531381441918158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2131190273967485"/>
                      <c:h val="0.162802054898896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21C-4DA2-8A02-268B0D3058BD}"/>
                </c:ext>
              </c:extLst>
            </c:dLbl>
            <c:dLbl>
              <c:idx val="2"/>
              <c:layout>
                <c:manualLayout>
                  <c:x val="0.14691276435591188"/>
                  <c:y val="6.0483866656025925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4108555803546688"/>
                      <c:h val="0.17844340283566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21C-4DA2-8A02-268B0D3058BD}"/>
                </c:ext>
              </c:extLst>
            </c:dLbl>
            <c:dLbl>
              <c:idx val="3"/>
              <c:layout>
                <c:manualLayout>
                  <c:x val="-0.20532708463372459"/>
                  <c:y val="5.8998211506746416E-3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3511442648616285"/>
                      <c:h val="0.133099900123104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F21C-4DA2-8A02-268B0D3058BD}"/>
                </c:ext>
              </c:extLst>
            </c:dLbl>
            <c:dLbl>
              <c:idx val="4"/>
              <c:layout>
                <c:manualLayout>
                  <c:x val="-0.1013640038065223"/>
                  <c:y val="-7.669616519174041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21C-4DA2-8A02-268B0D3058BD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Sheet1!$A$2:$A$6</c:f>
              <c:strCache>
                <c:ptCount val="5"/>
                <c:pt idx="0">
                  <c:v>otišli u privatni zdravstveni sektor</c:v>
                </c:pt>
                <c:pt idx="1">
                  <c:v>radili van zdravstva</c:v>
                </c:pt>
                <c:pt idx="2">
                  <c:v>otišli u inostranstvo</c:v>
                </c:pt>
                <c:pt idx="3">
                  <c:v>ne razmišljate o promeni</c:v>
                </c:pt>
                <c:pt idx="4">
                  <c:v>miss.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12</c:v>
                </c:pt>
                <c:pt idx="2">
                  <c:v>8</c:v>
                </c:pt>
                <c:pt idx="3">
                  <c:v>19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21C-4DA2-8A02-268B0D3058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9239766081871343E-3"/>
          <c:y val="0.80800292662532225"/>
          <c:w val="0.99407745084496013"/>
          <c:h val="0.183147515852553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solidFill>
        <a:prstClr val="black">
          <a:lumMod val="25000"/>
          <a:lumOff val="75000"/>
        </a:prstClr>
      </a:solidFill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06DE-47C6-9341-7448BC0F8A83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06DE-47C6-9341-7448BC0F8A83}"/>
              </c:ext>
            </c:extLst>
          </c:dPt>
          <c:dPt>
            <c:idx val="2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06DE-47C6-9341-7448BC0F8A83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06DE-47C6-9341-7448BC0F8A83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9-06DE-47C6-9341-7448BC0F8A83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B-06DE-47C6-9341-7448BC0F8A83}"/>
              </c:ext>
            </c:extLst>
          </c:dPt>
          <c:dLbls>
            <c:dLbl>
              <c:idx val="0"/>
              <c:layout>
                <c:manualLayout>
                  <c:x val="-1.8311471530957482E-2"/>
                  <c:y val="0.25257788735754805"/>
                </c:manualLayout>
              </c:layout>
              <c:spPr>
                <a:solidFill>
                  <a:srgbClr val="B71E42">
                    <a:lumMod val="40000"/>
                    <a:lumOff val="6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384375718418114"/>
                      <c:h val="0.182787886129618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6DE-47C6-9341-7448BC0F8A83}"/>
                </c:ext>
              </c:extLst>
            </c:dLbl>
            <c:dLbl>
              <c:idx val="1"/>
              <c:layout>
                <c:manualLayout>
                  <c:x val="0.1944125139357622"/>
                  <c:y val="-2.7782415382351128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3830329-FDC1-4D84-9556-C444E7CFEE9C}" type="CATEGORYNAME">
                      <a:rPr lang="en-US" sz="1800"/>
                      <a:pPr>
                        <a:defRPr>
                          <a:solidFill>
                            <a:srgbClr val="FF0000"/>
                          </a:solidFill>
                        </a:defRPr>
                      </a:pPr>
                      <a:t>[CATEGORY NAME]</a:t>
                    </a:fld>
                    <a:r>
                      <a:rPr lang="en-US" sz="1800" baseline="0" dirty="0"/>
                      <a:t>; </a:t>
                    </a:r>
                    <a:fld id="{5F2E38DF-18E3-400B-B1A7-1824E598C1BA}" type="VALUE">
                      <a:rPr lang="en-US" sz="1800" baseline="0"/>
                      <a:pPr>
                        <a:defRPr>
                          <a:solidFill>
                            <a:srgbClr val="FF0000"/>
                          </a:solidFill>
                        </a:defRPr>
                      </a:pPr>
                      <a:t>[VALUE]</a:t>
                    </a:fld>
                    <a:r>
                      <a:rPr lang="en-US" sz="1800" baseline="0" dirty="0"/>
                      <a:t>; </a:t>
                    </a:r>
                    <a:fld id="{9A60EBA6-21CD-4254-8CC8-75C9E155FB4E}" type="PERCENTAGE">
                      <a:rPr lang="en-US" sz="1800" baseline="0"/>
                      <a:pPr>
                        <a:defRPr>
                          <a:solidFill>
                            <a:srgbClr val="FF0000"/>
                          </a:solidFill>
                        </a:defRPr>
                      </a:pPr>
                      <a:t>[PERCENTAGE]</a:t>
                    </a:fld>
                    <a:endParaRPr lang="en-US" sz="1800" baseline="0" dirty="0"/>
                  </a:p>
                </c:rich>
              </c:tx>
              <c:spPr>
                <a:solidFill>
                  <a:srgbClr val="B71E42">
                    <a:lumMod val="20000"/>
                    <a:lumOff val="8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166596573789709"/>
                      <c:h val="0.1945729860690490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6DE-47C6-9341-7448BC0F8A83}"/>
                </c:ext>
              </c:extLst>
            </c:dLbl>
            <c:dLbl>
              <c:idx val="2"/>
              <c:layout>
                <c:manualLayout>
                  <c:x val="0.19216661791671505"/>
                  <c:y val="3.8195033313143551E-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7967960-091E-427B-B9E9-C67A1D108B1A}" type="CATEGORYNAME">
                      <a:rPr lang="en-US" sz="2400" b="1"/>
                      <a:pPr>
                        <a:defRPr sz="1600">
                          <a:solidFill>
                            <a:schemeClr val="accent5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2400" b="1" baseline="0" dirty="0"/>
                      <a:t>; </a:t>
                    </a:r>
                    <a:fld id="{111D475C-7543-48F3-827B-1B374B2B34E2}" type="VALUE">
                      <a:rPr lang="en-US" sz="1600" baseline="0"/>
                      <a:pPr>
                        <a:defRPr sz="1600">
                          <a:solidFill>
                            <a:schemeClr val="accent5">
                              <a:lumMod val="50000"/>
                            </a:schemeClr>
                          </a:solidFill>
                        </a:defRPr>
                      </a:pPr>
                      <a:t>[VALUE]</a:t>
                    </a:fld>
                    <a:r>
                      <a:rPr lang="en-US" sz="1600" baseline="0" dirty="0"/>
                      <a:t>; </a:t>
                    </a:r>
                    <a:fld id="{60CB37A3-04F0-4ABB-942C-CCCF192E8E16}" type="PERCENTAGE">
                      <a:rPr lang="en-US" sz="1600" baseline="0"/>
                      <a:pPr>
                        <a:defRPr sz="1600">
                          <a:solidFill>
                            <a:schemeClr val="accent5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600" baseline="0" dirty="0"/>
                  </a:p>
                </c:rich>
              </c:tx>
              <c:spPr>
                <a:solidFill>
                  <a:srgbClr val="BC72F0">
                    <a:lumMod val="40000"/>
                    <a:lumOff val="6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5598413956403113"/>
                      <c:h val="0.1989720169594185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6DE-47C6-9341-7448BC0F8A83}"/>
                </c:ext>
              </c:extLst>
            </c:dLbl>
            <c:dLbl>
              <c:idx val="3"/>
              <c:layout>
                <c:manualLayout>
                  <c:x val="-0.14504265624575419"/>
                  <c:y val="3.422806175514932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DE-47C6-9341-7448BC0F8A83}"/>
                </c:ext>
              </c:extLst>
            </c:dLbl>
            <c:dLbl>
              <c:idx val="4"/>
              <c:layout>
                <c:manualLayout>
                  <c:x val="-0.19328336107574848"/>
                  <c:y val="-8.7142337976983709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6DE-47C6-9341-7448BC0F8A83}"/>
                </c:ext>
              </c:extLst>
            </c:dLbl>
            <c:dLbl>
              <c:idx val="5"/>
              <c:layout>
                <c:manualLayout>
                  <c:x val="-8.5587874616615045E-2"/>
                  <c:y val="-9.742870987280435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625678102969653"/>
                      <c:h val="4.86321464835270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06DE-47C6-9341-7448BC0F8A83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Sheet1!$A$2:$A$7</c:f>
              <c:strCache>
                <c:ptCount val="5"/>
                <c:pt idx="0">
                  <c:v>veoma nezadovoljni</c:v>
                </c:pt>
                <c:pt idx="1">
                  <c:v>nezadovoljni</c:v>
                </c:pt>
                <c:pt idx="2">
                  <c:v>ravnodušni</c:v>
                </c:pt>
                <c:pt idx="3">
                  <c:v>zadovoljni</c:v>
                </c:pt>
                <c:pt idx="4">
                  <c:v>veoma zadovoljni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6</c:v>
                </c:pt>
                <c:pt idx="2">
                  <c:v>20</c:v>
                </c:pt>
                <c:pt idx="3">
                  <c:v>11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6DE-47C6-9341-7448BC0F8A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408127114549044E-2"/>
          <c:y val="0.81501956097794337"/>
          <c:w val="0.89118374577090187"/>
          <c:h val="0.167866408144481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solidFill>
        <a:prstClr val="black">
          <a:lumMod val="25000"/>
          <a:lumOff val="75000"/>
        </a:prstClr>
      </a:solidFill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968854900608079E-2"/>
          <c:y val="5.5455776135752623E-2"/>
          <c:w val="0.85396665918844239"/>
          <c:h val="0.8503409090909090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muško</c:v>
                </c:pt>
              </c:strCache>
            </c:strRef>
          </c:tx>
          <c:spPr>
            <a:solidFill>
              <a:srgbClr val="0070C0">
                <a:alpha val="50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7.7810289275898948E-4"/>
                  <c:y val="-0.2081662918119458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825E39D-EBFF-413E-A36E-010D9A260E06}" type="SERIESNAME">
                      <a:rPr lang="en-US" dirty="0"/>
                      <a:pPr>
                        <a:defRPr/>
                      </a:pPr>
                      <a:t>[SERIES NAME]</a:t>
                    </a:fld>
                    <a:r>
                      <a:rPr lang="en-US" baseline="0" dirty="0"/>
                      <a:t>; </a:t>
                    </a:r>
                    <a:fld id="{5EA23ECD-C604-45BF-8CC2-662CBF9AAA98}" type="VALUE">
                      <a:rPr lang="en-US" baseline="0" smtClean="0"/>
                      <a:pPr>
                        <a:defRPr/>
                      </a:pPr>
                      <a:t>[VALUE]</a:t>
                    </a:fld>
                    <a:r>
                      <a:rPr lang="en-US" baseline="0" dirty="0"/>
                      <a:t>; 13,3%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496675207359088"/>
                      <c:h val="0.1727722800833368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864-41F6-9FF9-113CD505AB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pol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64-41F6-9FF9-113CD505AB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žensko</c:v>
                </c:pt>
              </c:strCache>
            </c:strRef>
          </c:tx>
          <c:spPr>
            <a:solidFill>
              <a:srgbClr val="FAA0E7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5.9682667577844788E-2"/>
                  <c:y val="-6.659811081611000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CAB61F8-7904-4810-A302-B056FFCB9621}" type="SERIESNAME">
                      <a:rPr lang="en-US"/>
                      <a:pPr>
                        <a:defRPr/>
                      </a:pPr>
                      <a:t>[SERIES NAME]</a:t>
                    </a:fld>
                    <a:r>
                      <a:rPr lang="en-US" baseline="0" dirty="0"/>
                      <a:t>; </a:t>
                    </a:r>
                    <a:fld id="{91AEAA16-C4EE-4EA3-BE6C-3EE9C5205D3D}" type="VALUE">
                      <a:rPr lang="en-US" baseline="0" smtClean="0"/>
                      <a:pPr>
                        <a:defRPr/>
                      </a:pPr>
                      <a:t>[VALUE]</a:t>
                    </a:fld>
                    <a:r>
                      <a:rPr lang="en-US" baseline="0" dirty="0"/>
                      <a:t>; 62,2%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473862461964743"/>
                      <c:h val="0.1061741692672267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864-41F6-9FF9-113CD505AB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pol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64-41F6-9FF9-113CD505AB1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  <a:alpha val="67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6.7241520135495943E-3"/>
                  <c:y val="0.232224859344265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E0471CA-31FD-475E-AE96-9AC0EE953697}" type="SERIESNAME">
                      <a:rPr lang="en-US"/>
                      <a:pPr>
                        <a:defRPr/>
                      </a:pPr>
                      <a:t>[SERIES NAME]</a:t>
                    </a:fld>
                    <a:r>
                      <a:rPr lang="en-US" baseline="0" dirty="0"/>
                      <a:t>; </a:t>
                    </a:r>
                    <a:fld id="{7E5C28A1-6F66-4040-8EE6-3329A083E64C}" type="VALUE">
                      <a:rPr lang="en-US" baseline="0" smtClean="0"/>
                      <a:pPr>
                        <a:defRPr/>
                      </a:pPr>
                      <a:t>[VALUE]</a:t>
                    </a:fld>
                    <a:r>
                      <a:rPr lang="en-US" baseline="0" dirty="0"/>
                      <a:t>; 24,4%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470808094326485"/>
                      <c:h val="0.182378926469917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864-41F6-9FF9-113CD505AB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pol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64-41F6-9FF9-113CD505AB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-1604862464"/>
        <c:axId val="-1604865728"/>
      </c:barChart>
      <c:catAx>
        <c:axId val="-16048624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1604865728"/>
        <c:crosses val="autoZero"/>
        <c:auto val="1"/>
        <c:lblAlgn val="ctr"/>
        <c:lblOffset val="100"/>
        <c:noMultiLvlLbl val="0"/>
      </c:catAx>
      <c:valAx>
        <c:axId val="-16048657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62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 34 godine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starosna struktura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00-4A10-8713-208061F212C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od 35 do 54</c:v>
                </c:pt>
              </c:strCache>
            </c:strRef>
          </c:tx>
          <c:spPr>
            <a:gradFill>
              <a:gsLst>
                <a:gs pos="0">
                  <a:schemeClr val="bg1">
                    <a:tint val="94000"/>
                    <a:satMod val="80000"/>
                    <a:lumMod val="106000"/>
                  </a:schemeClr>
                </a:gs>
                <a:gs pos="81000">
                  <a:schemeClr val="accent4">
                    <a:lumMod val="75000"/>
                  </a:schemeClr>
                </a:gs>
              </a:gsLst>
              <a:path path="circle">
                <a:fillToRect l="43000" r="43000" b="100000"/>
              </a:path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starosna struktura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00-4A10-8713-208061F212C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stariji od 55</c:v>
                </c:pt>
              </c:strCache>
            </c:strRef>
          </c:tx>
          <c:spPr>
            <a:gradFill flip="none" rotWithShape="1">
              <a:gsLst>
                <a:gs pos="65000">
                  <a:schemeClr val="accent4">
                    <a:lumMod val="50000"/>
                  </a:schemeClr>
                </a:gs>
                <a:gs pos="0">
                  <a:srgbClr val="FFC000"/>
                </a:gs>
                <a:gs pos="45000">
                  <a:schemeClr val="accent4">
                    <a:lumMod val="7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starosna struktura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00-4A10-8713-208061F212C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0600-4A10-8713-208061F212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starosna struktura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600-4A10-8713-208061F212C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11287967"/>
        <c:axId val="1111290463"/>
      </c:barChart>
      <c:catAx>
        <c:axId val="1111287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11290463"/>
        <c:crosses val="autoZero"/>
        <c:auto val="1"/>
        <c:lblAlgn val="ctr"/>
        <c:lblOffset val="100"/>
        <c:noMultiLvlLbl val="0"/>
      </c:catAx>
      <c:valAx>
        <c:axId val="11112904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112879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626750897760109"/>
          <c:y val="0.86603629597670162"/>
          <c:w val="0.76185082915503288"/>
          <c:h val="0.113415758817819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doktor medicine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zaposleni u zavodu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40-4509-B1D8-CB1B5E7FBE9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medicinska sestra/tehničar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zaposleni u zavodu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40-4509-B1D8-CB1B5E7FBE9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zdravstveni saradnik</c:v>
                </c:pt>
              </c:strCache>
            </c:strRef>
          </c:tx>
          <c:spPr>
            <a:solidFill>
              <a:srgbClr val="7030A0">
                <a:alpha val="56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zaposleni u zavodu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40-4509-B1D8-CB1B5E7FBE9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administrativni radnik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  <a:alpha val="58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zaposleni u zavodu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40-4509-B1D8-CB1B5E7FBE9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tehnički radnik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zaposleni u zavodu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40-4509-B1D8-CB1B5E7FBE99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  <a:alpha val="72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zaposleni u zavodu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40-4509-B1D8-CB1B5E7FBE9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756184111"/>
        <c:axId val="1756174127"/>
      </c:barChart>
      <c:catAx>
        <c:axId val="17561841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56174127"/>
        <c:crosses val="autoZero"/>
        <c:auto val="1"/>
        <c:lblAlgn val="ctr"/>
        <c:lblOffset val="100"/>
        <c:noMultiLvlLbl val="0"/>
      </c:catAx>
      <c:valAx>
        <c:axId val="17561741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561841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053692922633645"/>
          <c:y val="0.16472154892798616"/>
          <c:w val="0.31851166683817161"/>
          <c:h val="0.64915916788063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1">
  <a:schemeClr val="dk1">
    <a:tint val="88000"/>
  </a:schemeClr>
  <a:schemeClr val="dk1">
    <a:tint val="55000"/>
  </a:schemeClr>
  <a:schemeClr val="dk1">
    <a:tint val="78000"/>
  </a:schemeClr>
  <a:schemeClr val="dk1">
    <a:tint val="92000"/>
  </a:schemeClr>
  <a:schemeClr val="dk1">
    <a:tint val="70000"/>
  </a:schemeClr>
  <a:schemeClr val="dk1">
    <a:tint val="30000"/>
  </a:schemeClr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0336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85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2545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3572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911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37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129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66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960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162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414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1751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9">
            <a:extLst>
              <a:ext uri="{FF2B5EF4-FFF2-40B4-BE49-F238E27FC236}">
                <a16:creationId xmlns:a16="http://schemas.microsoft.com/office/drawing/2014/main" id="{8D095B41-7312-4603-9F0F-93387C353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4" descr="A purple and white triangle pattern&#10;&#10;Description automatically generated">
            <a:extLst>
              <a:ext uri="{FF2B5EF4-FFF2-40B4-BE49-F238E27FC236}">
                <a16:creationId xmlns:a16="http://schemas.microsoft.com/office/drawing/2014/main" id="{FFA39357-4330-B37F-C4A9-6A3DE34B9A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50000"/>
          </a:blip>
          <a:srcRect t="7537" r="-1" b="8191"/>
          <a:stretch/>
        </p:blipFill>
        <p:spPr>
          <a:xfrm>
            <a:off x="0" y="10"/>
            <a:ext cx="12191695" cy="6857990"/>
          </a:xfrm>
          <a:prstGeom prst="rect">
            <a:avLst/>
          </a:prstGeom>
        </p:spPr>
      </p:pic>
      <p:sp>
        <p:nvSpPr>
          <p:cNvPr id="25" name="Rectangle 21">
            <a:extLst>
              <a:ext uri="{FF2B5EF4-FFF2-40B4-BE49-F238E27FC236}">
                <a16:creationId xmlns:a16="http://schemas.microsoft.com/office/drawing/2014/main" id="{1042C936-444C-4F0D-9737-291EAFE1E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>
            <a:normAutofit/>
          </a:bodyPr>
          <a:lstStyle/>
          <a:p>
            <a:pPr algn="ctr"/>
            <a:r>
              <a:rPr lang="sr-Latn-RS" sz="4100" dirty="0"/>
              <a:t>   Zadovoljstvo zaposlenih zdravstvenih radnika </a:t>
            </a:r>
            <a:br>
              <a:rPr lang="sr-Latn-RS" sz="4100" dirty="0"/>
            </a:br>
            <a:r>
              <a:rPr lang="sr-Latn-RS" sz="4100" dirty="0"/>
              <a:t>ZZJZ Sombor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>
            <a:normAutofit/>
          </a:bodyPr>
          <a:lstStyle/>
          <a:p>
            <a:r>
              <a:rPr lang="sr-Latn-RS"/>
              <a:t>                                                                2023</a:t>
            </a:r>
          </a:p>
        </p:txBody>
      </p:sp>
      <p:cxnSp>
        <p:nvCxnSpPr>
          <p:cNvPr id="27" name="Straight Connector 23">
            <a:extLst>
              <a:ext uri="{FF2B5EF4-FFF2-40B4-BE49-F238E27FC236}">
                <a16:creationId xmlns:a16="http://schemas.microsoft.com/office/drawing/2014/main" id="{B61C4D9F-F4AF-4ED2-9310-56EB2E19C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3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9" name="Picture 25">
            <a:extLst>
              <a:ext uri="{FF2B5EF4-FFF2-40B4-BE49-F238E27FC236}">
                <a16:creationId xmlns:a16="http://schemas.microsoft.com/office/drawing/2014/main" id="{419FDB25-3050-4009-9806-3000DDD1C0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1" name="Straight Connector 27">
            <a:extLst>
              <a:ext uri="{FF2B5EF4-FFF2-40B4-BE49-F238E27FC236}">
                <a16:creationId xmlns:a16="http://schemas.microsoft.com/office/drawing/2014/main" id="{8063EF0F-7BC0-4CFB-AB98-20A8DD91D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120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87192" y="4953529"/>
            <a:ext cx="42627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dirty="0"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Davorka Bosnić</a:t>
            </a:r>
          </a:p>
          <a:p>
            <a:r>
              <a:rPr lang="sr-Latn-RS" sz="2800" dirty="0"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Brush Script MT" panose="03060802040406070304" pitchFamily="66" charset="0"/>
              </a:rPr>
              <a:t>Dipl psiholog ZZJZ Sombor 2024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D1170EC-83AA-3F67-2731-0C9115406069}"/>
              </a:ext>
            </a:extLst>
          </p:cNvPr>
          <p:cNvSpPr/>
          <p:nvPr/>
        </p:nvSpPr>
        <p:spPr>
          <a:xfrm rot="507419">
            <a:off x="3147575" y="1517790"/>
            <a:ext cx="342090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sr-Latn-RS" sz="5400" b="1" cap="none" spc="0" dirty="0">
                <a:ln/>
                <a:solidFill>
                  <a:schemeClr val="accent3">
                    <a:lumMod val="75000"/>
                  </a:schemeClr>
                </a:solidFill>
                <a:effectLst/>
              </a:rPr>
              <a:t>hvala</a:t>
            </a:r>
          </a:p>
        </p:txBody>
      </p:sp>
    </p:spTree>
    <p:extLst>
      <p:ext uri="{BB962C8B-B14F-4D97-AF65-F5344CB8AC3E}">
        <p14:creationId xmlns:p14="http://schemas.microsoft.com/office/powerpoint/2010/main" val="1153780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9688" y="2164534"/>
            <a:ext cx="3026894" cy="2007416"/>
          </a:xfrm>
        </p:spPr>
        <p:txBody>
          <a:bodyPr anchor="t">
            <a:normAutofit/>
          </a:bodyPr>
          <a:lstStyle/>
          <a:p>
            <a:r>
              <a:rPr lang="sr-Latn-RS" sz="2800" dirty="0"/>
              <a:t>Zadovoljstvo zaposlenih radnika ZZJZ Sombor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9535514"/>
              </p:ext>
            </p:extLst>
          </p:nvPr>
        </p:nvGraphicFramePr>
        <p:xfrm>
          <a:off x="0" y="-320992"/>
          <a:ext cx="8672514" cy="6257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212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463" y="881284"/>
            <a:ext cx="4879438" cy="713371"/>
          </a:xfrm>
        </p:spPr>
        <p:txBody>
          <a:bodyPr>
            <a:normAutofit fontScale="90000"/>
          </a:bodyPr>
          <a:lstStyle/>
          <a:p>
            <a:r>
              <a:rPr lang="sr-Latn-RS" dirty="0"/>
              <a:t>Stres, napetost, pritisak...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3990472"/>
              </p:ext>
            </p:extLst>
          </p:nvPr>
        </p:nvGraphicFramePr>
        <p:xfrm>
          <a:off x="1215788" y="1828800"/>
          <a:ext cx="9907825" cy="4044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Wave 8"/>
          <p:cNvSpPr/>
          <p:nvPr/>
        </p:nvSpPr>
        <p:spPr>
          <a:xfrm>
            <a:off x="8379724" y="242888"/>
            <a:ext cx="3064563" cy="1628775"/>
          </a:xfrm>
          <a:prstGeom prst="wave">
            <a:avLst/>
          </a:prstGeom>
          <a:gradFill>
            <a:gsLst>
              <a:gs pos="0">
                <a:schemeClr val="bg2">
                  <a:tint val="90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lin ang="5400000" scaled="0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/>
              <a:t>N= 41</a:t>
            </a:r>
          </a:p>
          <a:p>
            <a:pPr algn="ctr"/>
            <a:r>
              <a:rPr lang="sr-Latn-RS" dirty="0"/>
              <a:t>Missing=7,3%</a:t>
            </a:r>
          </a:p>
        </p:txBody>
      </p:sp>
    </p:spTree>
    <p:extLst>
      <p:ext uri="{BB962C8B-B14F-4D97-AF65-F5344CB8AC3E}">
        <p14:creationId xmlns:p14="http://schemas.microsoft.com/office/powerpoint/2010/main" val="697015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53374" y="1035913"/>
            <a:ext cx="3992732" cy="576262"/>
          </a:xfrm>
        </p:spPr>
        <p:txBody>
          <a:bodyPr>
            <a:noAutofit/>
          </a:bodyPr>
          <a:lstStyle/>
          <a:p>
            <a:r>
              <a:rPr lang="sr-Latn-RS" sz="1400" b="1" dirty="0">
                <a:solidFill>
                  <a:srgbClr val="00B050"/>
                </a:solidFill>
              </a:rPr>
              <a:t>Promena</a:t>
            </a:r>
          </a:p>
          <a:p>
            <a:r>
              <a:rPr lang="sr-Latn-RS" sz="1400" b="1" i="1" dirty="0">
                <a:solidFill>
                  <a:schemeClr val="tx1"/>
                </a:solidFill>
              </a:rPr>
              <a:t>U narednih 5 godina vi biste najradije</a:t>
            </a:r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42860533"/>
              </p:ext>
            </p:extLst>
          </p:nvPr>
        </p:nvGraphicFramePr>
        <p:xfrm>
          <a:off x="642938" y="1871663"/>
          <a:ext cx="4872038" cy="3911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6593508" y="1157287"/>
            <a:ext cx="4007817" cy="491323"/>
          </a:xfrm>
        </p:spPr>
        <p:txBody>
          <a:bodyPr>
            <a:noAutofit/>
          </a:bodyPr>
          <a:lstStyle/>
          <a:p>
            <a:r>
              <a:rPr lang="sr-Latn-RS" sz="1600" b="1" dirty="0">
                <a:solidFill>
                  <a:schemeClr val="accent4">
                    <a:lumMod val="75000"/>
                  </a:schemeClr>
                </a:solidFill>
              </a:rPr>
              <a:t>Zadovoljstvo </a:t>
            </a:r>
          </a:p>
          <a:p>
            <a:r>
              <a:rPr lang="sr-Latn-RS" sz="1200" b="1" i="1" dirty="0">
                <a:solidFill>
                  <a:srgbClr val="7030A0"/>
                </a:solidFill>
              </a:rPr>
              <a:t>Uzimajući sve u obzir ocenite vaše zadovoljstvo poslom koji obavljate</a:t>
            </a:r>
          </a:p>
        </p:txBody>
      </p:sp>
      <p:graphicFrame>
        <p:nvGraphicFramePr>
          <p:cNvPr id="21" name="Content Placeholder 2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747844641"/>
              </p:ext>
            </p:extLst>
          </p:nvPr>
        </p:nvGraphicFramePr>
        <p:xfrm>
          <a:off x="6632257" y="1771650"/>
          <a:ext cx="4919663" cy="412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9525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Struktura zaposlenih u ZZJZ Sombor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5475627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B61E2F1-8C5B-4E39-B2B5-6B811961EDDC}"/>
              </a:ext>
            </a:extLst>
          </p:cNvPr>
          <p:cNvSpPr txBox="1"/>
          <p:nvPr/>
        </p:nvSpPr>
        <p:spPr>
          <a:xfrm>
            <a:off x="3052763" y="3253859"/>
            <a:ext cx="61055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sr-Latn-R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B14029-C94F-3884-C5FD-45C57B618957}"/>
              </a:ext>
            </a:extLst>
          </p:cNvPr>
          <p:cNvSpPr txBox="1"/>
          <p:nvPr/>
        </p:nvSpPr>
        <p:spPr>
          <a:xfrm>
            <a:off x="3052763" y="3253859"/>
            <a:ext cx="61055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sr-Latn-R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4F8DC1-364C-749D-3771-69E721AC7B33}"/>
              </a:ext>
            </a:extLst>
          </p:cNvPr>
          <p:cNvSpPr txBox="1"/>
          <p:nvPr/>
        </p:nvSpPr>
        <p:spPr>
          <a:xfrm>
            <a:off x="2327911" y="1890713"/>
            <a:ext cx="181927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r-Latn-RS" dirty="0"/>
              <a:t>Po polu</a:t>
            </a:r>
          </a:p>
        </p:txBody>
      </p:sp>
    </p:spTree>
    <p:extLst>
      <p:ext uri="{BB962C8B-B14F-4D97-AF65-F5344CB8AC3E}">
        <p14:creationId xmlns:p14="http://schemas.microsoft.com/office/powerpoint/2010/main" val="2587218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3228B-68CC-6584-93CF-B9933FF29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904051"/>
          </a:xfrm>
        </p:spPr>
        <p:txBody>
          <a:bodyPr/>
          <a:lstStyle/>
          <a:p>
            <a:r>
              <a:rPr lang="sr-Latn-RS" dirty="0"/>
              <a:t>Starosna struktura zaposlenih u zavodu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86F9973E-9D1C-E0DF-E2AB-76C6D8C00F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401818"/>
              </p:ext>
            </p:extLst>
          </p:nvPr>
        </p:nvGraphicFramePr>
        <p:xfrm>
          <a:off x="1130300" y="1757364"/>
          <a:ext cx="9602788" cy="370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6013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57187" y="1081166"/>
            <a:ext cx="3161959" cy="1233410"/>
          </a:xfrm>
        </p:spPr>
        <p:txBody>
          <a:bodyPr>
            <a:normAutofit fontScale="90000"/>
          </a:bodyPr>
          <a:lstStyle/>
          <a:p>
            <a:r>
              <a:rPr lang="sr-Latn-RS" dirty="0"/>
              <a:t>Zanimanja zaposlenih u </a:t>
            </a:r>
            <a:r>
              <a:rPr lang="sr-Latn-RS"/>
              <a:t>zdravstvu zzjz</a:t>
            </a:r>
            <a:br>
              <a:rPr lang="sr-Latn-RS"/>
            </a:br>
            <a:r>
              <a:rPr lang="sr-Latn-RS"/>
              <a:t>sombor</a:t>
            </a:r>
            <a:endParaRPr lang="sr-Latn-RS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B72E2A5F-DB33-DD8C-70D1-EDB3333620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6785439"/>
              </p:ext>
            </p:extLst>
          </p:nvPr>
        </p:nvGraphicFramePr>
        <p:xfrm>
          <a:off x="4500563" y="952500"/>
          <a:ext cx="6958012" cy="4748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BDC38F0-5CB2-D24E-D5A4-F5508A6CAD3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2528889"/>
            <a:ext cx="3857626" cy="3257550"/>
          </a:xfrm>
          <a:prstGeom prst="rect">
            <a:avLst/>
          </a:prstGeom>
        </p:spPr>
      </p:pic>
      <p:sp>
        <p:nvSpPr>
          <p:cNvPr id="11" name="Arrow: Notched Right 10">
            <a:extLst>
              <a:ext uri="{FF2B5EF4-FFF2-40B4-BE49-F238E27FC236}">
                <a16:creationId xmlns:a16="http://schemas.microsoft.com/office/drawing/2014/main" id="{C33E3BA6-168F-B55F-6E01-3DB4F2A45BFA}"/>
              </a:ext>
            </a:extLst>
          </p:cNvPr>
          <p:cNvSpPr/>
          <p:nvPr/>
        </p:nvSpPr>
        <p:spPr>
          <a:xfrm>
            <a:off x="2471738" y="1028700"/>
            <a:ext cx="3871911" cy="1728788"/>
          </a:xfrm>
          <a:prstGeom prst="notchedRightArrow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b="1" dirty="0">
                <a:solidFill>
                  <a:schemeClr val="tx1"/>
                </a:solidFill>
              </a:rPr>
              <a:t>14,6%</a:t>
            </a:r>
            <a:r>
              <a:rPr lang="sr-Latn-RS" sz="1400" dirty="0">
                <a:solidFill>
                  <a:schemeClr val="tx1"/>
                </a:solidFill>
              </a:rPr>
              <a:t> obavlja neku od rukovodećih funkcija</a:t>
            </a:r>
          </a:p>
          <a:p>
            <a:pPr algn="ctr"/>
            <a:r>
              <a:rPr lang="sr-Latn-RS" sz="1400" b="1" dirty="0">
                <a:solidFill>
                  <a:schemeClr val="tx1"/>
                </a:solidFill>
              </a:rPr>
              <a:t>Dok oko 63,4 %</a:t>
            </a:r>
            <a:r>
              <a:rPr lang="sr-Latn-RS" sz="1400" dirty="0">
                <a:solidFill>
                  <a:schemeClr val="tx1"/>
                </a:solidFill>
              </a:rPr>
              <a:t>zaposlenih, NE radi još neke dodatne poslove...</a:t>
            </a:r>
          </a:p>
        </p:txBody>
      </p:sp>
    </p:spTree>
    <p:extLst>
      <p:ext uri="{BB962C8B-B14F-4D97-AF65-F5344CB8AC3E}">
        <p14:creationId xmlns:p14="http://schemas.microsoft.com/office/powerpoint/2010/main" val="3106479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3FC1391-560D-2C66-2900-99C141332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590676"/>
              </p:ext>
            </p:extLst>
          </p:nvPr>
        </p:nvGraphicFramePr>
        <p:xfrm>
          <a:off x="1036320" y="716280"/>
          <a:ext cx="9662161" cy="2484596"/>
        </p:xfrm>
        <a:graphic>
          <a:graphicData uri="http://schemas.openxmlformats.org/drawingml/2006/table">
            <a:tbl>
              <a:tblPr/>
              <a:tblGrid>
                <a:gridCol w="2773825">
                  <a:extLst>
                    <a:ext uri="{9D8B030D-6E8A-4147-A177-3AD203B41FA5}">
                      <a16:colId xmlns:a16="http://schemas.microsoft.com/office/drawing/2014/main" val="2110283651"/>
                    </a:ext>
                  </a:extLst>
                </a:gridCol>
                <a:gridCol w="1864627">
                  <a:extLst>
                    <a:ext uri="{9D8B030D-6E8A-4147-A177-3AD203B41FA5}">
                      <a16:colId xmlns:a16="http://schemas.microsoft.com/office/drawing/2014/main" val="3938252459"/>
                    </a:ext>
                  </a:extLst>
                </a:gridCol>
                <a:gridCol w="1263633">
                  <a:extLst>
                    <a:ext uri="{9D8B030D-6E8A-4147-A177-3AD203B41FA5}">
                      <a16:colId xmlns:a16="http://schemas.microsoft.com/office/drawing/2014/main" val="2131904949"/>
                    </a:ext>
                  </a:extLst>
                </a:gridCol>
                <a:gridCol w="1417735">
                  <a:extLst>
                    <a:ext uri="{9D8B030D-6E8A-4147-A177-3AD203B41FA5}">
                      <a16:colId xmlns:a16="http://schemas.microsoft.com/office/drawing/2014/main" val="3624669598"/>
                    </a:ext>
                  </a:extLst>
                </a:gridCol>
                <a:gridCol w="1356093">
                  <a:extLst>
                    <a:ext uri="{9D8B030D-6E8A-4147-A177-3AD203B41FA5}">
                      <a16:colId xmlns:a16="http://schemas.microsoft.com/office/drawing/2014/main" val="1513666448"/>
                    </a:ext>
                  </a:extLst>
                </a:gridCol>
                <a:gridCol w="986248">
                  <a:extLst>
                    <a:ext uri="{9D8B030D-6E8A-4147-A177-3AD203B41FA5}">
                      <a16:colId xmlns:a16="http://schemas.microsoft.com/office/drawing/2014/main" val="3179696553"/>
                    </a:ext>
                  </a:extLst>
                </a:gridCol>
              </a:tblGrid>
              <a:tr h="326491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Correlations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609066"/>
                  </a:ext>
                </a:extLst>
              </a:tr>
              <a:tr h="408114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autonomija u radu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uvažavanje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napredovanje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rukovodjenje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plata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409221"/>
                  </a:ext>
                </a:extLst>
              </a:tr>
              <a:tr h="506061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20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zadovoljstvo poslom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,581**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,671**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,564**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,521**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,587**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661276"/>
                  </a:ext>
                </a:extLst>
              </a:tr>
              <a:tr h="326491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0901081"/>
                  </a:ext>
                </a:extLst>
              </a:tr>
              <a:tr h="326491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2948353"/>
                  </a:ext>
                </a:extLst>
              </a:tr>
              <a:tr h="5909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 Correlation is significant at the 0.01 level (2-tailed).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496791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DD3B8C9-932D-E8C3-0A6D-27F2D9F6270B}"/>
              </a:ext>
            </a:extLst>
          </p:cNvPr>
          <p:cNvSpPr txBox="1"/>
          <p:nvPr/>
        </p:nvSpPr>
        <p:spPr>
          <a:xfrm>
            <a:off x="899160" y="3276600"/>
            <a:ext cx="998542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600" dirty="0"/>
              <a:t>Sve ove stavke koreliraju sa  profesionalnim zadovoljstvom, a vrlo su loše ocenjene ( nezadovoljstvo veće i od 20% ).</a:t>
            </a:r>
          </a:p>
          <a:p>
            <a:r>
              <a:rPr lang="sr-Latn-RS" sz="1600" dirty="0"/>
              <a:t>Zaposlenim zdravstvenim radnicima u ZZJZ Sombor, je veoma važno:</a:t>
            </a:r>
          </a:p>
          <a:p>
            <a:r>
              <a:rPr lang="sr-Latn-RS" sz="1600" dirty="0"/>
              <a:t>Da imaju autonomiju u svom poslu, </a:t>
            </a:r>
          </a:p>
          <a:p>
            <a:r>
              <a:rPr lang="sr-Latn-RS" sz="1600" dirty="0"/>
              <a:t>da ih nadredjeni poštuju i uvažavaju njihov rad, </a:t>
            </a:r>
          </a:p>
          <a:p>
            <a:r>
              <a:rPr lang="sr-Latn-RS" sz="1600" dirty="0"/>
              <a:t>da imaju mogućnost kontinuiranih edukacija i napredovanja, </a:t>
            </a:r>
          </a:p>
          <a:p>
            <a:r>
              <a:rPr lang="sr-Latn-RS" sz="1600" dirty="0"/>
              <a:t>da su za svoj rad adekvatno finansijski stimulisani i</a:t>
            </a:r>
          </a:p>
          <a:p>
            <a:r>
              <a:rPr lang="sr-Latn-RS" sz="1600" dirty="0"/>
              <a:t>misle da je za to uglavnom odgovoran menadžment i rukovodjenje.</a:t>
            </a:r>
          </a:p>
          <a:p>
            <a:r>
              <a:rPr lang="sr-Latn-RS" sz="1600" dirty="0"/>
              <a:t>Nezadovoljstvo poslom je ukupno 17%, što uz ravnodušnost od 49% ukazuje na „poslovni prostor“ koji bi bilo poželjno</a:t>
            </a:r>
          </a:p>
          <a:p>
            <a:r>
              <a:rPr lang="sr-Latn-RS" sz="1600" dirty="0"/>
              <a:t>gde god je moguće, popraviti.</a:t>
            </a:r>
          </a:p>
        </p:txBody>
      </p:sp>
    </p:spTree>
    <p:extLst>
      <p:ext uri="{BB962C8B-B14F-4D97-AF65-F5344CB8AC3E}">
        <p14:creationId xmlns:p14="http://schemas.microsoft.com/office/powerpoint/2010/main" val="2692214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BC7A2B2A-B098-66A6-0AB2-5ADE026E58B1}"/>
              </a:ext>
            </a:extLst>
          </p:cNvPr>
          <p:cNvSpPr txBox="1"/>
          <p:nvPr/>
        </p:nvSpPr>
        <p:spPr>
          <a:xfrm>
            <a:off x="223470" y="2084551"/>
            <a:ext cx="11348419" cy="2062103"/>
          </a:xfrm>
          <a:custGeom>
            <a:avLst/>
            <a:gdLst>
              <a:gd name="connsiteX0" fmla="*/ 0 w 11348419"/>
              <a:gd name="connsiteY0" fmla="*/ 0 h 2062103"/>
              <a:gd name="connsiteX1" fmla="*/ 710769 w 11348419"/>
              <a:gd name="connsiteY1" fmla="*/ 0 h 2062103"/>
              <a:gd name="connsiteX2" fmla="*/ 1421539 w 11348419"/>
              <a:gd name="connsiteY2" fmla="*/ 0 h 2062103"/>
              <a:gd name="connsiteX3" fmla="*/ 2132308 w 11348419"/>
              <a:gd name="connsiteY3" fmla="*/ 0 h 2062103"/>
              <a:gd name="connsiteX4" fmla="*/ 2843078 w 11348419"/>
              <a:gd name="connsiteY4" fmla="*/ 0 h 2062103"/>
              <a:gd name="connsiteX5" fmla="*/ 3667331 w 11348419"/>
              <a:gd name="connsiteY5" fmla="*/ 0 h 2062103"/>
              <a:gd name="connsiteX6" fmla="*/ 4264616 w 11348419"/>
              <a:gd name="connsiteY6" fmla="*/ 0 h 2062103"/>
              <a:gd name="connsiteX7" fmla="*/ 4975386 w 11348419"/>
              <a:gd name="connsiteY7" fmla="*/ 0 h 2062103"/>
              <a:gd name="connsiteX8" fmla="*/ 5572671 w 11348419"/>
              <a:gd name="connsiteY8" fmla="*/ 0 h 2062103"/>
              <a:gd name="connsiteX9" fmla="*/ 6169956 w 11348419"/>
              <a:gd name="connsiteY9" fmla="*/ 0 h 2062103"/>
              <a:gd name="connsiteX10" fmla="*/ 6767241 w 11348419"/>
              <a:gd name="connsiteY10" fmla="*/ 0 h 2062103"/>
              <a:gd name="connsiteX11" fmla="*/ 7024074 w 11348419"/>
              <a:gd name="connsiteY11" fmla="*/ 0 h 2062103"/>
              <a:gd name="connsiteX12" fmla="*/ 7734843 w 11348419"/>
              <a:gd name="connsiteY12" fmla="*/ 0 h 2062103"/>
              <a:gd name="connsiteX13" fmla="*/ 7991676 w 11348419"/>
              <a:gd name="connsiteY13" fmla="*/ 0 h 2062103"/>
              <a:gd name="connsiteX14" fmla="*/ 8588961 w 11348419"/>
              <a:gd name="connsiteY14" fmla="*/ 0 h 2062103"/>
              <a:gd name="connsiteX15" fmla="*/ 9413215 w 11348419"/>
              <a:gd name="connsiteY15" fmla="*/ 0 h 2062103"/>
              <a:gd name="connsiteX16" fmla="*/ 10237469 w 11348419"/>
              <a:gd name="connsiteY16" fmla="*/ 0 h 2062103"/>
              <a:gd name="connsiteX17" fmla="*/ 11348419 w 11348419"/>
              <a:gd name="connsiteY17" fmla="*/ 0 h 2062103"/>
              <a:gd name="connsiteX18" fmla="*/ 11348419 w 11348419"/>
              <a:gd name="connsiteY18" fmla="*/ 494905 h 2062103"/>
              <a:gd name="connsiteX19" fmla="*/ 11348419 w 11348419"/>
              <a:gd name="connsiteY19" fmla="*/ 969188 h 2062103"/>
              <a:gd name="connsiteX20" fmla="*/ 11348419 w 11348419"/>
              <a:gd name="connsiteY20" fmla="*/ 1484714 h 2062103"/>
              <a:gd name="connsiteX21" fmla="*/ 11348419 w 11348419"/>
              <a:gd name="connsiteY21" fmla="*/ 2062103 h 2062103"/>
              <a:gd name="connsiteX22" fmla="*/ 10864618 w 11348419"/>
              <a:gd name="connsiteY22" fmla="*/ 2062103 h 2062103"/>
              <a:gd name="connsiteX23" fmla="*/ 10267333 w 11348419"/>
              <a:gd name="connsiteY23" fmla="*/ 2062103 h 2062103"/>
              <a:gd name="connsiteX24" fmla="*/ 9443079 w 11348419"/>
              <a:gd name="connsiteY24" fmla="*/ 2062103 h 2062103"/>
              <a:gd name="connsiteX25" fmla="*/ 8845794 w 11348419"/>
              <a:gd name="connsiteY25" fmla="*/ 2062103 h 2062103"/>
              <a:gd name="connsiteX26" fmla="*/ 8135025 w 11348419"/>
              <a:gd name="connsiteY26" fmla="*/ 2062103 h 2062103"/>
              <a:gd name="connsiteX27" fmla="*/ 7878192 w 11348419"/>
              <a:gd name="connsiteY27" fmla="*/ 2062103 h 2062103"/>
              <a:gd name="connsiteX28" fmla="*/ 7053938 w 11348419"/>
              <a:gd name="connsiteY28" fmla="*/ 2062103 h 2062103"/>
              <a:gd name="connsiteX29" fmla="*/ 6570137 w 11348419"/>
              <a:gd name="connsiteY29" fmla="*/ 2062103 h 2062103"/>
              <a:gd name="connsiteX30" fmla="*/ 5859368 w 11348419"/>
              <a:gd name="connsiteY30" fmla="*/ 2062103 h 2062103"/>
              <a:gd name="connsiteX31" fmla="*/ 5602535 w 11348419"/>
              <a:gd name="connsiteY31" fmla="*/ 2062103 h 2062103"/>
              <a:gd name="connsiteX32" fmla="*/ 4778282 w 11348419"/>
              <a:gd name="connsiteY32" fmla="*/ 2062103 h 2062103"/>
              <a:gd name="connsiteX33" fmla="*/ 4294481 w 11348419"/>
              <a:gd name="connsiteY33" fmla="*/ 2062103 h 2062103"/>
              <a:gd name="connsiteX34" fmla="*/ 3697195 w 11348419"/>
              <a:gd name="connsiteY34" fmla="*/ 2062103 h 2062103"/>
              <a:gd name="connsiteX35" fmla="*/ 3326879 w 11348419"/>
              <a:gd name="connsiteY35" fmla="*/ 2062103 h 2062103"/>
              <a:gd name="connsiteX36" fmla="*/ 2616109 w 11348419"/>
              <a:gd name="connsiteY36" fmla="*/ 2062103 h 2062103"/>
              <a:gd name="connsiteX37" fmla="*/ 1791856 w 11348419"/>
              <a:gd name="connsiteY37" fmla="*/ 2062103 h 2062103"/>
              <a:gd name="connsiteX38" fmla="*/ 1308055 w 11348419"/>
              <a:gd name="connsiteY38" fmla="*/ 2062103 h 2062103"/>
              <a:gd name="connsiteX39" fmla="*/ 0 w 11348419"/>
              <a:gd name="connsiteY39" fmla="*/ 2062103 h 2062103"/>
              <a:gd name="connsiteX40" fmla="*/ 0 w 11348419"/>
              <a:gd name="connsiteY40" fmla="*/ 1546577 h 2062103"/>
              <a:gd name="connsiteX41" fmla="*/ 0 w 11348419"/>
              <a:gd name="connsiteY41" fmla="*/ 1031052 h 2062103"/>
              <a:gd name="connsiteX42" fmla="*/ 0 w 11348419"/>
              <a:gd name="connsiteY42" fmla="*/ 494905 h 2062103"/>
              <a:gd name="connsiteX43" fmla="*/ 0 w 11348419"/>
              <a:gd name="connsiteY43" fmla="*/ 0 h 2062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1348419" h="2062103" fill="none" extrusionOk="0">
                <a:moveTo>
                  <a:pt x="0" y="0"/>
                </a:moveTo>
                <a:cubicBezTo>
                  <a:pt x="320667" y="-52769"/>
                  <a:pt x="420779" y="16092"/>
                  <a:pt x="710769" y="0"/>
                </a:cubicBezTo>
                <a:cubicBezTo>
                  <a:pt x="1000759" y="-16092"/>
                  <a:pt x="1241783" y="80793"/>
                  <a:pt x="1421539" y="0"/>
                </a:cubicBezTo>
                <a:cubicBezTo>
                  <a:pt x="1601295" y="-80793"/>
                  <a:pt x="1831358" y="69136"/>
                  <a:pt x="2132308" y="0"/>
                </a:cubicBezTo>
                <a:cubicBezTo>
                  <a:pt x="2433258" y="-69136"/>
                  <a:pt x="2589311" y="51550"/>
                  <a:pt x="2843078" y="0"/>
                </a:cubicBezTo>
                <a:cubicBezTo>
                  <a:pt x="3096845" y="-51550"/>
                  <a:pt x="3286670" y="91357"/>
                  <a:pt x="3667331" y="0"/>
                </a:cubicBezTo>
                <a:cubicBezTo>
                  <a:pt x="4047992" y="-91357"/>
                  <a:pt x="4102275" y="70446"/>
                  <a:pt x="4264616" y="0"/>
                </a:cubicBezTo>
                <a:cubicBezTo>
                  <a:pt x="4426957" y="-70446"/>
                  <a:pt x="4681546" y="22673"/>
                  <a:pt x="4975386" y="0"/>
                </a:cubicBezTo>
                <a:cubicBezTo>
                  <a:pt x="5269226" y="-22673"/>
                  <a:pt x="5285872" y="18843"/>
                  <a:pt x="5572671" y="0"/>
                </a:cubicBezTo>
                <a:cubicBezTo>
                  <a:pt x="5859470" y="-18843"/>
                  <a:pt x="6030900" y="32907"/>
                  <a:pt x="6169956" y="0"/>
                </a:cubicBezTo>
                <a:cubicBezTo>
                  <a:pt x="6309013" y="-32907"/>
                  <a:pt x="6519500" y="10425"/>
                  <a:pt x="6767241" y="0"/>
                </a:cubicBezTo>
                <a:cubicBezTo>
                  <a:pt x="7014982" y="-10425"/>
                  <a:pt x="6946597" y="9353"/>
                  <a:pt x="7024074" y="0"/>
                </a:cubicBezTo>
                <a:cubicBezTo>
                  <a:pt x="7101551" y="-9353"/>
                  <a:pt x="7464419" y="36760"/>
                  <a:pt x="7734843" y="0"/>
                </a:cubicBezTo>
                <a:cubicBezTo>
                  <a:pt x="8005267" y="-36760"/>
                  <a:pt x="7911116" y="17485"/>
                  <a:pt x="7991676" y="0"/>
                </a:cubicBezTo>
                <a:cubicBezTo>
                  <a:pt x="8072236" y="-17485"/>
                  <a:pt x="8455237" y="36437"/>
                  <a:pt x="8588961" y="0"/>
                </a:cubicBezTo>
                <a:cubicBezTo>
                  <a:pt x="8722685" y="-36437"/>
                  <a:pt x="9201191" y="60842"/>
                  <a:pt x="9413215" y="0"/>
                </a:cubicBezTo>
                <a:cubicBezTo>
                  <a:pt x="9625239" y="-60842"/>
                  <a:pt x="9868720" y="56730"/>
                  <a:pt x="10237469" y="0"/>
                </a:cubicBezTo>
                <a:cubicBezTo>
                  <a:pt x="10606218" y="-56730"/>
                  <a:pt x="10834727" y="26724"/>
                  <a:pt x="11348419" y="0"/>
                </a:cubicBezTo>
                <a:cubicBezTo>
                  <a:pt x="11381944" y="219792"/>
                  <a:pt x="11342662" y="365313"/>
                  <a:pt x="11348419" y="494905"/>
                </a:cubicBezTo>
                <a:cubicBezTo>
                  <a:pt x="11354176" y="624497"/>
                  <a:pt x="11301567" y="736679"/>
                  <a:pt x="11348419" y="969188"/>
                </a:cubicBezTo>
                <a:cubicBezTo>
                  <a:pt x="11395271" y="1201697"/>
                  <a:pt x="11342556" y="1339265"/>
                  <a:pt x="11348419" y="1484714"/>
                </a:cubicBezTo>
                <a:cubicBezTo>
                  <a:pt x="11354282" y="1630163"/>
                  <a:pt x="11328253" y="1792768"/>
                  <a:pt x="11348419" y="2062103"/>
                </a:cubicBezTo>
                <a:cubicBezTo>
                  <a:pt x="11133246" y="2106244"/>
                  <a:pt x="11081388" y="2061935"/>
                  <a:pt x="10864618" y="2062103"/>
                </a:cubicBezTo>
                <a:cubicBezTo>
                  <a:pt x="10647848" y="2062271"/>
                  <a:pt x="10387309" y="2012671"/>
                  <a:pt x="10267333" y="2062103"/>
                </a:cubicBezTo>
                <a:cubicBezTo>
                  <a:pt x="10147358" y="2111535"/>
                  <a:pt x="9732805" y="2057644"/>
                  <a:pt x="9443079" y="2062103"/>
                </a:cubicBezTo>
                <a:cubicBezTo>
                  <a:pt x="9153353" y="2066562"/>
                  <a:pt x="9114050" y="2012917"/>
                  <a:pt x="8845794" y="2062103"/>
                </a:cubicBezTo>
                <a:cubicBezTo>
                  <a:pt x="8577539" y="2111289"/>
                  <a:pt x="8474867" y="2052019"/>
                  <a:pt x="8135025" y="2062103"/>
                </a:cubicBezTo>
                <a:cubicBezTo>
                  <a:pt x="7795183" y="2072187"/>
                  <a:pt x="7948981" y="2057416"/>
                  <a:pt x="7878192" y="2062103"/>
                </a:cubicBezTo>
                <a:cubicBezTo>
                  <a:pt x="7807403" y="2066790"/>
                  <a:pt x="7414024" y="2027680"/>
                  <a:pt x="7053938" y="2062103"/>
                </a:cubicBezTo>
                <a:cubicBezTo>
                  <a:pt x="6693852" y="2096526"/>
                  <a:pt x="6771644" y="2017198"/>
                  <a:pt x="6570137" y="2062103"/>
                </a:cubicBezTo>
                <a:cubicBezTo>
                  <a:pt x="6368630" y="2107008"/>
                  <a:pt x="6157525" y="1978534"/>
                  <a:pt x="5859368" y="2062103"/>
                </a:cubicBezTo>
                <a:cubicBezTo>
                  <a:pt x="5561211" y="2145672"/>
                  <a:pt x="5729920" y="2038599"/>
                  <a:pt x="5602535" y="2062103"/>
                </a:cubicBezTo>
                <a:cubicBezTo>
                  <a:pt x="5475150" y="2085607"/>
                  <a:pt x="5078554" y="1975461"/>
                  <a:pt x="4778282" y="2062103"/>
                </a:cubicBezTo>
                <a:cubicBezTo>
                  <a:pt x="4478010" y="2148745"/>
                  <a:pt x="4536122" y="2016925"/>
                  <a:pt x="4294481" y="2062103"/>
                </a:cubicBezTo>
                <a:cubicBezTo>
                  <a:pt x="4052840" y="2107281"/>
                  <a:pt x="3957424" y="2012867"/>
                  <a:pt x="3697195" y="2062103"/>
                </a:cubicBezTo>
                <a:cubicBezTo>
                  <a:pt x="3436966" y="2111339"/>
                  <a:pt x="3475167" y="2033679"/>
                  <a:pt x="3326879" y="2062103"/>
                </a:cubicBezTo>
                <a:cubicBezTo>
                  <a:pt x="3178591" y="2090527"/>
                  <a:pt x="2866214" y="2027376"/>
                  <a:pt x="2616109" y="2062103"/>
                </a:cubicBezTo>
                <a:cubicBezTo>
                  <a:pt x="2366004" y="2096830"/>
                  <a:pt x="2070632" y="1970953"/>
                  <a:pt x="1791856" y="2062103"/>
                </a:cubicBezTo>
                <a:cubicBezTo>
                  <a:pt x="1513080" y="2153253"/>
                  <a:pt x="1511954" y="2056910"/>
                  <a:pt x="1308055" y="2062103"/>
                </a:cubicBezTo>
                <a:cubicBezTo>
                  <a:pt x="1104156" y="2067296"/>
                  <a:pt x="604596" y="1921187"/>
                  <a:pt x="0" y="2062103"/>
                </a:cubicBezTo>
                <a:cubicBezTo>
                  <a:pt x="-30805" y="1952124"/>
                  <a:pt x="9442" y="1678554"/>
                  <a:pt x="0" y="1546577"/>
                </a:cubicBezTo>
                <a:cubicBezTo>
                  <a:pt x="-9442" y="1414600"/>
                  <a:pt x="43753" y="1241996"/>
                  <a:pt x="0" y="1031052"/>
                </a:cubicBezTo>
                <a:cubicBezTo>
                  <a:pt x="-43753" y="820108"/>
                  <a:pt x="21709" y="643664"/>
                  <a:pt x="0" y="494905"/>
                </a:cubicBezTo>
                <a:cubicBezTo>
                  <a:pt x="-21709" y="346146"/>
                  <a:pt x="11091" y="170909"/>
                  <a:pt x="0" y="0"/>
                </a:cubicBezTo>
                <a:close/>
              </a:path>
              <a:path w="11348419" h="2062103" stroke="0" extrusionOk="0">
                <a:moveTo>
                  <a:pt x="0" y="0"/>
                </a:moveTo>
                <a:cubicBezTo>
                  <a:pt x="210790" y="-52414"/>
                  <a:pt x="262418" y="7579"/>
                  <a:pt x="483801" y="0"/>
                </a:cubicBezTo>
                <a:cubicBezTo>
                  <a:pt x="705184" y="-7579"/>
                  <a:pt x="627273" y="20201"/>
                  <a:pt x="740634" y="0"/>
                </a:cubicBezTo>
                <a:cubicBezTo>
                  <a:pt x="853995" y="-20201"/>
                  <a:pt x="1224150" y="60135"/>
                  <a:pt x="1564887" y="0"/>
                </a:cubicBezTo>
                <a:cubicBezTo>
                  <a:pt x="1905624" y="-60135"/>
                  <a:pt x="1897190" y="7487"/>
                  <a:pt x="2048688" y="0"/>
                </a:cubicBezTo>
                <a:cubicBezTo>
                  <a:pt x="2200186" y="-7487"/>
                  <a:pt x="2308780" y="13171"/>
                  <a:pt x="2532489" y="0"/>
                </a:cubicBezTo>
                <a:cubicBezTo>
                  <a:pt x="2756198" y="-13171"/>
                  <a:pt x="2990273" y="2804"/>
                  <a:pt x="3356743" y="0"/>
                </a:cubicBezTo>
                <a:cubicBezTo>
                  <a:pt x="3723213" y="-2804"/>
                  <a:pt x="3554552" y="5372"/>
                  <a:pt x="3727060" y="0"/>
                </a:cubicBezTo>
                <a:cubicBezTo>
                  <a:pt x="3899568" y="-5372"/>
                  <a:pt x="4226928" y="87936"/>
                  <a:pt x="4551313" y="0"/>
                </a:cubicBezTo>
                <a:cubicBezTo>
                  <a:pt x="4875698" y="-87936"/>
                  <a:pt x="4994281" y="86288"/>
                  <a:pt x="5375567" y="0"/>
                </a:cubicBezTo>
                <a:cubicBezTo>
                  <a:pt x="5756853" y="-86288"/>
                  <a:pt x="5702561" y="33093"/>
                  <a:pt x="5972852" y="0"/>
                </a:cubicBezTo>
                <a:cubicBezTo>
                  <a:pt x="6243143" y="-33093"/>
                  <a:pt x="6531783" y="98744"/>
                  <a:pt x="6797106" y="0"/>
                </a:cubicBezTo>
                <a:cubicBezTo>
                  <a:pt x="7062429" y="-98744"/>
                  <a:pt x="7140500" y="14085"/>
                  <a:pt x="7280907" y="0"/>
                </a:cubicBezTo>
                <a:cubicBezTo>
                  <a:pt x="7421314" y="-14085"/>
                  <a:pt x="7652010" y="11853"/>
                  <a:pt x="7764708" y="0"/>
                </a:cubicBezTo>
                <a:cubicBezTo>
                  <a:pt x="7877406" y="-11853"/>
                  <a:pt x="8304423" y="47611"/>
                  <a:pt x="8475477" y="0"/>
                </a:cubicBezTo>
                <a:cubicBezTo>
                  <a:pt x="8646531" y="-47611"/>
                  <a:pt x="8735880" y="23068"/>
                  <a:pt x="8959278" y="0"/>
                </a:cubicBezTo>
                <a:cubicBezTo>
                  <a:pt x="9182676" y="-23068"/>
                  <a:pt x="9439943" y="66282"/>
                  <a:pt x="9783532" y="0"/>
                </a:cubicBezTo>
                <a:cubicBezTo>
                  <a:pt x="10127121" y="-66282"/>
                  <a:pt x="10319153" y="15895"/>
                  <a:pt x="10607785" y="0"/>
                </a:cubicBezTo>
                <a:cubicBezTo>
                  <a:pt x="10896417" y="-15895"/>
                  <a:pt x="11120496" y="70044"/>
                  <a:pt x="11348419" y="0"/>
                </a:cubicBezTo>
                <a:cubicBezTo>
                  <a:pt x="11407436" y="117483"/>
                  <a:pt x="11309331" y="393203"/>
                  <a:pt x="11348419" y="494905"/>
                </a:cubicBezTo>
                <a:cubicBezTo>
                  <a:pt x="11387507" y="596608"/>
                  <a:pt x="11334602" y="753471"/>
                  <a:pt x="11348419" y="948567"/>
                </a:cubicBezTo>
                <a:cubicBezTo>
                  <a:pt x="11362236" y="1143663"/>
                  <a:pt x="11305132" y="1321165"/>
                  <a:pt x="11348419" y="1422851"/>
                </a:cubicBezTo>
                <a:cubicBezTo>
                  <a:pt x="11391706" y="1524537"/>
                  <a:pt x="11337693" y="1931384"/>
                  <a:pt x="11348419" y="2062103"/>
                </a:cubicBezTo>
                <a:cubicBezTo>
                  <a:pt x="11196945" y="2088196"/>
                  <a:pt x="11010064" y="2044854"/>
                  <a:pt x="10864618" y="2062103"/>
                </a:cubicBezTo>
                <a:cubicBezTo>
                  <a:pt x="10719172" y="2079352"/>
                  <a:pt x="10420164" y="2056314"/>
                  <a:pt x="10267333" y="2062103"/>
                </a:cubicBezTo>
                <a:cubicBezTo>
                  <a:pt x="10114502" y="2067892"/>
                  <a:pt x="10118234" y="2044847"/>
                  <a:pt x="10010500" y="2062103"/>
                </a:cubicBezTo>
                <a:cubicBezTo>
                  <a:pt x="9902766" y="2079359"/>
                  <a:pt x="9850240" y="2035327"/>
                  <a:pt x="9753667" y="2062103"/>
                </a:cubicBezTo>
                <a:cubicBezTo>
                  <a:pt x="9657094" y="2088879"/>
                  <a:pt x="9393163" y="2025401"/>
                  <a:pt x="9156382" y="2062103"/>
                </a:cubicBezTo>
                <a:cubicBezTo>
                  <a:pt x="8919602" y="2098805"/>
                  <a:pt x="8869167" y="2049387"/>
                  <a:pt x="8786065" y="2062103"/>
                </a:cubicBezTo>
                <a:cubicBezTo>
                  <a:pt x="8702963" y="2074819"/>
                  <a:pt x="8345192" y="2031501"/>
                  <a:pt x="8075296" y="2062103"/>
                </a:cubicBezTo>
                <a:cubicBezTo>
                  <a:pt x="7805400" y="2092705"/>
                  <a:pt x="7784463" y="2046682"/>
                  <a:pt x="7704979" y="2062103"/>
                </a:cubicBezTo>
                <a:cubicBezTo>
                  <a:pt x="7625495" y="2077524"/>
                  <a:pt x="7186222" y="2002697"/>
                  <a:pt x="6994210" y="2062103"/>
                </a:cubicBezTo>
                <a:cubicBezTo>
                  <a:pt x="6802198" y="2121509"/>
                  <a:pt x="6833847" y="2050073"/>
                  <a:pt x="6737377" y="2062103"/>
                </a:cubicBezTo>
                <a:cubicBezTo>
                  <a:pt x="6640907" y="2074133"/>
                  <a:pt x="6376126" y="1990281"/>
                  <a:pt x="6026608" y="2062103"/>
                </a:cubicBezTo>
                <a:cubicBezTo>
                  <a:pt x="5677090" y="2133925"/>
                  <a:pt x="5739457" y="2034339"/>
                  <a:pt x="5656291" y="2062103"/>
                </a:cubicBezTo>
                <a:cubicBezTo>
                  <a:pt x="5573125" y="2089867"/>
                  <a:pt x="5481831" y="2040483"/>
                  <a:pt x="5399458" y="2062103"/>
                </a:cubicBezTo>
                <a:cubicBezTo>
                  <a:pt x="5317085" y="2083723"/>
                  <a:pt x="5211418" y="2042541"/>
                  <a:pt x="5029141" y="2062103"/>
                </a:cubicBezTo>
                <a:cubicBezTo>
                  <a:pt x="4846864" y="2081665"/>
                  <a:pt x="4466221" y="1990859"/>
                  <a:pt x="4318372" y="2062103"/>
                </a:cubicBezTo>
                <a:cubicBezTo>
                  <a:pt x="4170523" y="2133347"/>
                  <a:pt x="4023673" y="2033423"/>
                  <a:pt x="3948055" y="2062103"/>
                </a:cubicBezTo>
                <a:cubicBezTo>
                  <a:pt x="3872437" y="2090783"/>
                  <a:pt x="3754231" y="2050062"/>
                  <a:pt x="3691223" y="2062103"/>
                </a:cubicBezTo>
                <a:cubicBezTo>
                  <a:pt x="3628215" y="2074144"/>
                  <a:pt x="3452228" y="2019202"/>
                  <a:pt x="3320906" y="2062103"/>
                </a:cubicBezTo>
                <a:cubicBezTo>
                  <a:pt x="3189584" y="2105004"/>
                  <a:pt x="3057167" y="2061535"/>
                  <a:pt x="2837105" y="2062103"/>
                </a:cubicBezTo>
                <a:cubicBezTo>
                  <a:pt x="2617043" y="2062671"/>
                  <a:pt x="2482817" y="1990693"/>
                  <a:pt x="2239820" y="2062103"/>
                </a:cubicBezTo>
                <a:cubicBezTo>
                  <a:pt x="1996823" y="2133513"/>
                  <a:pt x="1956879" y="2028685"/>
                  <a:pt x="1869503" y="2062103"/>
                </a:cubicBezTo>
                <a:cubicBezTo>
                  <a:pt x="1782127" y="2095521"/>
                  <a:pt x="1222962" y="2039258"/>
                  <a:pt x="1045249" y="2062103"/>
                </a:cubicBezTo>
                <a:cubicBezTo>
                  <a:pt x="867536" y="2084948"/>
                  <a:pt x="273937" y="2009954"/>
                  <a:pt x="0" y="2062103"/>
                </a:cubicBezTo>
                <a:cubicBezTo>
                  <a:pt x="-3519" y="1790488"/>
                  <a:pt x="17030" y="1664316"/>
                  <a:pt x="0" y="1505335"/>
                </a:cubicBezTo>
                <a:cubicBezTo>
                  <a:pt x="-17030" y="1346354"/>
                  <a:pt x="18058" y="1099068"/>
                  <a:pt x="0" y="989809"/>
                </a:cubicBezTo>
                <a:cubicBezTo>
                  <a:pt x="-18058" y="880550"/>
                  <a:pt x="38951" y="617774"/>
                  <a:pt x="0" y="474284"/>
                </a:cubicBezTo>
                <a:cubicBezTo>
                  <a:pt x="-38951" y="330794"/>
                  <a:pt x="45738" y="144360"/>
                  <a:pt x="0" y="0"/>
                </a:cubicBezTo>
                <a:close/>
              </a:path>
            </a:pathLst>
          </a:custGeom>
          <a:solidFill>
            <a:srgbClr val="FFFF00">
              <a:alpha val="6000"/>
            </a:srgbClr>
          </a:solidFill>
          <a:ln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sr-Latn-RS" sz="1600" dirty="0"/>
              <a:t>Razlike na kriterijumskoj varijabli ( opšte zadovoljstvo poslom) se u različitoj meri mogu predvideti na osnovu F-statistics koeficijenta, na nezavisnim </a:t>
            </a:r>
          </a:p>
          <a:p>
            <a:r>
              <a:rPr lang="sr-Latn-RS" sz="1600" dirty="0"/>
              <a:t>( prediktorskim varijablama: ( ovde: organizacijom rada i menadžmentom, uvažavanjem od strane nadredjenih)</a:t>
            </a:r>
          </a:p>
          <a:p>
            <a:endParaRPr lang="sr-Latn-RS" sz="1600" dirty="0"/>
          </a:p>
          <a:p>
            <a:r>
              <a:rPr lang="sr-Latn-RS" sz="1600" dirty="0"/>
              <a:t>Uradjena je prosta regresiona analiza za još dva faktora, statistički relevantnih kao prediktora koji utiču na zadovoljstvo.</a:t>
            </a:r>
          </a:p>
          <a:p>
            <a:r>
              <a:rPr lang="sr-Latn-RS" sz="1600" dirty="0"/>
              <a:t>Na sledećem slajdu su prikazani u interakciji. Možemo li zaključujiti da gde je više nezadovoljavajućih faktora, njihov uticaj na  opšte profesionalno zadovoljstvo se povećava, </a:t>
            </a:r>
          </a:p>
          <a:p>
            <a:r>
              <a:rPr lang="sr-Latn-RS" sz="1600" dirty="0"/>
              <a:t>čak i kada neki od njih sam po sebi nije značajan prediktor (.npr stres F = 2,450  sve dok ne nastupi RAVNODUŠNOST.  )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8821C87-7F00-21DF-CF73-BA3E989AC7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3455912"/>
              </p:ext>
            </p:extLst>
          </p:nvPr>
        </p:nvGraphicFramePr>
        <p:xfrm>
          <a:off x="346284" y="0"/>
          <a:ext cx="5171122" cy="1691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3667240" imgH="1552731" progId="Excel.Sheet.8">
                  <p:embed/>
                </p:oleObj>
              </mc:Choice>
              <mc:Fallback>
                <p:oleObj name="Worksheet" r:id="rId2" imgW="3667240" imgH="1552731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46284" y="0"/>
                        <a:ext cx="5171122" cy="1691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34370D6-F08D-9EEB-83E0-9DF0E15F83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847262"/>
              </p:ext>
            </p:extLst>
          </p:nvPr>
        </p:nvGraphicFramePr>
        <p:xfrm>
          <a:off x="2123122" y="1655921"/>
          <a:ext cx="3048000" cy="390525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179007328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4669283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410728818"/>
                    </a:ext>
                  </a:extLst>
                </a:gridCol>
              </a:tblGrid>
              <a:tr h="200025">
                <a:tc gridSpan="3">
                  <a:txBody>
                    <a:bodyPr/>
                    <a:lstStyle/>
                    <a:p>
                      <a:pPr algn="l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ONEWAY zadovoljstvo BY organizacijairukoodjenje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324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/MISSING ANALYSIS.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726063"/>
                  </a:ext>
                </a:extLst>
              </a:tr>
            </a:tbl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6B7F873-5CAD-EFCE-0B7E-BE426827B9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0249450"/>
              </p:ext>
            </p:extLst>
          </p:nvPr>
        </p:nvGraphicFramePr>
        <p:xfrm>
          <a:off x="6533198" y="0"/>
          <a:ext cx="4835842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3667240" imgH="1552731" progId="Excel.Sheet.8">
                  <p:embed/>
                </p:oleObj>
              </mc:Choice>
              <mc:Fallback>
                <p:oleObj name="Worksheet" r:id="rId4" imgW="3667240" imgH="1552731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33198" y="0"/>
                        <a:ext cx="4835842" cy="1676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5980C70-D6E4-F90E-22A6-4051A2D33B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174768"/>
              </p:ext>
            </p:extLst>
          </p:nvPr>
        </p:nvGraphicFramePr>
        <p:xfrm>
          <a:off x="7350442" y="1691164"/>
          <a:ext cx="3048000" cy="38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167727997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897410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223322"/>
                    </a:ext>
                  </a:extLst>
                </a:gridCol>
              </a:tblGrid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ONEWAY zadovoljstvo BY vrednovanje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8749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  /MISSING ANALYSIS.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789128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6B693F8-0157-FAB7-1714-00DD21A54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123239"/>
              </p:ext>
            </p:extLst>
          </p:nvPr>
        </p:nvGraphicFramePr>
        <p:xfrm>
          <a:off x="425669" y="4164444"/>
          <a:ext cx="5285652" cy="1763390"/>
        </p:xfrm>
        <a:graphic>
          <a:graphicData uri="http://schemas.openxmlformats.org/drawingml/2006/table">
            <a:tbl>
              <a:tblPr/>
              <a:tblGrid>
                <a:gridCol w="713652">
                  <a:extLst>
                    <a:ext uri="{9D8B030D-6E8A-4147-A177-3AD203B41FA5}">
                      <a16:colId xmlns:a16="http://schemas.microsoft.com/office/drawing/2014/main" val="426819644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71389299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1550639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05586799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35148476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76448722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962072103"/>
                    </a:ext>
                  </a:extLst>
                </a:gridCol>
              </a:tblGrid>
              <a:tr h="28485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sr-Latn-R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old" panose="020B0704020202020204" pitchFamily="34" charset="0"/>
                        </a:rPr>
                        <a:t>ANOVA</a:t>
                      </a:r>
                      <a:r>
                        <a:rPr lang="sr-Latn-RS" sz="14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 Bold" panose="020B0704020202020204" pitchFamily="34" charset="0"/>
                        </a:rPr>
                        <a:t>a</a:t>
                      </a:r>
                      <a:endParaRPr lang="sr-Latn-R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Bold" panose="020B07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678353"/>
                  </a:ext>
                </a:extLst>
              </a:tr>
              <a:tr h="47475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Model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 of Squares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Mean Square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4917838"/>
                  </a:ext>
                </a:extLst>
              </a:tr>
              <a:tr h="447630">
                <a:tc rowSpan="3">
                  <a:txBody>
                    <a:bodyPr/>
                    <a:lstStyle/>
                    <a:p>
                      <a:pPr algn="ctr" fontAlgn="t"/>
                      <a:r>
                        <a:rPr lang="sr-Latn-R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Regression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18,289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16,791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,000</a:t>
                      </a:r>
                      <a:r>
                        <a:rPr lang="sr-Latn-R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b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417777"/>
                  </a:ext>
                </a:extLst>
              </a:tr>
              <a:tr h="271291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Residual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11,981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,363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512660"/>
                  </a:ext>
                </a:extLst>
              </a:tr>
              <a:tr h="284855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30,270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950083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3A4CDA2-8491-66D1-1CD3-9450920B1C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711913"/>
              </p:ext>
            </p:extLst>
          </p:nvPr>
        </p:nvGraphicFramePr>
        <p:xfrm>
          <a:off x="6148552" y="4430110"/>
          <a:ext cx="4808482" cy="1298103"/>
        </p:xfrm>
        <a:graphic>
          <a:graphicData uri="http://schemas.openxmlformats.org/drawingml/2006/table">
            <a:tbl>
              <a:tblPr/>
              <a:tblGrid>
                <a:gridCol w="4808482">
                  <a:extLst>
                    <a:ext uri="{9D8B030D-6E8A-4147-A177-3AD203B41FA5}">
                      <a16:colId xmlns:a16="http://schemas.microsoft.com/office/drawing/2014/main" val="3759497221"/>
                    </a:ext>
                  </a:extLst>
                </a:gridCol>
              </a:tblGrid>
              <a:tr h="517328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Dependent Variable: uzimajući sve u obzir, ocenite vaše zadovoljstvo poslom, koji obavljate</a:t>
                      </a:r>
                    </a:p>
                  </a:txBody>
                  <a:tcPr marL="7898" marR="7898" marT="78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7980970"/>
                  </a:ext>
                </a:extLst>
              </a:tr>
              <a:tr h="780775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Predictors: (Constant), </a:t>
                      </a:r>
                      <a:r>
                        <a:rPr lang="sr-Latn-RS" sz="1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uvažavanje i vrednovanje vašeg rada od pretpostavljenih, finansijska nadoknada za vaš rad, koliko ste pod stresom, prilikom redovnog obavljanja posla?</a:t>
                      </a:r>
                    </a:p>
                  </a:txBody>
                  <a:tcPr marL="7898" marR="7898" marT="78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154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317106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Custom 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1783</TotalTime>
  <Words>487</Words>
  <Application>Microsoft Office PowerPoint</Application>
  <PresentationFormat>Widescreen</PresentationFormat>
  <Paragraphs>102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Bold</vt:lpstr>
      <vt:lpstr>Brush Script MT</vt:lpstr>
      <vt:lpstr>Calibri</vt:lpstr>
      <vt:lpstr>Courier New</vt:lpstr>
      <vt:lpstr>Times New Roman</vt:lpstr>
      <vt:lpstr>Gallery</vt:lpstr>
      <vt:lpstr>Worksheet</vt:lpstr>
      <vt:lpstr>   Zadovoljstvo zaposlenih zdravstvenih radnika  ZZJZ Sombor</vt:lpstr>
      <vt:lpstr>Zadovoljstvo zaposlenih radnika ZZJZ Sombor</vt:lpstr>
      <vt:lpstr>Stres, napetost, pritisak...</vt:lpstr>
      <vt:lpstr>PowerPoint Presentation</vt:lpstr>
      <vt:lpstr>Struktura zaposlenih u ZZJZ Sombor</vt:lpstr>
      <vt:lpstr>Starosna struktura zaposlenih u zavodu</vt:lpstr>
      <vt:lpstr>Zanimanja zaposlenih u zdravstvu zzjz sombor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zaposlenih u ZZJZ sombor</dc:title>
  <dc:creator>Korisnik</dc:creator>
  <cp:lastModifiedBy>Socijalna ZZJZ Sombor</cp:lastModifiedBy>
  <cp:revision>92</cp:revision>
  <dcterms:created xsi:type="dcterms:W3CDTF">2021-03-26T09:18:44Z</dcterms:created>
  <dcterms:modified xsi:type="dcterms:W3CDTF">2024-03-19T12:24:36Z</dcterms:modified>
</cp:coreProperties>
</file>