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sldIdLst>
    <p:sldId id="398" r:id="rId2"/>
    <p:sldId id="399" r:id="rId3"/>
    <p:sldId id="400" r:id="rId4"/>
    <p:sldId id="401" r:id="rId5"/>
    <p:sldId id="402" r:id="rId6"/>
    <p:sldId id="403" r:id="rId7"/>
    <p:sldId id="404" r:id="rId8"/>
    <p:sldId id="405" r:id="rId9"/>
    <p:sldId id="406" r:id="rId10"/>
    <p:sldId id="407" r:id="rId11"/>
    <p:sldId id="378" r:id="rId12"/>
    <p:sldId id="380" r:id="rId13"/>
    <p:sldId id="376" r:id="rId14"/>
    <p:sldId id="373" r:id="rId15"/>
    <p:sldId id="395" r:id="rId16"/>
    <p:sldId id="374" r:id="rId17"/>
    <p:sldId id="357" r:id="rId18"/>
    <p:sldId id="375" r:id="rId19"/>
    <p:sldId id="396" r:id="rId20"/>
    <p:sldId id="361" r:id="rId21"/>
    <p:sldId id="362" r:id="rId22"/>
    <p:sldId id="316" r:id="rId23"/>
    <p:sldId id="310" r:id="rId24"/>
    <p:sldId id="309" r:id="rId25"/>
    <p:sldId id="383" r:id="rId26"/>
    <p:sldId id="291" r:id="rId27"/>
    <p:sldId id="332" r:id="rId28"/>
    <p:sldId id="325" r:id="rId29"/>
    <p:sldId id="334" r:id="rId30"/>
    <p:sldId id="384" r:id="rId31"/>
    <p:sldId id="386" r:id="rId32"/>
    <p:sldId id="387" r:id="rId33"/>
    <p:sldId id="388" r:id="rId34"/>
    <p:sldId id="390" r:id="rId35"/>
    <p:sldId id="391" r:id="rId36"/>
    <p:sldId id="392" r:id="rId37"/>
    <p:sldId id="393" r:id="rId38"/>
    <p:sldId id="394" r:id="rId39"/>
    <p:sldId id="409" r:id="rId40"/>
    <p:sldId id="411" r:id="rId41"/>
    <p:sldId id="412" r:id="rId42"/>
    <p:sldId id="414" r:id="rId43"/>
    <p:sldId id="415" r:id="rId44"/>
    <p:sldId id="425" r:id="rId45"/>
    <p:sldId id="431" r:id="rId46"/>
    <p:sldId id="426" r:id="rId47"/>
    <p:sldId id="427" r:id="rId48"/>
    <p:sldId id="428" r:id="rId49"/>
    <p:sldId id="429" r:id="rId50"/>
    <p:sldId id="430" r:id="rId51"/>
    <p:sldId id="418" r:id="rId52"/>
    <p:sldId id="419" r:id="rId53"/>
    <p:sldId id="420" r:id="rId54"/>
    <p:sldId id="421" r:id="rId55"/>
    <p:sldId id="422" r:id="rId56"/>
    <p:sldId id="423" r:id="rId57"/>
    <p:sldId id="424" r:id="rId58"/>
    <p:sldId id="43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2" autoAdjust="0"/>
    <p:restoredTop sz="90533" autoAdjust="0"/>
  </p:normalViewPr>
  <p:slideViewPr>
    <p:cSldViewPr>
      <p:cViewPr varScale="1">
        <p:scale>
          <a:sx n="70" d="100"/>
          <a:sy n="70"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7D85F-4F73-4E27-9D58-C273C950917C}" type="datetimeFigureOut">
              <a:rPr lang="en-US" smtClean="0"/>
              <a:pPr/>
              <a:t>22-Feb-16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D8F1F-FEEF-4DD1-B7BB-96FF99F62CF6}" type="slidenum">
              <a:rPr lang="en-US" smtClean="0"/>
              <a:pPr/>
              <a:t>‹#›</a:t>
            </a:fld>
            <a:endParaRPr lang="en-US"/>
          </a:p>
        </p:txBody>
      </p:sp>
    </p:spTree>
    <p:extLst>
      <p:ext uri="{BB962C8B-B14F-4D97-AF65-F5344CB8AC3E}">
        <p14:creationId xmlns="" xmlns:p14="http://schemas.microsoft.com/office/powerpoint/2010/main" val="348953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83E0E3-960A-413B-8C5D-EDF9695C40DC}" type="slidenum">
              <a:rPr lang="en-US" smtClean="0"/>
              <a:pPr/>
              <a:t>1</a:t>
            </a:fld>
            <a:endParaRPr lang="en-US"/>
          </a:p>
        </p:txBody>
      </p:sp>
    </p:spTree>
    <p:extLst>
      <p:ext uri="{BB962C8B-B14F-4D97-AF65-F5344CB8AC3E}">
        <p14:creationId xmlns="" xmlns:p14="http://schemas.microsoft.com/office/powerpoint/2010/main" val="105190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Meropenem</a:t>
            </a:r>
            <a:r>
              <a:rPr lang="en-US" dirty="0"/>
              <a:t> is the only </a:t>
            </a:r>
            <a:r>
              <a:rPr lang="en-US" dirty="0" err="1"/>
              <a:t>carbapenem</a:t>
            </a:r>
            <a:r>
              <a:rPr lang="en-US" dirty="0"/>
              <a:t> used for meningitis. </a:t>
            </a:r>
            <a:r>
              <a:rPr lang="en-US" dirty="0" err="1"/>
              <a:t>Meropenem</a:t>
            </a:r>
            <a:r>
              <a:rPr lang="en-US" dirty="0"/>
              <a:t> breakpoints in meningitis are S &lt;=0.25 mg/L, R&gt;1 mg/L.</a:t>
            </a:r>
          </a:p>
          <a:p>
            <a:endParaRPr lang="en-US" dirty="0"/>
          </a:p>
          <a:p>
            <a:r>
              <a:rPr lang="en-US" dirty="0"/>
              <a:t>For use in meningitis determine the </a:t>
            </a:r>
            <a:r>
              <a:rPr lang="en-US" dirty="0" err="1"/>
              <a:t>meropenem</a:t>
            </a:r>
            <a:r>
              <a:rPr lang="en-US" dirty="0"/>
              <a:t> MIC value.</a:t>
            </a:r>
          </a:p>
        </p:txBody>
      </p:sp>
      <p:sp>
        <p:nvSpPr>
          <p:cNvPr id="4" name="Slide Number Placeholder 3"/>
          <p:cNvSpPr>
            <a:spLocks noGrp="1"/>
          </p:cNvSpPr>
          <p:nvPr>
            <p:ph type="sldNum" sz="quarter" idx="10"/>
          </p:nvPr>
        </p:nvSpPr>
        <p:spPr/>
        <p:txBody>
          <a:bodyPr/>
          <a:lstStyle/>
          <a:p>
            <a:fld id="{346C88B9-86CB-4F3C-8BEF-782E494724D6}" type="slidenum">
              <a:rPr lang="en-US" smtClean="0"/>
              <a:pPr/>
              <a:t>36</a:t>
            </a:fld>
            <a:endParaRPr lang="en-US"/>
          </a:p>
        </p:txBody>
      </p:sp>
    </p:spTree>
    <p:extLst>
      <p:ext uri="{BB962C8B-B14F-4D97-AF65-F5344CB8AC3E}">
        <p14:creationId xmlns="" xmlns:p14="http://schemas.microsoft.com/office/powerpoint/2010/main" val="319843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β</a:t>
            </a:r>
            <a:r>
              <a:rPr lang="sr-Latn-RS" sz="1200" dirty="0"/>
              <a:t>  laktamaza</a:t>
            </a:r>
            <a:r>
              <a:rPr lang="sr-Latn-RS" sz="1200" baseline="0" dirty="0"/>
              <a:t> rezistencija opisana </a:t>
            </a:r>
            <a:r>
              <a:rPr lang="sr-Latn-RS" baseline="0" dirty="0"/>
              <a:t>1970. godina, pokazuje enormnu raznolikost u zavisnosti od geografske aree  16,6%, NPR 3% u Nemačkoj do 65 % Južna  Koreja </a:t>
            </a:r>
          </a:p>
          <a:p>
            <a:r>
              <a:rPr lang="sr-Latn-RS" baseline="0" dirty="0"/>
              <a:t>BLNAR IMA ,  ali manje 0,07% proveri</a:t>
            </a:r>
            <a:endParaRPr lang="en-US" dirty="0"/>
          </a:p>
        </p:txBody>
      </p:sp>
      <p:sp>
        <p:nvSpPr>
          <p:cNvPr id="4" name="Slide Number Placeholder 3"/>
          <p:cNvSpPr>
            <a:spLocks noGrp="1"/>
          </p:cNvSpPr>
          <p:nvPr>
            <p:ph type="sldNum" sz="quarter" idx="10"/>
          </p:nvPr>
        </p:nvSpPr>
        <p:spPr/>
        <p:txBody>
          <a:bodyPr/>
          <a:lstStyle/>
          <a:p>
            <a:fld id="{346C88B9-86CB-4F3C-8BEF-782E494724D6}" type="slidenum">
              <a:rPr lang="en-US" smtClean="0"/>
              <a:pPr/>
              <a:t>39</a:t>
            </a:fld>
            <a:endParaRPr lang="en-US"/>
          </a:p>
        </p:txBody>
      </p:sp>
    </p:spTree>
    <p:extLst>
      <p:ext uri="{BB962C8B-B14F-4D97-AF65-F5344CB8AC3E}">
        <p14:creationId xmlns="" xmlns:p14="http://schemas.microsoft.com/office/powerpoint/2010/main" val="157272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Intrinsic: bitno, unutrasnje,</a:t>
            </a:r>
            <a:r>
              <a:rPr lang="sr-Latn-RS" baseline="0" dirty="0"/>
              <a:t> sustinski</a:t>
            </a:r>
            <a:endParaRPr lang="en-US" dirty="0"/>
          </a:p>
        </p:txBody>
      </p:sp>
      <p:sp>
        <p:nvSpPr>
          <p:cNvPr id="4" name="Slide Number Placeholder 3"/>
          <p:cNvSpPr>
            <a:spLocks noGrp="1"/>
          </p:cNvSpPr>
          <p:nvPr>
            <p:ph type="sldNum" sz="quarter" idx="10"/>
          </p:nvPr>
        </p:nvSpPr>
        <p:spPr/>
        <p:txBody>
          <a:bodyPr/>
          <a:lstStyle/>
          <a:p>
            <a:fld id="{346C88B9-86CB-4F3C-8BEF-782E494724D6}" type="slidenum">
              <a:rPr lang="en-US" smtClean="0"/>
              <a:pPr/>
              <a:t>40</a:t>
            </a:fld>
            <a:endParaRPr lang="en-US"/>
          </a:p>
        </p:txBody>
      </p:sp>
    </p:spTree>
    <p:extLst>
      <p:ext uri="{BB962C8B-B14F-4D97-AF65-F5344CB8AC3E}">
        <p14:creationId xmlns="" xmlns:p14="http://schemas.microsoft.com/office/powerpoint/2010/main" val="170336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β</a:t>
            </a:r>
            <a:r>
              <a:rPr lang="sr-Latn-RS" sz="1200" dirty="0"/>
              <a:t>  laktamaza</a:t>
            </a:r>
            <a:r>
              <a:rPr lang="sr-Latn-RS" sz="1200" baseline="0" dirty="0"/>
              <a:t> rezistencija opisana </a:t>
            </a:r>
            <a:r>
              <a:rPr lang="sr-Latn-RS" baseline="0" dirty="0"/>
              <a:t>1970. godina, pokazuje enormnu raznolikost u zavisnosti od geografske aree  16,6%, NPR 3% u Nemačkoj do 65 % Južna  Koreja </a:t>
            </a:r>
          </a:p>
          <a:p>
            <a:r>
              <a:rPr lang="sr-Latn-RS" baseline="0" dirty="0"/>
              <a:t>BLNAR IMA ,  ali manje 0,07% proveri</a:t>
            </a:r>
            <a:endParaRPr lang="en-US" dirty="0"/>
          </a:p>
        </p:txBody>
      </p:sp>
      <p:sp>
        <p:nvSpPr>
          <p:cNvPr id="4" name="Slide Number Placeholder 3"/>
          <p:cNvSpPr>
            <a:spLocks noGrp="1"/>
          </p:cNvSpPr>
          <p:nvPr>
            <p:ph type="sldNum" sz="quarter" idx="10"/>
          </p:nvPr>
        </p:nvSpPr>
        <p:spPr/>
        <p:txBody>
          <a:bodyPr/>
          <a:lstStyle/>
          <a:p>
            <a:fld id="{346C88B9-86CB-4F3C-8BEF-782E494724D6}" type="slidenum">
              <a:rPr lang="en-US" smtClean="0"/>
              <a:pPr/>
              <a:t>43</a:t>
            </a:fld>
            <a:endParaRPr lang="en-US"/>
          </a:p>
        </p:txBody>
      </p:sp>
    </p:spTree>
    <p:extLst>
      <p:ext uri="{BB962C8B-B14F-4D97-AF65-F5344CB8AC3E}">
        <p14:creationId xmlns="" xmlns:p14="http://schemas.microsoft.com/office/powerpoint/2010/main" val="217757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E5401-6D60-4699-84B4-6FE5F6E9C166}" type="slidenum">
              <a:rPr lang="en-US" smtClean="0"/>
              <a:pPr/>
              <a:t>45</a:t>
            </a:fld>
            <a:endParaRPr lang="en-US"/>
          </a:p>
        </p:txBody>
      </p:sp>
    </p:spTree>
    <p:extLst>
      <p:ext uri="{BB962C8B-B14F-4D97-AF65-F5344CB8AC3E}">
        <p14:creationId xmlns="" xmlns:p14="http://schemas.microsoft.com/office/powerpoint/2010/main" val="59100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E5401-6D60-4699-84B4-6FE5F6E9C166}" type="slidenum">
              <a:rPr lang="en-US" smtClean="0"/>
              <a:pPr/>
              <a:t>4</a:t>
            </a:fld>
            <a:endParaRPr lang="en-US"/>
          </a:p>
        </p:txBody>
      </p:sp>
    </p:spTree>
    <p:extLst>
      <p:ext uri="{BB962C8B-B14F-4D97-AF65-F5344CB8AC3E}">
        <p14:creationId xmlns="" xmlns:p14="http://schemas.microsoft.com/office/powerpoint/2010/main" val="326529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ET </a:t>
            </a:r>
            <a:r>
              <a:rPr lang="en-US" dirty="0" err="1"/>
              <a:t>kompleks</a:t>
            </a:r>
            <a:r>
              <a:rPr lang="en-US" dirty="0"/>
              <a:t>-</a:t>
            </a:r>
          </a:p>
        </p:txBody>
      </p:sp>
      <p:sp>
        <p:nvSpPr>
          <p:cNvPr id="4" name="Slide Number Placeholder 3"/>
          <p:cNvSpPr>
            <a:spLocks noGrp="1"/>
          </p:cNvSpPr>
          <p:nvPr>
            <p:ph type="sldNum" sz="quarter" idx="10"/>
          </p:nvPr>
        </p:nvSpPr>
        <p:spPr/>
        <p:txBody>
          <a:bodyPr/>
          <a:lstStyle/>
          <a:p>
            <a:fld id="{3983E0E3-960A-413B-8C5D-EDF9695C40DC}" type="slidenum">
              <a:rPr lang="en-US" smtClean="0"/>
              <a:pPr/>
              <a:t>5</a:t>
            </a:fld>
            <a:endParaRPr lang="en-US"/>
          </a:p>
        </p:txBody>
      </p:sp>
    </p:spTree>
    <p:extLst>
      <p:ext uri="{BB962C8B-B14F-4D97-AF65-F5344CB8AC3E}">
        <p14:creationId xmlns="" xmlns:p14="http://schemas.microsoft.com/office/powerpoint/2010/main" val="155015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concentrations of bacterial</a:t>
            </a:r>
          </a:p>
          <a:p>
            <a:r>
              <a:rPr lang="en-US" dirty="0"/>
              <a:t>antigen detectable by LA and COAG have been reported to</a:t>
            </a:r>
          </a:p>
          <a:p>
            <a:r>
              <a:rPr lang="en-US" dirty="0"/>
              <a:t>be 0.1 to 5 </a:t>
            </a:r>
            <a:r>
              <a:rPr lang="en-US" dirty="0" err="1"/>
              <a:t>ng</a:t>
            </a:r>
            <a:r>
              <a:rPr lang="en-US" dirty="0"/>
              <a:t> of H. </a:t>
            </a:r>
            <a:r>
              <a:rPr lang="en-US" dirty="0" err="1"/>
              <a:t>infiuenzae</a:t>
            </a:r>
            <a:r>
              <a:rPr lang="en-US" dirty="0"/>
              <a:t> type b antigen per ml to 50 to</a:t>
            </a:r>
          </a:p>
          <a:p>
            <a:r>
              <a:rPr lang="en-US" dirty="0"/>
              <a:t>100 </a:t>
            </a:r>
            <a:r>
              <a:rPr lang="en-US" dirty="0" err="1"/>
              <a:t>ng</a:t>
            </a:r>
            <a:r>
              <a:rPr lang="en-US" dirty="0"/>
              <a:t> of N. </a:t>
            </a:r>
            <a:r>
              <a:rPr lang="en-US" dirty="0" err="1"/>
              <a:t>meningitidis</a:t>
            </a:r>
            <a:r>
              <a:rPr lang="en-US" dirty="0"/>
              <a:t> antigen per ml (44, 82). The</a:t>
            </a:r>
          </a:p>
        </p:txBody>
      </p:sp>
      <p:sp>
        <p:nvSpPr>
          <p:cNvPr id="4" name="Slide Number Placeholder 3"/>
          <p:cNvSpPr>
            <a:spLocks noGrp="1"/>
          </p:cNvSpPr>
          <p:nvPr>
            <p:ph type="sldNum" sz="quarter" idx="10"/>
          </p:nvPr>
        </p:nvSpPr>
        <p:spPr/>
        <p:txBody>
          <a:bodyPr/>
          <a:lstStyle/>
          <a:p>
            <a:fld id="{8A9D8F1F-FEEF-4DD1-B7BB-96FF99F62CF6}" type="slidenum">
              <a:rPr lang="en-US" smtClean="0"/>
              <a:pPr/>
              <a:t>20</a:t>
            </a:fld>
            <a:endParaRPr lang="en-US"/>
          </a:p>
        </p:txBody>
      </p:sp>
    </p:spTree>
    <p:extLst>
      <p:ext uri="{BB962C8B-B14F-4D97-AF65-F5344CB8AC3E}">
        <p14:creationId xmlns="" xmlns:p14="http://schemas.microsoft.com/office/powerpoint/2010/main" val="421321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sr-Latn-CS" sz="1200" dirty="0"/>
              <a:t>SPS –sodium polyanethol sulfonate</a:t>
            </a:r>
          </a:p>
          <a:p>
            <a:endParaRPr lang="en-US" dirty="0"/>
          </a:p>
        </p:txBody>
      </p:sp>
      <p:sp>
        <p:nvSpPr>
          <p:cNvPr id="4" name="Slide Number Placeholder 3"/>
          <p:cNvSpPr>
            <a:spLocks noGrp="1"/>
          </p:cNvSpPr>
          <p:nvPr>
            <p:ph type="sldNum" sz="quarter" idx="10"/>
          </p:nvPr>
        </p:nvSpPr>
        <p:spPr/>
        <p:txBody>
          <a:bodyPr/>
          <a:lstStyle/>
          <a:p>
            <a:fld id="{8A9D8F1F-FEEF-4DD1-B7BB-96FF99F62CF6}" type="slidenum">
              <a:rPr lang="en-US" smtClean="0"/>
              <a:pPr/>
              <a:t>22</a:t>
            </a:fld>
            <a:endParaRPr lang="en-US"/>
          </a:p>
        </p:txBody>
      </p:sp>
    </p:spTree>
    <p:extLst>
      <p:ext uri="{BB962C8B-B14F-4D97-AF65-F5344CB8AC3E}">
        <p14:creationId xmlns="" xmlns:p14="http://schemas.microsoft.com/office/powerpoint/2010/main" val="147582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Postoje kartice koje detektuju beta laktamaze</a:t>
            </a:r>
            <a:endParaRPr lang="en-US" dirty="0"/>
          </a:p>
        </p:txBody>
      </p:sp>
      <p:sp>
        <p:nvSpPr>
          <p:cNvPr id="4" name="Slide Number Placeholder 3"/>
          <p:cNvSpPr>
            <a:spLocks noGrp="1"/>
          </p:cNvSpPr>
          <p:nvPr>
            <p:ph type="sldNum" sz="quarter" idx="10"/>
          </p:nvPr>
        </p:nvSpPr>
        <p:spPr/>
        <p:txBody>
          <a:bodyPr/>
          <a:lstStyle/>
          <a:p>
            <a:fld id="{8A9D8F1F-FEEF-4DD1-B7BB-96FF99F62CF6}" type="slidenum">
              <a:rPr lang="en-US" smtClean="0"/>
              <a:pPr/>
              <a:t>28</a:t>
            </a:fld>
            <a:endParaRPr lang="en-US"/>
          </a:p>
        </p:txBody>
      </p:sp>
    </p:spTree>
    <p:extLst>
      <p:ext uri="{BB962C8B-B14F-4D97-AF65-F5344CB8AC3E}">
        <p14:creationId xmlns="" xmlns:p14="http://schemas.microsoft.com/office/powerpoint/2010/main" val="2703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Dodaj</a:t>
            </a:r>
            <a:r>
              <a:rPr lang="en-US" dirty="0"/>
              <a:t> </a:t>
            </a:r>
            <a:r>
              <a:rPr lang="en-US" dirty="0" err="1"/>
              <a:t>metodu</a:t>
            </a:r>
            <a:r>
              <a:rPr lang="en-US" baseline="0" dirty="0"/>
              <a:t> </a:t>
            </a:r>
            <a:r>
              <a:rPr lang="en-US" baseline="0" dirty="0" err="1"/>
              <a:t>ekstrakcije</a:t>
            </a:r>
            <a:r>
              <a:rPr lang="en-US" baseline="0" dirty="0"/>
              <a:t> DNK</a:t>
            </a:r>
          </a:p>
          <a:p>
            <a:r>
              <a:rPr lang="en-US" dirty="0" err="1"/>
              <a:t>Dodaj</a:t>
            </a:r>
            <a:r>
              <a:rPr lang="en-US" dirty="0"/>
              <a:t> </a:t>
            </a:r>
            <a:r>
              <a:rPr lang="en-US" dirty="0" err="1"/>
              <a:t>sliku</a:t>
            </a:r>
            <a:r>
              <a:rPr lang="en-US" dirty="0"/>
              <a:t> Real</a:t>
            </a:r>
            <a:r>
              <a:rPr lang="en-US" baseline="0" dirty="0"/>
              <a:t> Time PCR</a:t>
            </a:r>
            <a:endParaRPr lang="en-US" dirty="0"/>
          </a:p>
        </p:txBody>
      </p:sp>
      <p:sp>
        <p:nvSpPr>
          <p:cNvPr id="4" name="Slide Number Placeholder 3"/>
          <p:cNvSpPr>
            <a:spLocks noGrp="1"/>
          </p:cNvSpPr>
          <p:nvPr>
            <p:ph type="sldNum" sz="quarter" idx="10"/>
          </p:nvPr>
        </p:nvSpPr>
        <p:spPr/>
        <p:txBody>
          <a:bodyPr/>
          <a:lstStyle/>
          <a:p>
            <a:fld id="{3983E0E3-960A-413B-8C5D-EDF9695C40DC}"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MIC distributions of selected β-lactam antimicrobial agents for H. influenzae. Arrows indicate PK/PD breakpoints. The two arrows shown for amoxicillin and amoxicillin-clavulanate indicate breakpoints applicable to lower (left) and higher (right) dosing regimens. The two arrows shown for cefuroxime indicate breakpoints applicable to oral (left) and parenteral (right) dosing regimens. The figure was created by M. Jacobs.</a:t>
            </a:r>
          </a:p>
        </p:txBody>
      </p:sp>
    </p:spTree>
    <p:extLst>
      <p:ext uri="{BB962C8B-B14F-4D97-AF65-F5344CB8AC3E}">
        <p14:creationId xmlns="" xmlns:p14="http://schemas.microsoft.com/office/powerpoint/2010/main" val="372038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1740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0836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1432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fld id="{3A15C356-56C2-4D0F-8414-49D4BF9D8162}" type="datetimeFigureOut">
              <a:rPr lang="en-US"/>
              <a:pPr>
                <a:defRPr/>
              </a:pPr>
              <a:t>22-Feb-16</a:t>
            </a:fld>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369B584-FB02-4547-8493-0883158BFC4C}" type="slidenum">
              <a:rPr lang="en-US"/>
              <a:pPr>
                <a:defRPr/>
              </a:pPr>
              <a:t>‹#›</a:t>
            </a:fld>
            <a:endParaRPr lang="en-US"/>
          </a:p>
        </p:txBody>
      </p:sp>
    </p:spTree>
    <p:extLst>
      <p:ext uri="{BB962C8B-B14F-4D97-AF65-F5344CB8AC3E}">
        <p14:creationId xmlns="" xmlns:p14="http://schemas.microsoft.com/office/powerpoint/2010/main" val="33197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4136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1106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861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139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8367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793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5439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4615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7E4A3-73CF-4B14-B9DC-BC024366C0F3}" type="datetimeFigureOut">
              <a:rPr lang="en-US" smtClean="0">
                <a:solidFill>
                  <a:prstClr val="black">
                    <a:tint val="75000"/>
                  </a:prstClr>
                </a:solidFill>
              </a:rPr>
              <a:pPr/>
              <a:t>22-Feb-16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3526-B05B-43DC-AE9F-6B445B3A6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817996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zzjzsombor.org/referentna-laboratorija-za-hemofilus-i-meningokok/" TargetMode="External"/><Relationship Id="rId2" Type="http://schemas.openxmlformats.org/officeDocument/2006/relationships/hyperlink" Target="mailto:mikrobiologija@zzjzsombor.org" TargetMode="External"/><Relationship Id="rId1" Type="http://schemas.openxmlformats.org/officeDocument/2006/relationships/slideLayout" Target="../slideLayouts/slideLayout2.xml"/><Relationship Id="rId4" Type="http://schemas.openxmlformats.org/officeDocument/2006/relationships/hyperlink" Target="http://www.zzjzsombor.org/reflab/Uputstva_NRL_MH_201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4" y="341811"/>
            <a:ext cx="8229600" cy="1143000"/>
          </a:xfrm>
          <a:solidFill>
            <a:schemeClr val="bg1">
              <a:lumMod val="95000"/>
            </a:schemeClr>
          </a:solidFill>
          <a:ln>
            <a:solidFill>
              <a:schemeClr val="tx1"/>
            </a:solidFill>
            <a:prstDash val="solid"/>
          </a:ln>
        </p:spPr>
        <p:txBody>
          <a:bodyPr>
            <a:normAutofit/>
          </a:bodyPr>
          <a:lstStyle/>
          <a:p>
            <a:r>
              <a:rPr lang="sr-Latn-RS" sz="3600" b="1" i="1" dirty="0">
                <a:effectLst>
                  <a:outerShdw blurRad="38100" dist="38100" dir="2700000" algn="tl">
                    <a:srgbClr val="000000">
                      <a:alpha val="43137"/>
                    </a:srgbClr>
                  </a:outerShdw>
                </a:effectLst>
                <a:cs typeface="Times New Roman" pitchFamily="18" charset="0"/>
              </a:rPr>
              <a:t>Haemophilus influenzae</a:t>
            </a:r>
            <a:endParaRPr lang="en-US" sz="3600" b="1" i="1" dirty="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ln>
            <a:solidFill>
              <a:srgbClr val="FF33CC"/>
            </a:solidFill>
          </a:ln>
        </p:spPr>
        <p:txBody>
          <a:bodyPr>
            <a:normAutofit fontScale="55000" lnSpcReduction="20000"/>
          </a:bodyPr>
          <a:lstStyle/>
          <a:p>
            <a:pPr>
              <a:lnSpc>
                <a:spcPct val="120000"/>
              </a:lnSpc>
            </a:pPr>
            <a:r>
              <a:rPr lang="sr-Latn-CS" sz="3600" dirty="0">
                <a:latin typeface="+mj-lt"/>
              </a:rPr>
              <a:t>Porodica </a:t>
            </a:r>
            <a:r>
              <a:rPr lang="sr-Latn-CS" sz="3600" i="1" dirty="0">
                <a:latin typeface="+mj-lt"/>
              </a:rPr>
              <a:t>Pasteurellaceae </a:t>
            </a:r>
            <a:endParaRPr lang="en-US" sz="3600" i="1" dirty="0">
              <a:latin typeface="+mj-lt"/>
            </a:endParaRPr>
          </a:p>
          <a:p>
            <a:pPr>
              <a:lnSpc>
                <a:spcPct val="120000"/>
              </a:lnSpc>
            </a:pPr>
            <a:r>
              <a:rPr lang="sr-Latn-CS" sz="3600" dirty="0">
                <a:latin typeface="+mj-lt"/>
              </a:rPr>
              <a:t>Rodovi: </a:t>
            </a:r>
            <a:r>
              <a:rPr lang="sr-Latn-CS" sz="3600" i="1" dirty="0">
                <a:latin typeface="+mj-lt"/>
              </a:rPr>
              <a:t>Haemophilus</a:t>
            </a:r>
            <a:r>
              <a:rPr lang="sr-Latn-CS" sz="3600" dirty="0">
                <a:latin typeface="+mj-lt"/>
              </a:rPr>
              <a:t>, </a:t>
            </a:r>
            <a:r>
              <a:rPr lang="sr-Latn-CS" sz="3600" i="1" dirty="0">
                <a:latin typeface="+mj-lt"/>
              </a:rPr>
              <a:t>Pasteurella</a:t>
            </a:r>
            <a:r>
              <a:rPr lang="sr-Latn-CS" sz="3600" dirty="0">
                <a:latin typeface="+mj-lt"/>
              </a:rPr>
              <a:t> i </a:t>
            </a:r>
            <a:r>
              <a:rPr lang="sr-Latn-CS" sz="3600" i="1" dirty="0">
                <a:latin typeface="+mj-lt"/>
              </a:rPr>
              <a:t>Actinobacilus </a:t>
            </a:r>
            <a:endParaRPr lang="en-US" sz="3600" i="1" dirty="0">
              <a:latin typeface="+mj-lt"/>
            </a:endParaRPr>
          </a:p>
          <a:p>
            <a:pPr marL="0" indent="0">
              <a:lnSpc>
                <a:spcPct val="120000"/>
              </a:lnSpc>
              <a:buNone/>
            </a:pPr>
            <a:r>
              <a:rPr lang="sr-Latn-CS" sz="3600" dirty="0">
                <a:latin typeface="+mj-lt"/>
              </a:rPr>
              <a:t> </a:t>
            </a:r>
            <a:endParaRPr lang="en-US" sz="3600" dirty="0">
              <a:latin typeface="+mj-lt"/>
            </a:endParaRPr>
          </a:p>
          <a:p>
            <a:pPr>
              <a:lnSpc>
                <a:spcPct val="120000"/>
              </a:lnSpc>
            </a:pPr>
            <a:r>
              <a:rPr lang="sr-Latn-CS" sz="3600" b="1" dirty="0">
                <a:latin typeface="+mj-lt"/>
              </a:rPr>
              <a:t>HAEMOPHILUS</a:t>
            </a:r>
            <a:endParaRPr lang="en-US" sz="3600" dirty="0">
              <a:latin typeface="+mj-lt"/>
            </a:endParaRPr>
          </a:p>
          <a:p>
            <a:pPr marL="0" indent="0">
              <a:lnSpc>
                <a:spcPct val="120000"/>
              </a:lnSpc>
              <a:buNone/>
            </a:pPr>
            <a:r>
              <a:rPr lang="sr-Latn-CS" sz="3600" dirty="0">
                <a:latin typeface="+mj-lt"/>
              </a:rPr>
              <a:t>      - Gram negativni (vel.0.5x1.5µm), pleomorfni bacili</a:t>
            </a:r>
            <a:endParaRPr lang="en-US" sz="3600" dirty="0">
              <a:latin typeface="+mj-lt"/>
            </a:endParaRPr>
          </a:p>
          <a:p>
            <a:pPr marL="0" indent="0">
              <a:lnSpc>
                <a:spcPct val="120000"/>
              </a:lnSpc>
              <a:buNone/>
            </a:pPr>
            <a:r>
              <a:rPr lang="sr-Latn-CS" sz="3600" dirty="0">
                <a:latin typeface="+mj-lt"/>
              </a:rPr>
              <a:t>      - nepokretni, bez spore</a:t>
            </a:r>
            <a:endParaRPr lang="en-US" sz="3600" dirty="0">
              <a:latin typeface="+mj-lt"/>
            </a:endParaRPr>
          </a:p>
          <a:p>
            <a:pPr marL="0" indent="0">
              <a:lnSpc>
                <a:spcPct val="120000"/>
              </a:lnSpc>
              <a:buNone/>
            </a:pPr>
            <a:r>
              <a:rPr lang="sr-Latn-CS" sz="3600" dirty="0">
                <a:latin typeface="+mj-lt"/>
              </a:rPr>
              <a:t>      - aerobni i fakultativno anaerobni</a:t>
            </a:r>
            <a:endParaRPr lang="en-US" sz="3600" dirty="0">
              <a:latin typeface="+mj-lt"/>
            </a:endParaRPr>
          </a:p>
          <a:p>
            <a:pPr marL="0" indent="0">
              <a:lnSpc>
                <a:spcPct val="120000"/>
              </a:lnSpc>
              <a:buNone/>
            </a:pPr>
            <a:r>
              <a:rPr lang="sr-Latn-CS" sz="3600" dirty="0">
                <a:latin typeface="+mj-lt"/>
              </a:rPr>
              <a:t>      - </a:t>
            </a:r>
            <a:r>
              <a:rPr lang="en-US" sz="3600" dirty="0" err="1">
                <a:latin typeface="+mj-lt"/>
              </a:rPr>
              <a:t>zahtevaju</a:t>
            </a:r>
            <a:r>
              <a:rPr lang="en-US" sz="3600" dirty="0">
                <a:latin typeface="+mj-lt"/>
              </a:rPr>
              <a:t> </a:t>
            </a:r>
            <a:r>
              <a:rPr lang="en-US" sz="3600" dirty="0" err="1">
                <a:latin typeface="+mj-lt"/>
              </a:rPr>
              <a:t>posebne</a:t>
            </a:r>
            <a:r>
              <a:rPr lang="en-US" sz="3600" dirty="0">
                <a:latin typeface="+mj-lt"/>
              </a:rPr>
              <a:t> </a:t>
            </a:r>
            <a:r>
              <a:rPr lang="en-US" sz="3600" dirty="0" err="1">
                <a:latin typeface="+mj-lt"/>
              </a:rPr>
              <a:t>faktore</a:t>
            </a:r>
            <a:r>
              <a:rPr lang="en-US" sz="3600" dirty="0">
                <a:latin typeface="+mj-lt"/>
              </a:rPr>
              <a:t> </a:t>
            </a:r>
            <a:r>
              <a:rPr lang="en-US" sz="3600" dirty="0" err="1">
                <a:latin typeface="+mj-lt"/>
              </a:rPr>
              <a:t>rasta</a:t>
            </a:r>
            <a:r>
              <a:rPr lang="sr-Latn-CS" sz="3600" dirty="0">
                <a:latin typeface="+mj-lt"/>
              </a:rPr>
              <a:t>: </a:t>
            </a:r>
            <a:r>
              <a:rPr lang="en-US" sz="3600" dirty="0" err="1">
                <a:latin typeface="+mj-lt"/>
              </a:rPr>
              <a:t>faktor</a:t>
            </a:r>
            <a:r>
              <a:rPr lang="en-US" sz="3600" dirty="0">
                <a:latin typeface="+mj-lt"/>
              </a:rPr>
              <a:t> V (NAD)</a:t>
            </a:r>
            <a:r>
              <a:rPr lang="sr-Latn-CS" sz="3600" dirty="0">
                <a:latin typeface="+mj-lt"/>
              </a:rPr>
              <a:t> i</a:t>
            </a:r>
            <a:r>
              <a:rPr lang="en-US" sz="3600" dirty="0">
                <a:latin typeface="+mj-lt"/>
              </a:rPr>
              <a:t>/</a:t>
            </a:r>
            <a:r>
              <a:rPr lang="en-US" sz="3600" dirty="0" err="1">
                <a:latin typeface="+mj-lt"/>
              </a:rPr>
              <a:t>ili</a:t>
            </a:r>
            <a:r>
              <a:rPr lang="en-US" sz="3600" dirty="0">
                <a:latin typeface="+mj-lt"/>
              </a:rPr>
              <a:t>  </a:t>
            </a:r>
            <a:r>
              <a:rPr lang="en-US" sz="3600" dirty="0" err="1">
                <a:latin typeface="+mj-lt"/>
              </a:rPr>
              <a:t>faktor</a:t>
            </a:r>
            <a:r>
              <a:rPr lang="en-US" sz="3600" dirty="0">
                <a:latin typeface="+mj-lt"/>
              </a:rPr>
              <a:t> X </a:t>
            </a:r>
            <a:r>
              <a:rPr lang="sr-Latn-RS" sz="3600" dirty="0">
                <a:latin typeface="+mj-lt"/>
              </a:rPr>
              <a:t>   </a:t>
            </a:r>
            <a:r>
              <a:rPr lang="en-US" sz="3600" dirty="0">
                <a:latin typeface="+mj-lt"/>
              </a:rPr>
              <a:t>(</a:t>
            </a:r>
            <a:r>
              <a:rPr lang="en-US" sz="3600" dirty="0" err="1">
                <a:latin typeface="+mj-lt"/>
              </a:rPr>
              <a:t>hemin</a:t>
            </a:r>
            <a:r>
              <a:rPr lang="en-US" sz="3600" dirty="0">
                <a:latin typeface="+mj-lt"/>
              </a:rPr>
              <a:t>)</a:t>
            </a:r>
            <a:endParaRPr lang="sr-Latn-RS" sz="3600" dirty="0">
              <a:latin typeface="+mj-lt"/>
            </a:endParaRPr>
          </a:p>
          <a:p>
            <a:pPr marL="0" indent="0">
              <a:lnSpc>
                <a:spcPct val="120000"/>
              </a:lnSpc>
              <a:buNone/>
            </a:pPr>
            <a:r>
              <a:rPr lang="sr-Latn-CS" sz="3600" b="1" i="1" dirty="0">
                <a:latin typeface="+mj-lt"/>
              </a:rPr>
              <a:t>		</a:t>
            </a:r>
            <a:r>
              <a:rPr lang="sr-Latn-RS" sz="3600" b="1" i="1" dirty="0">
                <a:latin typeface="+mj-lt"/>
              </a:rPr>
              <a:t> </a:t>
            </a:r>
            <a:endParaRPr lang="en-US" sz="3600" dirty="0">
              <a:latin typeface="+mj-lt"/>
            </a:endParaRPr>
          </a:p>
          <a:p>
            <a:pPr>
              <a:lnSpc>
                <a:spcPct val="120000"/>
              </a:lnSpc>
            </a:pPr>
            <a:r>
              <a:rPr lang="sr-Latn-CS" sz="3600" b="1" i="1" dirty="0">
                <a:latin typeface="+mj-lt"/>
              </a:rPr>
              <a:t>H. influenzae</a:t>
            </a:r>
            <a:endParaRPr lang="en-US" sz="3600" dirty="0">
              <a:latin typeface="+mj-lt"/>
            </a:endParaRPr>
          </a:p>
          <a:p>
            <a:pPr marL="0" indent="0">
              <a:lnSpc>
                <a:spcPct val="120000"/>
              </a:lnSpc>
              <a:buNone/>
            </a:pPr>
            <a:r>
              <a:rPr lang="sr-Latn-CS" sz="3600" dirty="0">
                <a:latin typeface="+mj-lt"/>
              </a:rPr>
              <a:t>     - Pfeifer 1890.godine </a:t>
            </a:r>
            <a:endParaRPr lang="en-US" sz="3600" dirty="0">
              <a:latin typeface="+mj-lt"/>
            </a:endParaRPr>
          </a:p>
          <a:p>
            <a:pPr marL="0" indent="0">
              <a:buNone/>
            </a:pPr>
            <a:endParaRPr lang="sr-Latn-RS" sz="2400" dirty="0"/>
          </a:p>
          <a:p>
            <a:pPr>
              <a:lnSpc>
                <a:spcPct val="90000"/>
              </a:lnSpc>
              <a:buNone/>
              <a:defRPr/>
            </a:pPr>
            <a:r>
              <a:rPr lang="sr-Latn-CS" dirty="0">
                <a:solidFill>
                  <a:srgbClr val="FFFF00"/>
                </a:solidFill>
                <a:latin typeface="Arial" charset="0"/>
                <a:cs typeface="Times New Roman" pitchFamily="18" charset="0"/>
              </a:rPr>
              <a:t>    </a:t>
            </a:r>
            <a:r>
              <a:rPr lang="en-US" dirty="0">
                <a:solidFill>
                  <a:srgbClr val="FFFF00"/>
                </a:solidFill>
                <a:latin typeface="Arial" charset="0"/>
                <a:cs typeface="Times New Roman" pitchFamily="18" charset="0"/>
              </a:rPr>
              <a:t>		         </a:t>
            </a:r>
            <a:r>
              <a:rPr lang="sr-Latn-CS" dirty="0">
                <a:solidFill>
                  <a:srgbClr val="FFFF00"/>
                </a:solidFill>
                <a:latin typeface="Arial" charset="0"/>
                <a:cs typeface="Times New Roman" pitchFamily="18" charset="0"/>
              </a:rPr>
              <a:t> </a:t>
            </a:r>
            <a:endParaRPr lang="sr-Latn-CS" dirty="0">
              <a:solidFill>
                <a:srgbClr val="FFFF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cxnSp>
        <p:nvCxnSpPr>
          <p:cNvPr id="5" name="Straight Connector 4"/>
          <p:cNvCxnSpPr/>
          <p:nvPr/>
        </p:nvCxnSpPr>
        <p:spPr>
          <a:xfrm>
            <a:off x="457200" y="1447800"/>
            <a:ext cx="8229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40985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NT </a:t>
            </a:r>
            <a:r>
              <a:rPr lang="sr-Latn-RS" sz="3600" b="1" i="1" dirty="0">
                <a:effectLst>
                  <a:outerShdw blurRad="38100" dist="38100" dir="2700000" algn="tl">
                    <a:srgbClr val="000000">
                      <a:alpha val="43137"/>
                    </a:srgbClr>
                  </a:outerShdw>
                </a:effectLst>
              </a:rPr>
              <a:t>Haemophilus influenzae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33CC"/>
            </a:solidFill>
          </a:ln>
        </p:spPr>
        <p:txBody>
          <a:bodyPr/>
          <a:lstStyle/>
          <a:p>
            <a:r>
              <a:rPr lang="sr-Latn-RS" sz="2400" b="1" dirty="0"/>
              <a:t>CA – LRTI </a:t>
            </a:r>
            <a:r>
              <a:rPr lang="sr-Latn-RS" sz="2400" dirty="0"/>
              <a:t>– </a:t>
            </a:r>
            <a:r>
              <a:rPr lang="en-US" sz="2400" dirty="0"/>
              <a:t>community acquired lower respiratory tract infection</a:t>
            </a:r>
            <a:endParaRPr lang="sr-Latn-RS" sz="2400" dirty="0"/>
          </a:p>
          <a:p>
            <a:r>
              <a:rPr lang="sr-Latn-RS" sz="2400" dirty="0"/>
              <a:t>Dečija pneumonija: uzročnici i  tipabilni i NT </a:t>
            </a:r>
            <a:r>
              <a:rPr lang="sr-Latn-RS" sz="2400" i="1" dirty="0"/>
              <a:t>H.influenzae</a:t>
            </a:r>
            <a:r>
              <a:rPr lang="sr-Latn-RS" sz="2400" dirty="0"/>
              <a:t>!</a:t>
            </a:r>
          </a:p>
          <a:p>
            <a:r>
              <a:rPr lang="sr-Latn-RS" sz="2400" dirty="0">
                <a:solidFill>
                  <a:srgbClr val="FF33CC"/>
                </a:solidFill>
              </a:rPr>
              <a:t>Perzistentni bakterijski bronhitis</a:t>
            </a:r>
          </a:p>
          <a:p>
            <a:pPr marL="0" indent="0">
              <a:buNone/>
            </a:pPr>
            <a:r>
              <a:rPr lang="sr-Latn-RS" sz="2400" dirty="0"/>
              <a:t>     -  suvi kašalj </a:t>
            </a:r>
            <a:r>
              <a:rPr lang="sr-Latn-RS" sz="2400" dirty="0">
                <a:latin typeface="Calibri"/>
              </a:rPr>
              <a:t>&gt; 1 mesec</a:t>
            </a:r>
          </a:p>
          <a:p>
            <a:pPr marL="0" indent="0">
              <a:buNone/>
            </a:pPr>
            <a:r>
              <a:rPr lang="sr-Latn-RS" sz="2400" dirty="0">
                <a:latin typeface="Calibri"/>
              </a:rPr>
              <a:t>     - meša se sa astmom, ne odgovara na brohhodolatatore</a:t>
            </a:r>
          </a:p>
          <a:p>
            <a:pPr marL="0" indent="0">
              <a:buNone/>
            </a:pPr>
            <a:r>
              <a:rPr lang="sr-Latn-RS" sz="2400" dirty="0">
                <a:latin typeface="Calibri"/>
              </a:rPr>
              <a:t>     - ako </a:t>
            </a:r>
            <a:r>
              <a:rPr lang="sr-Latn-RS" sz="2400" dirty="0" smtClean="0">
                <a:latin typeface="Calibri"/>
              </a:rPr>
              <a:t>se</a:t>
            </a:r>
            <a:r>
              <a:rPr lang="en-US" sz="2400" dirty="0" smtClean="0">
                <a:latin typeface="Calibri"/>
              </a:rPr>
              <a:t> ne</a:t>
            </a:r>
            <a:r>
              <a:rPr lang="sr-Latn-RS" sz="2400" dirty="0" smtClean="0">
                <a:latin typeface="Calibri"/>
              </a:rPr>
              <a:t> </a:t>
            </a:r>
            <a:r>
              <a:rPr lang="sr-Latn-RS" sz="2400" dirty="0">
                <a:latin typeface="Calibri"/>
              </a:rPr>
              <a:t>tretira → brohniektazije </a:t>
            </a:r>
          </a:p>
          <a:p>
            <a:r>
              <a:rPr lang="sr-Latn-RS" sz="2400" dirty="0"/>
              <a:t>Stanje u Srbiji ???? – mali broj invazivnih izolata ( vakcinacija)</a:t>
            </a:r>
          </a:p>
          <a:p>
            <a:r>
              <a:rPr lang="sr-Latn-RS" sz="2400" dirty="0"/>
              <a:t>Neinvazivni izolati ??? ( saradnja i dogovor za slanje takvih izolata, da bi se znala distribucija NT i kapsuliranih </a:t>
            </a:r>
            <a:r>
              <a:rPr lang="sr-Latn-RS" sz="2400" i="1" dirty="0"/>
              <a:t>H.inf</a:t>
            </a:r>
            <a:r>
              <a:rPr lang="sr-Latn-RS" sz="2400" dirty="0"/>
              <a:t>)</a:t>
            </a:r>
          </a:p>
          <a:p>
            <a:pPr marL="0" indent="0">
              <a:buNone/>
            </a:pPr>
            <a:endParaRPr lang="sr-Latn-RS" sz="2400" dirty="0">
              <a:latin typeface="Calibri"/>
            </a:endParaRPr>
          </a:p>
          <a:p>
            <a:pPr marL="0" indent="0">
              <a:buNone/>
            </a:pPr>
            <a:endParaRPr lang="en-US" dirty="0"/>
          </a:p>
        </p:txBody>
      </p:sp>
    </p:spTree>
    <p:extLst>
      <p:ext uri="{BB962C8B-B14F-4D97-AF65-F5344CB8AC3E}">
        <p14:creationId xmlns="" xmlns:p14="http://schemas.microsoft.com/office/powerpoint/2010/main" val="4178819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fontScale="90000"/>
          </a:bodyPr>
          <a:lstStyle/>
          <a:p>
            <a:r>
              <a:rPr lang="sr-Latn-RS" dirty="0"/>
              <a:t> </a:t>
            </a:r>
            <a:r>
              <a:rPr lang="sr-Latn-RS" sz="3600" b="1" dirty="0"/>
              <a:t>MATERIJAL  ZA KULTIVACIJU: primarno sterilne tečnosti, brisevi, sputum, bioptati.... </a:t>
            </a:r>
            <a:endParaRPr lang="en-US" sz="3600" b="1" dirty="0"/>
          </a:p>
        </p:txBody>
      </p:sp>
      <p:sp>
        <p:nvSpPr>
          <p:cNvPr id="3" name="Content Placeholder 2"/>
          <p:cNvSpPr>
            <a:spLocks noGrp="1"/>
          </p:cNvSpPr>
          <p:nvPr>
            <p:ph sz="half" idx="1"/>
          </p:nvPr>
        </p:nvSpPr>
        <p:spPr>
          <a:xfrm>
            <a:off x="457200" y="1600200"/>
            <a:ext cx="5105400" cy="4525963"/>
          </a:xfrm>
          <a:ln>
            <a:solidFill>
              <a:srgbClr val="FF66CC"/>
            </a:solidFill>
          </a:ln>
        </p:spPr>
        <p:txBody>
          <a:bodyPr>
            <a:normAutofit fontScale="25000" lnSpcReduction="20000"/>
          </a:bodyPr>
          <a:lstStyle/>
          <a:p>
            <a:pPr marL="0" indent="0">
              <a:buNone/>
              <a:defRPr/>
            </a:pPr>
            <a:endParaRPr lang="en-US" sz="9600" dirty="0">
              <a:latin typeface="Arial" charset="0"/>
            </a:endParaRPr>
          </a:p>
          <a:p>
            <a:pPr marL="0" indent="0">
              <a:buNone/>
              <a:defRPr/>
            </a:pPr>
            <a:r>
              <a:rPr lang="sr-Latn-RS" sz="9600" b="1" dirty="0">
                <a:latin typeface="Arial" charset="0"/>
              </a:rPr>
              <a:t> </a:t>
            </a:r>
            <a:r>
              <a:rPr lang="sr-Latn-CS" sz="11200" b="1" dirty="0">
                <a:latin typeface="+mj-lt"/>
              </a:rPr>
              <a:t>LIKVOR (CST)</a:t>
            </a:r>
          </a:p>
          <a:p>
            <a:pPr marL="0" indent="0">
              <a:buNone/>
              <a:defRPr/>
            </a:pPr>
            <a:endParaRPr lang="sr-Latn-RS" sz="7400" dirty="0">
              <a:latin typeface="+mj-lt"/>
            </a:endParaRPr>
          </a:p>
          <a:p>
            <a:pPr>
              <a:lnSpc>
                <a:spcPct val="120000"/>
              </a:lnSpc>
              <a:defRPr/>
            </a:pPr>
            <a:r>
              <a:rPr lang="sr-Latn-CS" sz="9600" dirty="0">
                <a:latin typeface="+mj-lt"/>
              </a:rPr>
              <a:t>obrada,</a:t>
            </a:r>
            <a:r>
              <a:rPr lang="en-US" sz="9600" dirty="0">
                <a:latin typeface="+mj-lt"/>
              </a:rPr>
              <a:t> </a:t>
            </a:r>
            <a:r>
              <a:rPr lang="sr-Latn-CS" sz="9600" dirty="0">
                <a:latin typeface="+mj-lt"/>
              </a:rPr>
              <a:t>zasejavanje podloga po SOP   ili korišćenje kom</a:t>
            </a:r>
            <a:r>
              <a:rPr lang="en-US" sz="9600" dirty="0" err="1">
                <a:latin typeface="+mj-lt"/>
              </a:rPr>
              <a:t>ercijaln</a:t>
            </a:r>
            <a:r>
              <a:rPr lang="sr-Latn-RS" sz="9600" dirty="0">
                <a:latin typeface="+mj-lt"/>
              </a:rPr>
              <a:t>ih</a:t>
            </a:r>
            <a:r>
              <a:rPr lang="en-US" sz="9600" dirty="0">
                <a:latin typeface="+mj-lt"/>
              </a:rPr>
              <a:t> </a:t>
            </a:r>
            <a:r>
              <a:rPr lang="sr-Latn-CS" sz="9600" dirty="0">
                <a:latin typeface="+mj-lt"/>
              </a:rPr>
              <a:t>bočica za hemokulturu</a:t>
            </a:r>
          </a:p>
          <a:p>
            <a:pPr marL="0" indent="0">
              <a:lnSpc>
                <a:spcPct val="120000"/>
              </a:lnSpc>
              <a:buNone/>
              <a:defRPr/>
            </a:pPr>
            <a:endParaRPr lang="sr-Latn-CS" sz="7400" dirty="0">
              <a:latin typeface="+mj-lt"/>
            </a:endParaRPr>
          </a:p>
          <a:p>
            <a:pPr marL="0" indent="0">
              <a:buNone/>
              <a:defRPr/>
            </a:pPr>
            <a:endParaRPr lang="sr-Latn-CS" sz="7400" dirty="0">
              <a:latin typeface="+mj-lt"/>
            </a:endParaRPr>
          </a:p>
          <a:p>
            <a:pPr>
              <a:lnSpc>
                <a:spcPct val="120000"/>
              </a:lnSpc>
              <a:defRPr/>
            </a:pPr>
            <a:r>
              <a:rPr lang="sr-Latn-CS" sz="9600" dirty="0">
                <a:latin typeface="+mj-lt"/>
              </a:rPr>
              <a:t>posle i.v. AB Th,  </a:t>
            </a:r>
            <a:r>
              <a:rPr lang="en-US" sz="9600" dirty="0" err="1" smtClean="0">
                <a:latin typeface="+mj-lt"/>
              </a:rPr>
              <a:t>bakterije</a:t>
            </a:r>
            <a:r>
              <a:rPr lang="sr-Latn-CS" sz="9600" dirty="0" smtClean="0">
                <a:latin typeface="+mj-lt"/>
              </a:rPr>
              <a:t> </a:t>
            </a:r>
            <a:r>
              <a:rPr lang="sr-Latn-CS" sz="9600" dirty="0">
                <a:latin typeface="+mj-lt"/>
              </a:rPr>
              <a:t>ostaju duže vijabiln</a:t>
            </a:r>
            <a:r>
              <a:rPr lang="en-US" sz="9600" dirty="0">
                <a:latin typeface="+mj-lt"/>
              </a:rPr>
              <a:t>e</a:t>
            </a:r>
            <a:r>
              <a:rPr lang="sr-Latn-CS" sz="9600" dirty="0">
                <a:latin typeface="+mj-lt"/>
              </a:rPr>
              <a:t> </a:t>
            </a:r>
            <a:r>
              <a:rPr lang="sr-Latn-CS" sz="9600" dirty="0">
                <a:solidFill>
                  <a:srgbClr val="FF0000"/>
                </a:solidFill>
                <a:latin typeface="+mj-lt"/>
              </a:rPr>
              <a:t>u likvoru </a:t>
            </a:r>
            <a:r>
              <a:rPr lang="sr-Latn-CS" sz="9600" dirty="0">
                <a:latin typeface="+mj-lt"/>
              </a:rPr>
              <a:t>nego u krvi</a:t>
            </a:r>
          </a:p>
          <a:p>
            <a:pPr marL="0" indent="0">
              <a:buNone/>
              <a:defRPr/>
            </a:pPr>
            <a:r>
              <a:rPr lang="sr-Latn-RS" dirty="0">
                <a:latin typeface="Arial" charset="0"/>
              </a:rPr>
              <a:t> </a:t>
            </a:r>
            <a:endParaRPr lang="sr-Latn-CS" dirty="0">
              <a:latin typeface="Arial" charset="0"/>
            </a:endParaRPr>
          </a:p>
          <a:p>
            <a:pPr>
              <a:defRPr/>
            </a:pPr>
            <a:endParaRPr lang="sr-Latn-CS" dirty="0">
              <a:latin typeface="Arial" charset="0"/>
            </a:endParaRPr>
          </a:p>
          <a:p>
            <a:pPr marL="0" indent="0">
              <a:buNone/>
              <a:defRPr/>
            </a:pPr>
            <a:r>
              <a:rPr lang="sr-Latn-RS" dirty="0">
                <a:latin typeface="Arial" charset="0"/>
              </a:rPr>
              <a:t> </a:t>
            </a:r>
            <a:endParaRPr lang="sr-Latn-CS" dirty="0">
              <a:latin typeface="Arial" charset="0"/>
            </a:endParaRPr>
          </a:p>
          <a:p>
            <a:pPr>
              <a:defRPr/>
            </a:pPr>
            <a:endParaRPr lang="en-US" dirty="0">
              <a:latin typeface="Arial" charset="0"/>
              <a:cs typeface="Times New Roman" pitchFamily="18" charset="0"/>
            </a:endParaRP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667375" y="3120231"/>
            <a:ext cx="2000250" cy="1485900"/>
          </a:xfrm>
        </p:spPr>
      </p:pic>
    </p:spTree>
    <p:extLst>
      <p:ext uri="{BB962C8B-B14F-4D97-AF65-F5344CB8AC3E}">
        <p14:creationId xmlns="" xmlns:p14="http://schemas.microsoft.com/office/powerpoint/2010/main" val="3201869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HEMOKULTURA</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4572000" cy="4525963"/>
          </a:xfrm>
          <a:ln>
            <a:solidFill>
              <a:srgbClr val="FF66CC"/>
            </a:solidFill>
          </a:ln>
        </p:spPr>
        <p:txBody>
          <a:bodyPr>
            <a:normAutofit fontScale="92500" lnSpcReduction="20000"/>
          </a:bodyPr>
          <a:lstStyle/>
          <a:p>
            <a:pPr marL="0" indent="0">
              <a:buNone/>
              <a:defRPr/>
            </a:pPr>
            <a:endParaRPr lang="en-US" dirty="0">
              <a:latin typeface="Arial" charset="0"/>
            </a:endParaRPr>
          </a:p>
          <a:p>
            <a:pPr>
              <a:lnSpc>
                <a:spcPct val="120000"/>
              </a:lnSpc>
              <a:defRPr/>
            </a:pPr>
            <a:r>
              <a:rPr lang="en-US" sz="2600" dirty="0" err="1">
                <a:latin typeface="+mj-lt"/>
              </a:rPr>
              <a:t>ru</a:t>
            </a:r>
            <a:r>
              <a:rPr lang="sr-Latn-CS" sz="2600" dirty="0">
                <a:latin typeface="+mj-lt"/>
              </a:rPr>
              <a:t>čna, bifazna, transizolatni  TI medijumi ili automatski sistemi za kontinuirano praćenje – Bactec®, Bact/Alert®.</a:t>
            </a:r>
          </a:p>
          <a:p>
            <a:pPr>
              <a:lnSpc>
                <a:spcPct val="120000"/>
              </a:lnSpc>
              <a:defRPr/>
            </a:pPr>
            <a:endParaRPr lang="sr-Latn-CS" sz="2600" dirty="0">
              <a:latin typeface="+mj-lt"/>
            </a:endParaRPr>
          </a:p>
          <a:p>
            <a:pPr>
              <a:lnSpc>
                <a:spcPct val="120000"/>
              </a:lnSpc>
              <a:defRPr/>
            </a:pPr>
            <a:r>
              <a:rPr lang="sr-Latn-CS" sz="2600" dirty="0">
                <a:latin typeface="+mj-lt"/>
              </a:rPr>
              <a:t>kod klinički visoko suspektnih stanja  prenošenje hemokultura na II dan </a:t>
            </a:r>
            <a:r>
              <a:rPr lang="sr-Latn-CS" sz="2600" dirty="0">
                <a:solidFill>
                  <a:srgbClr val="FF0000"/>
                </a:solidFill>
                <a:latin typeface="+mj-lt"/>
              </a:rPr>
              <a:t>“na slepo” </a:t>
            </a:r>
            <a:r>
              <a:rPr lang="sr-Latn-CS" sz="2600" dirty="0">
                <a:latin typeface="+mj-lt"/>
              </a:rPr>
              <a:t>iako bočica ne daje signal !!!!</a:t>
            </a:r>
          </a:p>
          <a:p>
            <a:pPr marL="0" indent="0">
              <a:buNone/>
              <a:defRPr/>
            </a:pPr>
            <a:r>
              <a:rPr lang="sr-Latn-RS" dirty="0">
                <a:latin typeface="Arial" charset="0"/>
              </a:rPr>
              <a:t> </a:t>
            </a:r>
            <a:endParaRPr lang="sr-Latn-CS" dirty="0">
              <a:latin typeface="Arial" charset="0"/>
            </a:endParaRPr>
          </a:p>
          <a:p>
            <a:pPr>
              <a:defRPr/>
            </a:pPr>
            <a:endParaRPr lang="en-US" dirty="0">
              <a:latin typeface="Arial" charset="0"/>
              <a:cs typeface="Times New Roman" pitchFamily="18" charset="0"/>
            </a:endParaRP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410200" y="2438400"/>
            <a:ext cx="3200400" cy="2514600"/>
          </a:xfrm>
        </p:spPr>
      </p:pic>
    </p:spTree>
    <p:extLst>
      <p:ext uri="{BB962C8B-B14F-4D97-AF65-F5344CB8AC3E}">
        <p14:creationId xmlns="" xmlns:p14="http://schemas.microsoft.com/office/powerpoint/2010/main" val="168738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solidFill>
                  <a:prstClr val="black"/>
                </a:solidFill>
                <a:effectLst>
                  <a:outerShdw blurRad="38100" dist="38100" dir="2700000" algn="tl">
                    <a:srgbClr val="000000">
                      <a:alpha val="43137"/>
                    </a:srgbClr>
                  </a:outerShdw>
                </a:effectLst>
              </a:rPr>
              <a:t>Z</a:t>
            </a:r>
            <a:r>
              <a:rPr lang="en-US" sz="3600" b="1" dirty="0">
                <a:solidFill>
                  <a:prstClr val="black"/>
                </a:solidFill>
                <a:effectLst>
                  <a:outerShdw blurRad="38100" dist="38100" dir="2700000" algn="tl">
                    <a:srgbClr val="000000">
                      <a:alpha val="43137"/>
                    </a:srgbClr>
                  </a:outerShdw>
                </a:effectLst>
              </a:rPr>
              <a:t>LATNI STANDARD</a:t>
            </a:r>
            <a:r>
              <a:rPr lang="sr-Latn-RS" sz="3600" b="1" dirty="0">
                <a:solidFill>
                  <a:prstClr val="black"/>
                </a:solidFill>
                <a:effectLst>
                  <a:outerShdw blurRad="38100" dist="38100" dir="2700000" algn="tl">
                    <a:srgbClr val="000000">
                      <a:alpha val="43137"/>
                    </a:srgbClr>
                  </a:outerShdw>
                </a:effectLst>
              </a:rPr>
              <a:t> </a:t>
            </a:r>
            <a:r>
              <a:rPr lang="en-US" sz="3600" b="1" dirty="0">
                <a:solidFill>
                  <a:prstClr val="black"/>
                </a:solidFill>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ln>
            <a:solidFill>
              <a:srgbClr val="FF66CC"/>
            </a:solidFill>
          </a:ln>
        </p:spPr>
        <p:txBody>
          <a:bodyPr>
            <a:normAutofit/>
          </a:bodyPr>
          <a:lstStyle/>
          <a:p>
            <a:pPr marL="0" indent="0">
              <a:buNone/>
            </a:pPr>
            <a:r>
              <a:rPr lang="sr-Latn-RS" sz="2400" b="1" dirty="0">
                <a:solidFill>
                  <a:srgbClr val="FF0000"/>
                </a:solidFill>
                <a:latin typeface="+mj-lt"/>
              </a:rPr>
              <a:t>Bojenje po Gramu </a:t>
            </a:r>
            <a:endParaRPr lang="sr-Latn-RS" sz="2400" b="1" dirty="0">
              <a:latin typeface="+mj-lt"/>
            </a:endParaRPr>
          </a:p>
          <a:p>
            <a:pPr marL="457200" indent="-457200"/>
            <a:r>
              <a:rPr lang="sr-Latn-RS" sz="2400" dirty="0">
                <a:latin typeface="+mj-lt"/>
              </a:rPr>
              <a:t>u 50 - 80% pokazuje prisustvo bakterija     (optimalni uslovi )</a:t>
            </a:r>
          </a:p>
          <a:p>
            <a:pPr marL="457200" indent="-457200"/>
            <a:endParaRPr lang="sr-Latn-RS" sz="2400" dirty="0">
              <a:latin typeface="+mj-lt"/>
            </a:endParaRPr>
          </a:p>
          <a:p>
            <a:pPr marL="0" indent="0">
              <a:buNone/>
            </a:pPr>
            <a:r>
              <a:rPr lang="sr-Latn-RS" sz="2400" b="1" dirty="0">
                <a:solidFill>
                  <a:srgbClr val="FF0000"/>
                </a:solidFill>
                <a:latin typeface="+mj-lt"/>
              </a:rPr>
              <a:t>Bakteriološka kultura </a:t>
            </a:r>
          </a:p>
          <a:p>
            <a:pPr marL="457200" indent="-457200"/>
            <a:r>
              <a:rPr lang="sr-Latn-RS" sz="2400" dirty="0">
                <a:latin typeface="+mj-lt"/>
              </a:rPr>
              <a:t>pozitivna </a:t>
            </a:r>
            <a:r>
              <a:rPr lang="en-US" sz="2400" dirty="0">
                <a:latin typeface="+mj-lt"/>
              </a:rPr>
              <a:t>u </a:t>
            </a:r>
            <a:r>
              <a:rPr lang="sr-Latn-RS" sz="2400" dirty="0">
                <a:latin typeface="+mj-lt"/>
              </a:rPr>
              <a:t>max. </a:t>
            </a:r>
            <a:r>
              <a:rPr lang="en-US" sz="2400" dirty="0">
                <a:latin typeface="+mj-lt"/>
              </a:rPr>
              <a:t> </a:t>
            </a:r>
            <a:r>
              <a:rPr lang="sr-Latn-RS" sz="2400" dirty="0">
                <a:latin typeface="+mj-lt"/>
              </a:rPr>
              <a:t> 80% slučajeva BM.</a:t>
            </a:r>
          </a:p>
          <a:p>
            <a:pPr marL="457200" indent="-457200"/>
            <a:r>
              <a:rPr lang="sr-Latn-RS" sz="2400" dirty="0">
                <a:latin typeface="+mj-lt"/>
              </a:rPr>
              <a:t>Senzitivnost oba testa je ≤ 50% u slučajevima već  započete AB terapije! </a:t>
            </a:r>
            <a:endParaRPr lang="en-US" sz="2400" dirty="0">
              <a:latin typeface="+mj-lt"/>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524500" y="2948781"/>
            <a:ext cx="2286000" cy="1828800"/>
          </a:xfrm>
        </p:spPr>
      </p:pic>
    </p:spTree>
    <p:extLst>
      <p:ext uri="{BB962C8B-B14F-4D97-AF65-F5344CB8AC3E}">
        <p14:creationId xmlns="" xmlns:p14="http://schemas.microsoft.com/office/powerpoint/2010/main" val="235852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ZNAČAJ PRAVILNE OBRADE LIKVORA</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66CC"/>
            </a:solidFill>
          </a:ln>
        </p:spPr>
        <p:txBody>
          <a:bodyPr>
            <a:normAutofit/>
          </a:bodyPr>
          <a:lstStyle/>
          <a:p>
            <a:r>
              <a:rPr lang="en-US" sz="2400" dirty="0" err="1">
                <a:latin typeface="+mj-lt"/>
              </a:rPr>
              <a:t>Verovatnoć</a:t>
            </a:r>
            <a:r>
              <a:rPr lang="sr-Latn-RS" sz="2400" dirty="0">
                <a:latin typeface="+mj-lt"/>
              </a:rPr>
              <a:t>a</a:t>
            </a:r>
            <a:r>
              <a:rPr lang="en-US" sz="2400" dirty="0">
                <a:latin typeface="+mj-lt"/>
              </a:rPr>
              <a:t> </a:t>
            </a:r>
            <a:r>
              <a:rPr lang="en-US" sz="2400" dirty="0" err="1">
                <a:latin typeface="+mj-lt"/>
              </a:rPr>
              <a:t>otkrivanja</a:t>
            </a:r>
            <a:r>
              <a:rPr lang="en-US" sz="2400" dirty="0">
                <a:latin typeface="+mj-lt"/>
              </a:rPr>
              <a:t> </a:t>
            </a:r>
            <a:r>
              <a:rPr lang="en-US" sz="2400" dirty="0" err="1">
                <a:latin typeface="+mj-lt"/>
              </a:rPr>
              <a:t>bakterij</a:t>
            </a:r>
            <a:r>
              <a:rPr lang="sr-Latn-RS" sz="2400" dirty="0">
                <a:latin typeface="+mj-lt"/>
              </a:rPr>
              <a:t>a</a:t>
            </a:r>
            <a:r>
              <a:rPr lang="en-US" sz="2400" dirty="0">
                <a:latin typeface="+mj-lt"/>
              </a:rPr>
              <a:t> </a:t>
            </a:r>
            <a:r>
              <a:rPr lang="sr-Latn-RS" sz="2400" dirty="0">
                <a:latin typeface="+mj-lt"/>
              </a:rPr>
              <a:t> </a:t>
            </a:r>
            <a:r>
              <a:rPr lang="en-US" sz="2400" dirty="0" err="1">
                <a:latin typeface="+mj-lt"/>
              </a:rPr>
              <a:t>bojenje</a:t>
            </a:r>
            <a:r>
              <a:rPr lang="sr-Latn-RS" sz="2400" dirty="0">
                <a:latin typeface="+mj-lt"/>
              </a:rPr>
              <a:t>m i </a:t>
            </a:r>
            <a:r>
              <a:rPr lang="en-US" sz="2400" dirty="0" err="1">
                <a:latin typeface="+mj-lt"/>
              </a:rPr>
              <a:t>kultur</a:t>
            </a:r>
            <a:r>
              <a:rPr lang="sr-Latn-RS" sz="2400" dirty="0">
                <a:latin typeface="+mj-lt"/>
              </a:rPr>
              <a:t>om</a:t>
            </a:r>
            <a:r>
              <a:rPr lang="en-US" sz="2400" dirty="0">
                <a:latin typeface="+mj-lt"/>
              </a:rPr>
              <a:t> </a:t>
            </a:r>
            <a:r>
              <a:rPr lang="en-US" sz="2400" dirty="0" err="1">
                <a:latin typeface="+mj-lt"/>
              </a:rPr>
              <a:t>poveć</a:t>
            </a:r>
            <a:r>
              <a:rPr lang="sr-Latn-RS" sz="2400" dirty="0">
                <a:latin typeface="+mj-lt"/>
              </a:rPr>
              <a:t>ava se</a:t>
            </a:r>
            <a:r>
              <a:rPr lang="en-US" sz="2400" dirty="0">
                <a:latin typeface="+mj-lt"/>
              </a:rPr>
              <a:t> </a:t>
            </a:r>
            <a:r>
              <a:rPr lang="sr-Latn-RS" sz="2400" dirty="0">
                <a:latin typeface="+mj-lt"/>
              </a:rPr>
              <a:t> </a:t>
            </a:r>
            <a:r>
              <a:rPr lang="en-US" sz="2400" dirty="0" err="1">
                <a:latin typeface="+mj-lt"/>
              </a:rPr>
              <a:t>koncentr</a:t>
            </a:r>
            <a:r>
              <a:rPr lang="sr-Latn-RS" sz="2400" dirty="0">
                <a:latin typeface="+mj-lt"/>
              </a:rPr>
              <a:t>ovanjem</a:t>
            </a:r>
            <a:r>
              <a:rPr lang="en-US" sz="2400" dirty="0">
                <a:latin typeface="+mj-lt"/>
              </a:rPr>
              <a:t> </a:t>
            </a:r>
            <a:r>
              <a:rPr lang="en-US" sz="2400" dirty="0" err="1">
                <a:latin typeface="+mj-lt"/>
              </a:rPr>
              <a:t>bakterija</a:t>
            </a:r>
            <a:r>
              <a:rPr lang="en-US" sz="2400" dirty="0">
                <a:latin typeface="+mj-lt"/>
              </a:rPr>
              <a:t> u </a:t>
            </a:r>
            <a:r>
              <a:rPr lang="en-US" sz="2400" dirty="0" err="1">
                <a:latin typeface="+mj-lt"/>
              </a:rPr>
              <a:t>uzorku</a:t>
            </a:r>
            <a:r>
              <a:rPr lang="en-US" sz="2400" dirty="0">
                <a:latin typeface="+mj-lt"/>
              </a:rPr>
              <a:t> CS</a:t>
            </a:r>
            <a:r>
              <a:rPr lang="sr-Latn-RS" sz="2400" dirty="0">
                <a:latin typeface="+mj-lt"/>
              </a:rPr>
              <a:t>T</a:t>
            </a:r>
            <a:r>
              <a:rPr lang="en-US" sz="2400" dirty="0">
                <a:latin typeface="+mj-lt"/>
              </a:rPr>
              <a:t>.</a:t>
            </a:r>
            <a:endParaRPr lang="sr-Latn-RS" sz="2400" dirty="0">
              <a:latin typeface="+mj-lt"/>
            </a:endParaRPr>
          </a:p>
          <a:p>
            <a:pPr marL="0" indent="0">
              <a:buNone/>
            </a:pPr>
            <a:endParaRPr lang="sr-Latn-RS" sz="2400" dirty="0">
              <a:latin typeface="+mj-lt"/>
            </a:endParaRPr>
          </a:p>
          <a:p>
            <a:r>
              <a:rPr lang="en-US" sz="2400" dirty="0" err="1">
                <a:latin typeface="+mj-lt"/>
              </a:rPr>
              <a:t>Broj</a:t>
            </a:r>
            <a:r>
              <a:rPr lang="en-US" sz="2400" dirty="0">
                <a:latin typeface="+mj-lt"/>
              </a:rPr>
              <a:t> </a:t>
            </a:r>
            <a:r>
              <a:rPr lang="en-US" sz="2400" dirty="0" err="1">
                <a:latin typeface="+mj-lt"/>
              </a:rPr>
              <a:t>bakterija</a:t>
            </a:r>
            <a:r>
              <a:rPr lang="en-US" sz="2400" dirty="0">
                <a:latin typeface="+mj-lt"/>
              </a:rPr>
              <a:t> </a:t>
            </a:r>
            <a:r>
              <a:rPr lang="en-US" sz="2400" dirty="0" err="1">
                <a:latin typeface="+mj-lt"/>
              </a:rPr>
              <a:t>prisutnih</a:t>
            </a:r>
            <a:r>
              <a:rPr lang="en-US" sz="2400" dirty="0">
                <a:latin typeface="+mj-lt"/>
              </a:rPr>
              <a:t> u </a:t>
            </a:r>
            <a:r>
              <a:rPr lang="sr-Latn-RS" sz="2400" dirty="0">
                <a:latin typeface="+mj-lt"/>
              </a:rPr>
              <a:t> </a:t>
            </a:r>
            <a:r>
              <a:rPr lang="en-US" sz="2400" dirty="0">
                <a:latin typeface="+mj-lt"/>
              </a:rPr>
              <a:t>CS</a:t>
            </a:r>
            <a:r>
              <a:rPr lang="sr-Latn-RS" sz="2400" dirty="0">
                <a:latin typeface="+mj-lt"/>
              </a:rPr>
              <a:t>T</a:t>
            </a:r>
            <a:r>
              <a:rPr lang="en-US" sz="2400" dirty="0">
                <a:latin typeface="+mj-lt"/>
              </a:rPr>
              <a:t> </a:t>
            </a:r>
            <a:r>
              <a:rPr lang="sr-Latn-RS" sz="2400" dirty="0">
                <a:latin typeface="+mj-lt"/>
              </a:rPr>
              <a:t>  </a:t>
            </a:r>
            <a:r>
              <a:rPr lang="en-US" sz="2400" dirty="0" err="1">
                <a:latin typeface="+mj-lt"/>
              </a:rPr>
              <a:t>pacijenta</a:t>
            </a:r>
            <a:r>
              <a:rPr lang="en-US" sz="2400" dirty="0">
                <a:latin typeface="+mj-lt"/>
              </a:rPr>
              <a:t> </a:t>
            </a:r>
            <a:r>
              <a:rPr lang="en-US" sz="2400" dirty="0" err="1">
                <a:latin typeface="+mj-lt"/>
              </a:rPr>
              <a:t>sa</a:t>
            </a:r>
            <a:r>
              <a:rPr lang="en-US" sz="2400" dirty="0">
                <a:latin typeface="+mj-lt"/>
              </a:rPr>
              <a:t> meningitis</a:t>
            </a:r>
            <a:r>
              <a:rPr lang="sr-Latn-RS" sz="2400" dirty="0">
                <a:latin typeface="+mj-lt"/>
              </a:rPr>
              <a:t>om</a:t>
            </a:r>
            <a:r>
              <a:rPr lang="en-US" sz="2400" dirty="0">
                <a:latin typeface="+mj-lt"/>
              </a:rPr>
              <a:t> </a:t>
            </a:r>
            <a:r>
              <a:rPr lang="en-US" sz="2400" dirty="0" err="1">
                <a:latin typeface="+mj-lt"/>
              </a:rPr>
              <a:t>mo</a:t>
            </a:r>
            <a:r>
              <a:rPr lang="sr-Latn-RS" sz="2400" dirty="0">
                <a:latin typeface="+mj-lt"/>
              </a:rPr>
              <a:t>že </a:t>
            </a:r>
            <a:r>
              <a:rPr lang="en-US" sz="2400" dirty="0">
                <a:latin typeface="+mj-lt"/>
              </a:rPr>
              <a:t> </a:t>
            </a:r>
            <a:r>
              <a:rPr lang="en-US" sz="2400" dirty="0" err="1">
                <a:latin typeface="+mj-lt"/>
              </a:rPr>
              <a:t>biti</a:t>
            </a:r>
            <a:r>
              <a:rPr lang="en-US" sz="2400" dirty="0">
                <a:latin typeface="+mj-lt"/>
              </a:rPr>
              <a:t> </a:t>
            </a:r>
            <a:r>
              <a:rPr lang="sr-Latn-RS" sz="2400" dirty="0">
                <a:latin typeface="+mj-lt"/>
              </a:rPr>
              <a:t>jako </a:t>
            </a:r>
            <a:r>
              <a:rPr lang="en-US" sz="2400" dirty="0">
                <a:latin typeface="+mj-lt"/>
              </a:rPr>
              <a:t>mal</a:t>
            </a:r>
            <a:r>
              <a:rPr lang="sr-Latn-RS" sz="2400" dirty="0">
                <a:latin typeface="+mj-lt"/>
              </a:rPr>
              <a:t>i, npr. </a:t>
            </a:r>
            <a:r>
              <a:rPr lang="en-US" sz="2400" dirty="0">
                <a:latin typeface="+mj-lt"/>
              </a:rPr>
              <a:t> 10 CFU / ml</a:t>
            </a:r>
            <a:r>
              <a:rPr lang="sr-Latn-RS" sz="2400" dirty="0">
                <a:latin typeface="+mj-lt"/>
              </a:rPr>
              <a:t>.</a:t>
            </a:r>
          </a:p>
          <a:p>
            <a:pPr marL="0" indent="0">
              <a:buNone/>
            </a:pPr>
            <a:endParaRPr lang="sr-Latn-RS" sz="2400" dirty="0">
              <a:latin typeface="+mj-lt"/>
            </a:endParaRPr>
          </a:p>
          <a:p>
            <a:r>
              <a:rPr lang="en-US" sz="2400" dirty="0">
                <a:latin typeface="+mj-lt"/>
              </a:rPr>
              <a:t>Pored toga, </a:t>
            </a:r>
            <a:r>
              <a:rPr lang="en-US" sz="2400" dirty="0" err="1">
                <a:latin typeface="+mj-lt"/>
              </a:rPr>
              <a:t>oko</a:t>
            </a:r>
            <a:r>
              <a:rPr lang="en-US" sz="2400" dirty="0">
                <a:latin typeface="+mj-lt"/>
              </a:rPr>
              <a:t> 50% </a:t>
            </a:r>
            <a:r>
              <a:rPr lang="en-US" sz="2400" dirty="0" err="1">
                <a:latin typeface="+mj-lt"/>
              </a:rPr>
              <a:t>pacijenata</a:t>
            </a:r>
            <a:r>
              <a:rPr lang="en-US" sz="2400" dirty="0">
                <a:latin typeface="+mj-lt"/>
              </a:rPr>
              <a:t> </a:t>
            </a:r>
            <a:r>
              <a:rPr lang="en-US" sz="2400" dirty="0" err="1">
                <a:latin typeface="+mj-lt"/>
              </a:rPr>
              <a:t>sa</a:t>
            </a:r>
            <a:r>
              <a:rPr lang="en-US" sz="2400" dirty="0">
                <a:latin typeface="+mj-lt"/>
              </a:rPr>
              <a:t> meningitis</a:t>
            </a:r>
            <a:r>
              <a:rPr lang="sr-Latn-RS" sz="2400" dirty="0">
                <a:latin typeface="+mj-lt"/>
              </a:rPr>
              <a:t>om </a:t>
            </a:r>
            <a:r>
              <a:rPr lang="en-US" sz="2400" dirty="0">
                <a:latin typeface="+mj-lt"/>
              </a:rPr>
              <a:t> </a:t>
            </a:r>
            <a:r>
              <a:rPr lang="en-US" sz="2400" dirty="0" err="1">
                <a:latin typeface="+mj-lt"/>
              </a:rPr>
              <a:t>dobi</a:t>
            </a:r>
            <a:r>
              <a:rPr lang="sr-Latn-RS" sz="2400" dirty="0">
                <a:latin typeface="+mj-lt"/>
              </a:rPr>
              <a:t>je</a:t>
            </a:r>
            <a:r>
              <a:rPr lang="en-US" sz="2400" dirty="0">
                <a:latin typeface="+mj-lt"/>
              </a:rPr>
              <a:t> </a:t>
            </a:r>
            <a:r>
              <a:rPr lang="en-US" sz="2400" dirty="0" err="1">
                <a:latin typeface="+mj-lt"/>
              </a:rPr>
              <a:t>antimikrobn</a:t>
            </a:r>
            <a:r>
              <a:rPr lang="sr-Latn-RS" sz="2400" dirty="0">
                <a:latin typeface="+mj-lt"/>
              </a:rPr>
              <a:t>u</a:t>
            </a:r>
            <a:r>
              <a:rPr lang="en-US" sz="2400" dirty="0">
                <a:latin typeface="+mj-lt"/>
              </a:rPr>
              <a:t> </a:t>
            </a:r>
            <a:r>
              <a:rPr lang="en-US" sz="2400" dirty="0" err="1">
                <a:latin typeface="+mj-lt"/>
              </a:rPr>
              <a:t>terapiju</a:t>
            </a:r>
            <a:r>
              <a:rPr lang="en-US" sz="2400" dirty="0">
                <a:latin typeface="+mj-lt"/>
              </a:rPr>
              <a:t> pre</a:t>
            </a:r>
            <a:r>
              <a:rPr lang="sr-Latn-RS" sz="2400" dirty="0">
                <a:latin typeface="+mj-lt"/>
              </a:rPr>
              <a:t> nego što se uzmu </a:t>
            </a:r>
            <a:r>
              <a:rPr lang="en-US" sz="2400" dirty="0">
                <a:latin typeface="+mj-lt"/>
              </a:rPr>
              <a:t> </a:t>
            </a:r>
            <a:r>
              <a:rPr lang="en-US" sz="2400" dirty="0" err="1">
                <a:latin typeface="+mj-lt"/>
              </a:rPr>
              <a:t>uzorci</a:t>
            </a:r>
            <a:r>
              <a:rPr lang="en-US" sz="2400" dirty="0">
                <a:latin typeface="+mj-lt"/>
              </a:rPr>
              <a:t> CS</a:t>
            </a:r>
            <a:r>
              <a:rPr lang="sr-Latn-RS" sz="2400" dirty="0">
                <a:latin typeface="+mj-lt"/>
              </a:rPr>
              <a:t>T, </a:t>
            </a:r>
            <a:r>
              <a:rPr lang="en-US" sz="2400" dirty="0" err="1">
                <a:latin typeface="+mj-lt"/>
              </a:rPr>
              <a:t>antibakterijska</a:t>
            </a:r>
            <a:r>
              <a:rPr lang="en-US" sz="2400" dirty="0">
                <a:latin typeface="+mj-lt"/>
              </a:rPr>
              <a:t> </a:t>
            </a:r>
            <a:r>
              <a:rPr lang="en-US" sz="2400" dirty="0" err="1">
                <a:latin typeface="+mj-lt"/>
              </a:rPr>
              <a:t>terapija</a:t>
            </a:r>
            <a:r>
              <a:rPr lang="en-US" sz="2400" dirty="0">
                <a:latin typeface="+mj-lt"/>
              </a:rPr>
              <a:t> </a:t>
            </a:r>
            <a:r>
              <a:rPr lang="en-US" sz="2400" dirty="0" err="1">
                <a:latin typeface="+mj-lt"/>
              </a:rPr>
              <a:t>može</a:t>
            </a:r>
            <a:r>
              <a:rPr lang="en-US" sz="2400" dirty="0">
                <a:latin typeface="+mj-lt"/>
              </a:rPr>
              <a:t> da </a:t>
            </a:r>
            <a:r>
              <a:rPr lang="en-US" sz="2400" dirty="0" err="1">
                <a:latin typeface="+mj-lt"/>
              </a:rPr>
              <a:t>smanji</a:t>
            </a:r>
            <a:r>
              <a:rPr lang="en-US" sz="2400" dirty="0">
                <a:latin typeface="+mj-lt"/>
              </a:rPr>
              <a:t> </a:t>
            </a:r>
            <a:r>
              <a:rPr lang="en-US" sz="2400" dirty="0" err="1">
                <a:latin typeface="+mj-lt"/>
              </a:rPr>
              <a:t>broj</a:t>
            </a:r>
            <a:r>
              <a:rPr lang="en-US" sz="2400" dirty="0">
                <a:latin typeface="+mj-lt"/>
              </a:rPr>
              <a:t> </a:t>
            </a:r>
            <a:r>
              <a:rPr lang="en-US" sz="2400" dirty="0" err="1">
                <a:latin typeface="+mj-lt"/>
              </a:rPr>
              <a:t>bakterija</a:t>
            </a:r>
            <a:r>
              <a:rPr lang="en-US" sz="2400" dirty="0">
                <a:latin typeface="+mj-lt"/>
              </a:rPr>
              <a:t> u CS</a:t>
            </a:r>
            <a:r>
              <a:rPr lang="sr-Latn-RS" sz="2400" dirty="0">
                <a:latin typeface="+mj-lt"/>
              </a:rPr>
              <a:t>T</a:t>
            </a:r>
            <a:r>
              <a:rPr lang="en-US" sz="2400" dirty="0">
                <a:latin typeface="+mj-lt"/>
              </a:rPr>
              <a:t> od 10</a:t>
            </a:r>
            <a:r>
              <a:rPr lang="en-US" sz="2400" baseline="30000" dirty="0">
                <a:latin typeface="+mj-lt"/>
              </a:rPr>
              <a:t>2</a:t>
            </a:r>
            <a:r>
              <a:rPr lang="en-US" sz="2400" dirty="0">
                <a:latin typeface="+mj-lt"/>
              </a:rPr>
              <a:t> do 10</a:t>
            </a:r>
            <a:r>
              <a:rPr lang="en-US" sz="2400" baseline="30000" dirty="0">
                <a:latin typeface="+mj-lt"/>
              </a:rPr>
              <a:t>6</a:t>
            </a:r>
            <a:r>
              <a:rPr lang="en-US" sz="2400" dirty="0">
                <a:latin typeface="+mj-lt"/>
              </a:rPr>
              <a:t>- puta</a:t>
            </a:r>
          </a:p>
        </p:txBody>
      </p:sp>
    </p:spTree>
    <p:extLst>
      <p:ext uri="{BB962C8B-B14F-4D97-AF65-F5344CB8AC3E}">
        <p14:creationId xmlns="" xmlns:p14="http://schemas.microsoft.com/office/powerpoint/2010/main" val="2765603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783"/>
          <a:stretch/>
        </p:blipFill>
        <p:spPr bwMode="auto">
          <a:xfrm>
            <a:off x="228600" y="304800"/>
            <a:ext cx="8686800" cy="636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67346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sr-Latn-RS" sz="3600" b="1" dirty="0">
                <a:solidFill>
                  <a:prstClr val="black"/>
                </a:solidFill>
                <a:effectLst>
                  <a:outerShdw blurRad="38100" dist="38100" dir="2700000" algn="tl">
                    <a:srgbClr val="000000">
                      <a:alpha val="43137"/>
                    </a:srgbClr>
                  </a:outerShdw>
                </a:effectLst>
              </a:rPr>
              <a:t>ZNAČAJ PRAVILNE OBRADE LIKVORA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66CC"/>
            </a:solidFill>
          </a:ln>
        </p:spPr>
        <p:txBody>
          <a:bodyPr>
            <a:noAutofit/>
          </a:bodyPr>
          <a:lstStyle/>
          <a:p>
            <a:r>
              <a:rPr lang="sr-Latn-RS" sz="1400" dirty="0"/>
              <a:t>Genaralno, ako  je </a:t>
            </a:r>
            <a:r>
              <a:rPr lang="en-US" sz="1400" dirty="0"/>
              <a:t>0,5 ml CS</a:t>
            </a:r>
            <a:r>
              <a:rPr lang="sr-Latn-RS" sz="1400" dirty="0"/>
              <a:t>T</a:t>
            </a:r>
            <a:r>
              <a:rPr lang="en-US" sz="1400" dirty="0"/>
              <a:t> </a:t>
            </a:r>
            <a:r>
              <a:rPr lang="sr-Latn-RS" sz="1400" dirty="0"/>
              <a:t> </a:t>
            </a:r>
            <a:r>
              <a:rPr lang="en-US" sz="1400" dirty="0"/>
              <a:t> </a:t>
            </a:r>
            <a:r>
              <a:rPr lang="en-US" sz="1400" dirty="0" err="1"/>
              <a:t>dostupan</a:t>
            </a:r>
            <a:r>
              <a:rPr lang="sr-Latn-RS" sz="1400" dirty="0"/>
              <a:t>o</a:t>
            </a:r>
            <a:r>
              <a:rPr lang="en-US" sz="1400" dirty="0"/>
              <a:t> </a:t>
            </a:r>
            <a:r>
              <a:rPr lang="en-US" sz="1400" dirty="0" err="1"/>
              <a:t>za</a:t>
            </a:r>
            <a:r>
              <a:rPr lang="en-US" sz="1400" dirty="0"/>
              <a:t> </a:t>
            </a:r>
            <a:r>
              <a:rPr lang="en-US" sz="1400" dirty="0" err="1"/>
              <a:t>mikroskopski</a:t>
            </a:r>
            <a:r>
              <a:rPr lang="en-US" sz="1400" dirty="0"/>
              <a:t> </a:t>
            </a:r>
            <a:r>
              <a:rPr lang="en-US" sz="1400" dirty="0" err="1"/>
              <a:t>pregled</a:t>
            </a:r>
            <a:r>
              <a:rPr lang="en-US" sz="1400" dirty="0"/>
              <a:t> i </a:t>
            </a:r>
            <a:r>
              <a:rPr lang="en-US" sz="1400" dirty="0" err="1"/>
              <a:t>kultur</a:t>
            </a:r>
            <a:r>
              <a:rPr lang="sr-Latn-RS" sz="1400" dirty="0"/>
              <a:t>u - </a:t>
            </a:r>
            <a:r>
              <a:rPr lang="en-US" sz="1400" dirty="0" err="1"/>
              <a:t>centrifugiranje</a:t>
            </a:r>
            <a:r>
              <a:rPr lang="en-US" sz="1400" dirty="0"/>
              <a:t> </a:t>
            </a:r>
            <a:r>
              <a:rPr lang="sr-Latn-RS" sz="1400" dirty="0"/>
              <a:t> </a:t>
            </a:r>
            <a:r>
              <a:rPr lang="en-US" sz="1400" dirty="0" err="1"/>
              <a:t>najmanje</a:t>
            </a:r>
            <a:r>
              <a:rPr lang="en-US" sz="1400" dirty="0"/>
              <a:t> 15 </a:t>
            </a:r>
            <a:r>
              <a:rPr lang="en-US" sz="1400" dirty="0" err="1"/>
              <a:t>minuta</a:t>
            </a:r>
            <a:r>
              <a:rPr lang="en-US" sz="1400" dirty="0"/>
              <a:t> </a:t>
            </a:r>
            <a:r>
              <a:rPr lang="en-US" sz="1400" dirty="0" err="1"/>
              <a:t>na</a:t>
            </a:r>
            <a:r>
              <a:rPr lang="en-US" sz="1400" dirty="0"/>
              <a:t> 1.500 do 2.500 </a:t>
            </a:r>
            <a:endParaRPr lang="sr-Latn-RS" sz="1400" dirty="0"/>
          </a:p>
          <a:p>
            <a:endParaRPr lang="sr-Latn-RS" sz="1400" dirty="0"/>
          </a:p>
          <a:p>
            <a:r>
              <a:rPr lang="en-US" sz="1400" dirty="0"/>
              <a:t> </a:t>
            </a:r>
            <a:r>
              <a:rPr lang="en-US" sz="1400" dirty="0" err="1"/>
              <a:t>Značajan</a:t>
            </a:r>
            <a:r>
              <a:rPr lang="en-US" sz="1400" dirty="0"/>
              <a:t> </a:t>
            </a:r>
            <a:r>
              <a:rPr lang="en-US" sz="1400" dirty="0" err="1"/>
              <a:t>broj</a:t>
            </a:r>
            <a:r>
              <a:rPr lang="en-US" sz="1400" dirty="0"/>
              <a:t> </a:t>
            </a:r>
            <a:r>
              <a:rPr lang="en-US" sz="1400" dirty="0" err="1"/>
              <a:t>pozitivnih</a:t>
            </a:r>
            <a:r>
              <a:rPr lang="en-US" sz="1400" dirty="0"/>
              <a:t> </a:t>
            </a:r>
            <a:r>
              <a:rPr lang="en-US" sz="1400" dirty="0" err="1"/>
              <a:t>uzoraka</a:t>
            </a:r>
            <a:r>
              <a:rPr lang="en-US" sz="1400" dirty="0"/>
              <a:t> CSF </a:t>
            </a:r>
            <a:r>
              <a:rPr lang="sr-Latn-RS" sz="1400" dirty="0"/>
              <a:t> se </a:t>
            </a:r>
            <a:r>
              <a:rPr lang="en-US" sz="1400" dirty="0" err="1"/>
              <a:t>može</a:t>
            </a:r>
            <a:r>
              <a:rPr lang="en-US" sz="1400" dirty="0"/>
              <a:t> </a:t>
            </a:r>
            <a:r>
              <a:rPr lang="sr-Latn-RS" sz="1400" dirty="0"/>
              <a:t>  </a:t>
            </a:r>
            <a:r>
              <a:rPr lang="en-US" sz="1400" dirty="0" err="1"/>
              <a:t>propustili</a:t>
            </a:r>
            <a:r>
              <a:rPr lang="en-US" sz="1400" dirty="0"/>
              <a:t> </a:t>
            </a:r>
            <a:r>
              <a:rPr lang="sr-Latn-RS" sz="1400" dirty="0"/>
              <a:t>, </a:t>
            </a:r>
            <a:r>
              <a:rPr lang="en-US" sz="1400" dirty="0" err="1"/>
              <a:t>ako</a:t>
            </a:r>
            <a:r>
              <a:rPr lang="en-US" sz="1400" dirty="0"/>
              <a:t> </a:t>
            </a:r>
            <a:r>
              <a:rPr lang="sr-Latn-RS" sz="1400" dirty="0"/>
              <a:t>tehničar </a:t>
            </a:r>
            <a:r>
              <a:rPr lang="en-US" sz="1400" dirty="0"/>
              <a:t> </a:t>
            </a:r>
            <a:r>
              <a:rPr lang="en-US" sz="1400" dirty="0" err="1"/>
              <a:t>koristi</a:t>
            </a:r>
            <a:r>
              <a:rPr lang="en-US" sz="1400" dirty="0"/>
              <a:t> </a:t>
            </a:r>
            <a:r>
              <a:rPr lang="en-US" sz="1400" dirty="0" err="1"/>
              <a:t>sterilnu</a:t>
            </a:r>
            <a:r>
              <a:rPr lang="en-US" sz="1400" dirty="0"/>
              <a:t> </a:t>
            </a:r>
            <a:r>
              <a:rPr lang="en-US" sz="1400" dirty="0" err="1"/>
              <a:t>pipetu</a:t>
            </a:r>
            <a:r>
              <a:rPr lang="en-US" sz="1400" dirty="0"/>
              <a:t> </a:t>
            </a:r>
            <a:r>
              <a:rPr lang="en-US" sz="1400" dirty="0" err="1"/>
              <a:t>za</a:t>
            </a:r>
            <a:r>
              <a:rPr lang="en-US" sz="1400" dirty="0"/>
              <a:t> </a:t>
            </a:r>
            <a:r>
              <a:rPr lang="en-US" sz="1400" dirty="0" err="1"/>
              <a:t>uklanjanje</a:t>
            </a:r>
            <a:r>
              <a:rPr lang="en-US" sz="1400" dirty="0"/>
              <a:t> </a:t>
            </a:r>
            <a:r>
              <a:rPr lang="en-US" sz="1400" dirty="0" err="1"/>
              <a:t>taloga</a:t>
            </a:r>
            <a:r>
              <a:rPr lang="sr-Latn-RS" sz="1400" dirty="0"/>
              <a:t>  o</a:t>
            </a:r>
            <a:r>
              <a:rPr lang="en-US" sz="1400" dirty="0" err="1"/>
              <a:t>dozdo</a:t>
            </a:r>
            <a:r>
              <a:rPr lang="sr-Latn-RS" sz="1400" dirty="0"/>
              <a:t>, iz </a:t>
            </a:r>
            <a:r>
              <a:rPr lang="en-US" sz="1400" dirty="0"/>
              <a:t> </a:t>
            </a:r>
            <a:r>
              <a:rPr lang="en-US" sz="1400" dirty="0" err="1"/>
              <a:t>celog</a:t>
            </a:r>
            <a:r>
              <a:rPr lang="en-US" sz="1400" dirty="0"/>
              <a:t> </a:t>
            </a:r>
            <a:r>
              <a:rPr lang="en-US" sz="1400" dirty="0" err="1"/>
              <a:t>obima</a:t>
            </a:r>
            <a:r>
              <a:rPr lang="en-US" sz="1400" dirty="0"/>
              <a:t> </a:t>
            </a:r>
            <a:r>
              <a:rPr lang="en-US" sz="1400" dirty="0" err="1"/>
              <a:t>supernatanta</a:t>
            </a:r>
            <a:r>
              <a:rPr lang="en-US" sz="1400" dirty="0"/>
              <a:t>.</a:t>
            </a:r>
            <a:endParaRPr lang="sr-Latn-RS" sz="1400" dirty="0"/>
          </a:p>
          <a:p>
            <a:endParaRPr lang="sr-Latn-RS" sz="1400" dirty="0"/>
          </a:p>
          <a:p>
            <a:r>
              <a:rPr lang="en-US" sz="1400" dirty="0"/>
              <a:t>Supernatant </a:t>
            </a:r>
            <a:r>
              <a:rPr lang="en-US" sz="1400" dirty="0" err="1"/>
              <a:t>treba</a:t>
            </a:r>
            <a:r>
              <a:rPr lang="en-US" sz="1400" dirty="0"/>
              <a:t> </a:t>
            </a:r>
            <a:r>
              <a:rPr lang="sr-Latn-RS" sz="1400" dirty="0"/>
              <a:t> da se  </a:t>
            </a:r>
            <a:r>
              <a:rPr lang="en-US" sz="1400" dirty="0" err="1"/>
              <a:t>dekant</a:t>
            </a:r>
            <a:r>
              <a:rPr lang="sr-Latn-RS" sz="1400" dirty="0"/>
              <a:t>uje </a:t>
            </a:r>
            <a:r>
              <a:rPr lang="en-US" sz="1400" dirty="0"/>
              <a:t> </a:t>
            </a:r>
            <a:r>
              <a:rPr lang="en-US" sz="1400" dirty="0" err="1"/>
              <a:t>ili</a:t>
            </a:r>
            <a:r>
              <a:rPr lang="en-US" sz="1400" dirty="0"/>
              <a:t> </a:t>
            </a:r>
            <a:r>
              <a:rPr lang="en-US" sz="1400" dirty="0" err="1"/>
              <a:t>pažljivo</a:t>
            </a:r>
            <a:r>
              <a:rPr lang="en-US" sz="1400" dirty="0"/>
              <a:t> </a:t>
            </a:r>
            <a:r>
              <a:rPr lang="en-US" sz="1400" dirty="0" err="1"/>
              <a:t>uklon</a:t>
            </a:r>
            <a:r>
              <a:rPr lang="sr-Latn-RS" sz="1400" dirty="0"/>
              <a:t>i</a:t>
            </a:r>
            <a:r>
              <a:rPr lang="en-US" sz="1400" dirty="0"/>
              <a:t> u </a:t>
            </a:r>
            <a:r>
              <a:rPr lang="en-US" sz="1400" dirty="0" err="1"/>
              <a:t>sterilnu</a:t>
            </a:r>
            <a:r>
              <a:rPr lang="en-US" sz="1400" dirty="0"/>
              <a:t> </a:t>
            </a:r>
            <a:r>
              <a:rPr lang="en-US" sz="1400" dirty="0" err="1"/>
              <a:t>epruvetu</a:t>
            </a:r>
            <a:r>
              <a:rPr lang="en-US" sz="1400" dirty="0"/>
              <a:t>, </a:t>
            </a:r>
            <a:r>
              <a:rPr lang="en-US" sz="1400" dirty="0" err="1"/>
              <a:t>ostavljajući</a:t>
            </a:r>
            <a:r>
              <a:rPr lang="en-US" sz="1400" dirty="0"/>
              <a:t> </a:t>
            </a:r>
            <a:r>
              <a:rPr lang="en-US" sz="1400" dirty="0" err="1"/>
              <a:t>oko</a:t>
            </a:r>
            <a:r>
              <a:rPr lang="en-US" sz="1400" dirty="0"/>
              <a:t> 0,5 ml </a:t>
            </a:r>
            <a:r>
              <a:rPr lang="en-US" sz="1400" dirty="0" err="1"/>
              <a:t>iza</a:t>
            </a:r>
            <a:r>
              <a:rPr lang="sr-Latn-RS" sz="1400" dirty="0"/>
              <a:t>,</a:t>
            </a:r>
            <a:r>
              <a:rPr lang="en-US" sz="1400" dirty="0"/>
              <a:t> da se </a:t>
            </a:r>
            <a:r>
              <a:rPr lang="en-US" sz="1400" dirty="0" err="1"/>
              <a:t>koristi</a:t>
            </a:r>
            <a:r>
              <a:rPr lang="en-US" sz="1400" dirty="0"/>
              <a:t> da </a:t>
            </a:r>
            <a:r>
              <a:rPr lang="sr-Latn-RS" sz="1400" dirty="0"/>
              <a:t>se suspenduje </a:t>
            </a:r>
            <a:r>
              <a:rPr lang="en-US" sz="1400" dirty="0"/>
              <a:t>sediment.</a:t>
            </a:r>
            <a:endParaRPr lang="sr-Latn-RS" sz="1400" dirty="0"/>
          </a:p>
          <a:p>
            <a:pPr marL="0" indent="0">
              <a:buNone/>
            </a:pPr>
            <a:endParaRPr lang="sr-Latn-RS" sz="1400" dirty="0"/>
          </a:p>
          <a:p>
            <a:r>
              <a:rPr lang="en-US" sz="1400" dirty="0" err="1"/>
              <a:t>Temeljno</a:t>
            </a:r>
            <a:r>
              <a:rPr lang="en-US" sz="1400" dirty="0"/>
              <a:t> </a:t>
            </a:r>
            <a:r>
              <a:rPr lang="en-US" sz="1400" dirty="0" err="1"/>
              <a:t>mešanje</a:t>
            </a:r>
            <a:r>
              <a:rPr lang="en-US" sz="1400" dirty="0"/>
              <a:t> </a:t>
            </a:r>
            <a:r>
              <a:rPr lang="en-US" sz="1400" dirty="0" err="1"/>
              <a:t>sedimenta</a:t>
            </a:r>
            <a:r>
              <a:rPr lang="en-US" sz="1400" dirty="0"/>
              <a:t> </a:t>
            </a:r>
            <a:r>
              <a:rPr lang="en-US" sz="1400" dirty="0" err="1"/>
              <a:t>nakon</a:t>
            </a:r>
            <a:r>
              <a:rPr lang="en-US" sz="1400" dirty="0"/>
              <a:t> </a:t>
            </a:r>
            <a:r>
              <a:rPr lang="en-US" sz="1400" dirty="0" err="1"/>
              <a:t>uklanjanja</a:t>
            </a:r>
            <a:r>
              <a:rPr lang="en-US" sz="1400" dirty="0"/>
              <a:t> </a:t>
            </a:r>
            <a:r>
              <a:rPr lang="en-US" sz="1400" dirty="0" err="1"/>
              <a:t>supernatanta</a:t>
            </a:r>
            <a:r>
              <a:rPr lang="en-US" sz="1400" dirty="0"/>
              <a:t> je od </a:t>
            </a:r>
            <a:r>
              <a:rPr lang="en-US" sz="1400" dirty="0" err="1"/>
              <a:t>suštinskog</a:t>
            </a:r>
            <a:r>
              <a:rPr lang="en-US" sz="1400" dirty="0"/>
              <a:t> </a:t>
            </a:r>
            <a:r>
              <a:rPr lang="en-US" sz="1400" dirty="0" err="1"/>
              <a:t>značaja</a:t>
            </a:r>
            <a:r>
              <a:rPr lang="en-US" sz="1400" dirty="0"/>
              <a:t>.</a:t>
            </a:r>
            <a:endParaRPr lang="sr-Latn-RS" sz="1400" dirty="0"/>
          </a:p>
          <a:p>
            <a:pPr marL="0" indent="0">
              <a:buNone/>
            </a:pPr>
            <a:r>
              <a:rPr lang="en-US" sz="1400" dirty="0"/>
              <a:t> </a:t>
            </a:r>
            <a:endParaRPr lang="sr-Latn-RS" sz="1400" dirty="0"/>
          </a:p>
          <a:p>
            <a:r>
              <a:rPr lang="en-US" sz="1400" dirty="0" err="1"/>
              <a:t>Mešanje</a:t>
            </a:r>
            <a:r>
              <a:rPr lang="en-US" sz="1400" dirty="0"/>
              <a:t> sediment</a:t>
            </a:r>
            <a:r>
              <a:rPr lang="sr-Latn-RS" sz="1400" dirty="0"/>
              <a:t>a</a:t>
            </a:r>
            <a:r>
              <a:rPr lang="en-US" sz="1400" dirty="0"/>
              <a:t> </a:t>
            </a:r>
            <a:r>
              <a:rPr lang="en-US" sz="1400" dirty="0" err="1"/>
              <a:t>uz</a:t>
            </a:r>
            <a:r>
              <a:rPr lang="en-US" sz="1400" dirty="0"/>
              <a:t> </a:t>
            </a:r>
            <a:r>
              <a:rPr lang="en-US" sz="1400" dirty="0" err="1"/>
              <a:t>pomoć</a:t>
            </a:r>
            <a:r>
              <a:rPr lang="en-US" sz="1400" dirty="0"/>
              <a:t> </a:t>
            </a:r>
            <a:r>
              <a:rPr lang="en-US" sz="1400" dirty="0" err="1"/>
              <a:t>vorteks</a:t>
            </a:r>
            <a:r>
              <a:rPr lang="sr-Latn-RS" sz="1400" dirty="0"/>
              <a:t>a </a:t>
            </a:r>
            <a:r>
              <a:rPr lang="en-US" sz="1400" dirty="0"/>
              <a:t> </a:t>
            </a:r>
            <a:r>
              <a:rPr lang="en-US" sz="1400" dirty="0" err="1"/>
              <a:t>ili</a:t>
            </a:r>
            <a:r>
              <a:rPr lang="en-US" sz="1400" dirty="0"/>
              <a:t> </a:t>
            </a:r>
            <a:r>
              <a:rPr lang="sr-Latn-RS" sz="1400" dirty="0"/>
              <a:t> manuelne </a:t>
            </a:r>
            <a:r>
              <a:rPr lang="en-US" sz="1400" dirty="0" err="1"/>
              <a:t>aspiracije</a:t>
            </a:r>
            <a:r>
              <a:rPr lang="en-US" sz="1400" dirty="0"/>
              <a:t> </a:t>
            </a:r>
            <a:r>
              <a:rPr lang="en-US" sz="1400" dirty="0" err="1"/>
              <a:t>sa</a:t>
            </a:r>
            <a:r>
              <a:rPr lang="en-US" sz="1400" dirty="0"/>
              <a:t> </a:t>
            </a:r>
            <a:r>
              <a:rPr lang="en-US" sz="1400" dirty="0" err="1"/>
              <a:t>sterilnim</a:t>
            </a:r>
            <a:r>
              <a:rPr lang="en-US" sz="1400" dirty="0"/>
              <a:t> pipet</a:t>
            </a:r>
            <a:r>
              <a:rPr lang="sr-Latn-RS" sz="1400" dirty="0"/>
              <a:t>om </a:t>
            </a:r>
            <a:r>
              <a:rPr lang="en-US" sz="1400" dirty="0"/>
              <a:t> </a:t>
            </a:r>
            <a:r>
              <a:rPr lang="en-US" sz="1400" dirty="0" err="1"/>
              <a:t>će</a:t>
            </a:r>
            <a:r>
              <a:rPr lang="en-US" sz="1400" dirty="0"/>
              <a:t> </a:t>
            </a:r>
            <a:r>
              <a:rPr lang="en-US" sz="1400" dirty="0" err="1"/>
              <a:t>biti</a:t>
            </a:r>
            <a:r>
              <a:rPr lang="en-US" sz="1400" dirty="0"/>
              <a:t> </a:t>
            </a:r>
            <a:r>
              <a:rPr lang="sr-Latn-RS" sz="1400" dirty="0"/>
              <a:t>dovoljno </a:t>
            </a:r>
            <a:r>
              <a:rPr lang="en-US" sz="1400" dirty="0"/>
              <a:t>da </a:t>
            </a:r>
            <a:r>
              <a:rPr lang="en-US" sz="1400" dirty="0" err="1"/>
              <a:t>izbac</a:t>
            </a:r>
            <a:r>
              <a:rPr lang="sr-Latn-RS" sz="1400" dirty="0"/>
              <a:t>i</a:t>
            </a:r>
            <a:r>
              <a:rPr lang="en-US" sz="1400" dirty="0"/>
              <a:t> </a:t>
            </a:r>
            <a:r>
              <a:rPr lang="en-US" sz="1400" dirty="0" err="1"/>
              <a:t>bakterij</a:t>
            </a:r>
            <a:r>
              <a:rPr lang="sr-Latn-RS" sz="1400" dirty="0"/>
              <a:t>e</a:t>
            </a:r>
            <a:r>
              <a:rPr lang="en-US" sz="1400" dirty="0"/>
              <a:t> </a:t>
            </a:r>
            <a:r>
              <a:rPr lang="en-US" sz="1400" dirty="0" err="1"/>
              <a:t>koje</a:t>
            </a:r>
            <a:r>
              <a:rPr lang="en-US" sz="1400" dirty="0"/>
              <a:t> </a:t>
            </a:r>
            <a:r>
              <a:rPr lang="sr-Latn-RS" sz="1400" dirty="0"/>
              <a:t>su </a:t>
            </a:r>
            <a:r>
              <a:rPr lang="en-US" sz="1400" dirty="0" err="1"/>
              <a:t>možda</a:t>
            </a:r>
            <a:r>
              <a:rPr lang="en-US" sz="1400" dirty="0"/>
              <a:t> </a:t>
            </a:r>
            <a:r>
              <a:rPr lang="en-US" sz="1400" dirty="0" err="1"/>
              <a:t>pripojen</a:t>
            </a:r>
            <a:r>
              <a:rPr lang="sr-Latn-RS" sz="1400" dirty="0"/>
              <a:t>e</a:t>
            </a:r>
            <a:r>
              <a:rPr lang="en-US" sz="1400" dirty="0"/>
              <a:t> </a:t>
            </a:r>
            <a:r>
              <a:rPr lang="en-US" sz="1400" dirty="0" err="1"/>
              <a:t>na</a:t>
            </a:r>
            <a:r>
              <a:rPr lang="en-US" sz="1400" dirty="0"/>
              <a:t> </a:t>
            </a:r>
            <a:r>
              <a:rPr lang="en-US" sz="1400" dirty="0" err="1"/>
              <a:t>dno</a:t>
            </a:r>
            <a:r>
              <a:rPr lang="en-US" sz="1400" dirty="0"/>
              <a:t> </a:t>
            </a:r>
            <a:r>
              <a:rPr lang="en-US" sz="1400" dirty="0" err="1"/>
              <a:t>epruvete</a:t>
            </a:r>
            <a:r>
              <a:rPr lang="en-US" sz="1400" dirty="0"/>
              <a:t> </a:t>
            </a:r>
            <a:r>
              <a:rPr lang="en-US" sz="1400" dirty="0" err="1"/>
              <a:t>nakon</a:t>
            </a:r>
            <a:r>
              <a:rPr lang="en-US" sz="1400" dirty="0"/>
              <a:t> </a:t>
            </a:r>
            <a:r>
              <a:rPr lang="en-US" sz="1400" dirty="0" err="1"/>
              <a:t>centrifugiranja</a:t>
            </a:r>
            <a:r>
              <a:rPr lang="en-US" sz="1400" dirty="0"/>
              <a:t>. </a:t>
            </a:r>
            <a:endParaRPr lang="sr-Latn-RS" sz="1400" dirty="0"/>
          </a:p>
          <a:p>
            <a:pPr marL="0" indent="0">
              <a:buNone/>
            </a:pPr>
            <a:endParaRPr lang="sr-Latn-RS" sz="1400" dirty="0"/>
          </a:p>
          <a:p>
            <a:r>
              <a:rPr lang="en-US" sz="1400" dirty="0"/>
              <a:t>Sediment </a:t>
            </a:r>
            <a:r>
              <a:rPr lang="en-US" sz="1400" dirty="0" err="1"/>
              <a:t>treba</a:t>
            </a:r>
            <a:r>
              <a:rPr lang="en-US" sz="1400" dirty="0"/>
              <a:t> da se </a:t>
            </a:r>
            <a:r>
              <a:rPr lang="en-US" sz="1400" dirty="0" err="1"/>
              <a:t>koristi</a:t>
            </a:r>
            <a:r>
              <a:rPr lang="en-US" sz="1400" dirty="0"/>
              <a:t> </a:t>
            </a:r>
            <a:r>
              <a:rPr lang="en-US" sz="1400" dirty="0" err="1"/>
              <a:t>za</a:t>
            </a:r>
            <a:r>
              <a:rPr lang="en-US" sz="1400" dirty="0"/>
              <a:t> </a:t>
            </a:r>
            <a:r>
              <a:rPr lang="sr-Latn-RS" sz="1400" dirty="0"/>
              <a:t>zasejavanje podloga </a:t>
            </a:r>
            <a:r>
              <a:rPr lang="en-US" sz="1400" dirty="0"/>
              <a:t>i </a:t>
            </a:r>
            <a:r>
              <a:rPr lang="en-US" sz="1400" dirty="0" err="1"/>
              <a:t>priprem</a:t>
            </a:r>
            <a:r>
              <a:rPr lang="sr-Latn-RS" sz="1400" dirty="0"/>
              <a:t>u</a:t>
            </a:r>
            <a:r>
              <a:rPr lang="en-US" sz="1400" dirty="0"/>
              <a:t> </a:t>
            </a:r>
            <a:r>
              <a:rPr lang="en-US" sz="1400" dirty="0" err="1"/>
              <a:t>razmaza</a:t>
            </a:r>
            <a:r>
              <a:rPr lang="en-US" sz="1400" dirty="0"/>
              <a:t> </a:t>
            </a:r>
            <a:r>
              <a:rPr lang="en-US" sz="1400" dirty="0" err="1"/>
              <a:t>za</a:t>
            </a:r>
            <a:r>
              <a:rPr lang="en-US" sz="1400" dirty="0"/>
              <a:t> </a:t>
            </a:r>
            <a:r>
              <a:rPr lang="en-US" sz="1400" dirty="0" err="1"/>
              <a:t>bojenje</a:t>
            </a:r>
            <a:r>
              <a:rPr lang="en-US" sz="1400" dirty="0"/>
              <a:t>. </a:t>
            </a:r>
            <a:endParaRPr lang="sr-Latn-RS" sz="1400" dirty="0"/>
          </a:p>
          <a:p>
            <a:pPr marL="0" indent="0">
              <a:buNone/>
            </a:pPr>
            <a:endParaRPr lang="sr-Latn-RS" sz="1400" dirty="0"/>
          </a:p>
          <a:p>
            <a:r>
              <a:rPr lang="en-US" sz="1400" dirty="0" err="1"/>
              <a:t>Ako</a:t>
            </a:r>
            <a:r>
              <a:rPr lang="en-US" sz="1400" dirty="0"/>
              <a:t> </a:t>
            </a:r>
            <a:r>
              <a:rPr lang="sr-Latn-RS" sz="1400" dirty="0"/>
              <a:t>  se dobije uzorak CST sa puno eritrocita, treba pripremiti 2 </a:t>
            </a:r>
            <a:r>
              <a:rPr lang="en-US" sz="1400" dirty="0"/>
              <a:t> </a:t>
            </a:r>
            <a:r>
              <a:rPr lang="en-US" sz="1400" dirty="0" err="1"/>
              <a:t>razmaz</a:t>
            </a:r>
            <a:r>
              <a:rPr lang="sr-Latn-RS" sz="1400" dirty="0"/>
              <a:t>a  za bojenje:  1 </a:t>
            </a:r>
            <a:r>
              <a:rPr lang="en-US" sz="1400" dirty="0"/>
              <a:t>pre i </a:t>
            </a:r>
            <a:r>
              <a:rPr lang="sr-Latn-RS" sz="1400" dirty="0"/>
              <a:t> 1 </a:t>
            </a:r>
            <a:r>
              <a:rPr lang="en-US" sz="1400" dirty="0" err="1"/>
              <a:t>posle</a:t>
            </a:r>
            <a:r>
              <a:rPr lang="en-US" sz="1400" dirty="0"/>
              <a:t> </a:t>
            </a:r>
            <a:r>
              <a:rPr lang="en-US" sz="1400" dirty="0" err="1"/>
              <a:t>centrifugiranja</a:t>
            </a:r>
            <a:r>
              <a:rPr lang="en-US" sz="1400" dirty="0"/>
              <a:t> </a:t>
            </a:r>
            <a:r>
              <a:rPr lang="sr-Latn-RS" sz="1400" dirty="0"/>
              <a:t>, </a:t>
            </a:r>
            <a:r>
              <a:rPr lang="en-US" sz="1400" dirty="0"/>
              <a:t>da </a:t>
            </a:r>
            <a:r>
              <a:rPr lang="sr-Latn-RS" sz="1400" dirty="0"/>
              <a:t> bi se </a:t>
            </a:r>
            <a:r>
              <a:rPr lang="en-US" sz="1400" dirty="0" err="1"/>
              <a:t>smanji</a:t>
            </a:r>
            <a:r>
              <a:rPr lang="sr-Latn-RS" sz="1400" dirty="0"/>
              <a:t>la </a:t>
            </a:r>
            <a:r>
              <a:rPr lang="en-US" sz="1400" dirty="0" err="1"/>
              <a:t>verovatnoću</a:t>
            </a:r>
            <a:r>
              <a:rPr lang="en-US" sz="1400" dirty="0"/>
              <a:t> </a:t>
            </a:r>
            <a:r>
              <a:rPr lang="sr-Latn-RS" sz="1400" dirty="0"/>
              <a:t> da </a:t>
            </a:r>
            <a:r>
              <a:rPr lang="en-US" sz="1400" dirty="0" err="1"/>
              <a:t>eritrocit</a:t>
            </a:r>
            <a:r>
              <a:rPr lang="sr-Latn-RS" sz="1400" dirty="0"/>
              <a:t>i</a:t>
            </a:r>
            <a:r>
              <a:rPr lang="en-US" sz="1400" dirty="0"/>
              <a:t> </a:t>
            </a:r>
            <a:r>
              <a:rPr lang="sr-Latn-RS" sz="1400" dirty="0"/>
              <a:t> „</a:t>
            </a:r>
            <a:r>
              <a:rPr lang="en-US" sz="1400" dirty="0"/>
              <a:t>z</a:t>
            </a:r>
            <a:r>
              <a:rPr lang="sr-Latn-RS" sz="1400" dirty="0"/>
              <a:t>aklone“ </a:t>
            </a:r>
            <a:r>
              <a:rPr lang="en-US" sz="1400" dirty="0"/>
              <a:t> </a:t>
            </a:r>
            <a:r>
              <a:rPr lang="en-US" sz="1400" dirty="0" err="1"/>
              <a:t>bakterij</a:t>
            </a:r>
            <a:r>
              <a:rPr lang="sr-Latn-RS" sz="1400" dirty="0"/>
              <a:t>e </a:t>
            </a:r>
            <a:r>
              <a:rPr lang="en-US" sz="1400" dirty="0"/>
              <a:t> u </a:t>
            </a:r>
            <a:r>
              <a:rPr lang="en-US" sz="1400" dirty="0" err="1"/>
              <a:t>uzorku</a:t>
            </a:r>
            <a:r>
              <a:rPr lang="en-US" sz="1400" dirty="0"/>
              <a:t> sediment</a:t>
            </a:r>
            <a:r>
              <a:rPr lang="sr-Latn-RS" sz="1400" dirty="0"/>
              <a:t>a.</a:t>
            </a:r>
            <a:endParaRPr lang="en-US" sz="1400" dirty="0"/>
          </a:p>
        </p:txBody>
      </p:sp>
    </p:spTree>
    <p:extLst>
      <p:ext uri="{BB962C8B-B14F-4D97-AF65-F5344CB8AC3E}">
        <p14:creationId xmlns="" xmlns:p14="http://schemas.microsoft.com/office/powerpoint/2010/main" val="3962711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en-US" sz="3600" b="1" dirty="0">
                <a:effectLst>
                  <a:outerShdw blurRad="38100" dist="38100" dir="2700000" algn="tl">
                    <a:srgbClr val="000000">
                      <a:alpha val="43137"/>
                    </a:srgbClr>
                  </a:outerShdw>
                </a:effectLst>
              </a:rPr>
              <a:t>BOJENJE PO GRAMU</a:t>
            </a:r>
          </a:p>
        </p:txBody>
      </p:sp>
      <p:sp>
        <p:nvSpPr>
          <p:cNvPr id="3" name="Content Placeholder 2"/>
          <p:cNvSpPr>
            <a:spLocks noGrp="1"/>
          </p:cNvSpPr>
          <p:nvPr>
            <p:ph idx="1"/>
          </p:nvPr>
        </p:nvSpPr>
        <p:spPr>
          <a:ln>
            <a:solidFill>
              <a:srgbClr val="FF66CC"/>
            </a:solidFill>
          </a:ln>
        </p:spPr>
        <p:txBody>
          <a:bodyPr>
            <a:normAutofit fontScale="62500" lnSpcReduction="20000"/>
          </a:bodyPr>
          <a:lstStyle/>
          <a:p>
            <a:pPr marL="0" indent="0">
              <a:buNone/>
            </a:pPr>
            <a:r>
              <a:rPr lang="sr-Latn-RS" dirty="0"/>
              <a:t>Uzorci svih </a:t>
            </a:r>
            <a:r>
              <a:rPr lang="en-US" dirty="0"/>
              <a:t>CS</a:t>
            </a:r>
            <a:r>
              <a:rPr lang="sr-Latn-RS" dirty="0"/>
              <a:t>T</a:t>
            </a:r>
            <a:r>
              <a:rPr lang="en-US" dirty="0"/>
              <a:t> </a:t>
            </a:r>
            <a:r>
              <a:rPr lang="sr-Latn-RS" dirty="0"/>
              <a:t>treba da budu obojeni po </a:t>
            </a:r>
            <a:r>
              <a:rPr lang="en-US" dirty="0"/>
              <a:t>Gram</a:t>
            </a:r>
            <a:r>
              <a:rPr lang="sr-Latn-RS" dirty="0"/>
              <a:t>u</a:t>
            </a:r>
            <a:r>
              <a:rPr lang="en-US" dirty="0"/>
              <a:t> (</a:t>
            </a:r>
            <a:r>
              <a:rPr lang="sr-Latn-RS" dirty="0"/>
              <a:t>ili drugim tehnikama</a:t>
            </a:r>
            <a:r>
              <a:rPr lang="en-US" dirty="0"/>
              <a:t>) </a:t>
            </a:r>
            <a:r>
              <a:rPr lang="sr-Latn-RS" dirty="0"/>
              <a:t>i </a:t>
            </a:r>
            <a:r>
              <a:rPr lang="en-US" dirty="0"/>
              <a:t> </a:t>
            </a:r>
            <a:r>
              <a:rPr lang="sr-Latn-RS" dirty="0"/>
              <a:t>pregledani </a:t>
            </a:r>
            <a:r>
              <a:rPr lang="en-US" dirty="0"/>
              <a:t>mi</a:t>
            </a:r>
            <a:r>
              <a:rPr lang="sr-Latn-RS" dirty="0"/>
              <a:t>k</a:t>
            </a:r>
            <a:r>
              <a:rPr lang="en-US" dirty="0" err="1"/>
              <a:t>ros</a:t>
            </a:r>
            <a:r>
              <a:rPr lang="sr-Latn-RS" dirty="0"/>
              <a:t>kopski.</a:t>
            </a:r>
            <a:r>
              <a:rPr lang="en-US" dirty="0"/>
              <a:t> </a:t>
            </a:r>
            <a:endParaRPr lang="sr-Latn-RS" dirty="0"/>
          </a:p>
          <a:p>
            <a:pPr marL="0" indent="0">
              <a:buNone/>
            </a:pPr>
            <a:endParaRPr lang="sr-Latn-RS" dirty="0"/>
          </a:p>
          <a:p>
            <a:pPr marL="0" indent="0">
              <a:buNone/>
            </a:pPr>
            <a:r>
              <a:rPr lang="sr-Latn-RS" dirty="0"/>
              <a:t>Dijagnostička korist procedura bojenja zavisi od  </a:t>
            </a:r>
            <a:r>
              <a:rPr lang="en-US" dirty="0"/>
              <a:t> </a:t>
            </a:r>
            <a:r>
              <a:rPr lang="sr-Latn-RS" dirty="0"/>
              <a:t> k</a:t>
            </a:r>
            <a:r>
              <a:rPr lang="en-US" dirty="0" err="1"/>
              <a:t>oncentra</a:t>
            </a:r>
            <a:r>
              <a:rPr lang="sr-Latn-RS" dirty="0"/>
              <a:t>cije</a:t>
            </a:r>
            <a:r>
              <a:rPr lang="en-US" dirty="0"/>
              <a:t>  </a:t>
            </a:r>
            <a:r>
              <a:rPr lang="en-US" dirty="0" err="1"/>
              <a:t>ba</a:t>
            </a:r>
            <a:r>
              <a:rPr lang="sr-Latn-RS" dirty="0"/>
              <a:t>k</a:t>
            </a:r>
            <a:r>
              <a:rPr lang="en-US" dirty="0" err="1"/>
              <a:t>teri</a:t>
            </a:r>
            <a:r>
              <a:rPr lang="sr-Latn-RS" dirty="0"/>
              <a:t>j</a:t>
            </a:r>
            <a:r>
              <a:rPr lang="en-US" dirty="0"/>
              <a:t>a </a:t>
            </a:r>
            <a:r>
              <a:rPr lang="sr-Latn-RS" dirty="0"/>
              <a:t> u </a:t>
            </a:r>
            <a:r>
              <a:rPr lang="en-US" dirty="0"/>
              <a:t>CS</a:t>
            </a:r>
            <a:r>
              <a:rPr lang="sr-Latn-RS" dirty="0"/>
              <a:t>T</a:t>
            </a:r>
            <a:r>
              <a:rPr lang="en-US" dirty="0"/>
              <a:t>  pa</a:t>
            </a:r>
            <a:r>
              <a:rPr lang="sr-Latn-RS" dirty="0"/>
              <a:t>c</a:t>
            </a:r>
            <a:r>
              <a:rPr lang="en-US" dirty="0"/>
              <a:t>i</a:t>
            </a:r>
            <a:r>
              <a:rPr lang="sr-Latn-RS" dirty="0"/>
              <a:t>j</a:t>
            </a:r>
            <a:r>
              <a:rPr lang="en-US" dirty="0"/>
              <a:t>en</a:t>
            </a:r>
            <a:r>
              <a:rPr lang="sr-Latn-RS" dirty="0"/>
              <a:t>ata</a:t>
            </a:r>
            <a:r>
              <a:rPr lang="en-US" dirty="0"/>
              <a:t> </a:t>
            </a:r>
            <a:r>
              <a:rPr lang="sr-Latn-RS" dirty="0"/>
              <a:t>sa</a:t>
            </a:r>
            <a:r>
              <a:rPr lang="en-US" dirty="0"/>
              <a:t> </a:t>
            </a:r>
            <a:r>
              <a:rPr lang="en-US" dirty="0" err="1"/>
              <a:t>ba</a:t>
            </a:r>
            <a:r>
              <a:rPr lang="sr-Latn-RS" dirty="0"/>
              <a:t>k</a:t>
            </a:r>
            <a:r>
              <a:rPr lang="en-US" dirty="0" err="1"/>
              <a:t>te</a:t>
            </a:r>
            <a:r>
              <a:rPr lang="sr-Latn-RS" dirty="0"/>
              <a:t>rijskim </a:t>
            </a:r>
            <a:r>
              <a:rPr lang="en-US" dirty="0"/>
              <a:t>meningitis</a:t>
            </a:r>
            <a:r>
              <a:rPr lang="sr-Latn-RS" dirty="0"/>
              <a:t>om</a:t>
            </a:r>
            <a:r>
              <a:rPr lang="en-US" dirty="0"/>
              <a:t> (10 </a:t>
            </a:r>
            <a:r>
              <a:rPr lang="sr-Latn-RS" dirty="0"/>
              <a:t> do </a:t>
            </a:r>
            <a:r>
              <a:rPr lang="en-US" dirty="0"/>
              <a:t> 10</a:t>
            </a:r>
            <a:r>
              <a:rPr lang="en-US" baseline="30000" dirty="0"/>
              <a:t>9 </a:t>
            </a:r>
            <a:r>
              <a:rPr lang="en-US" dirty="0"/>
              <a:t>CFU/ml)</a:t>
            </a:r>
            <a:endParaRPr lang="sr-Latn-RS" dirty="0"/>
          </a:p>
          <a:p>
            <a:pPr marL="0" indent="0">
              <a:buNone/>
            </a:pPr>
            <a:endParaRPr lang="sr-Latn-RS" dirty="0"/>
          </a:p>
          <a:p>
            <a:pPr marL="0" indent="0">
              <a:buNone/>
            </a:pPr>
            <a:r>
              <a:rPr lang="sr-Latn-RS" dirty="0"/>
              <a:t>Svi uzorci</a:t>
            </a:r>
            <a:r>
              <a:rPr lang="en-US" dirty="0"/>
              <a:t> CS</a:t>
            </a:r>
            <a:r>
              <a:rPr lang="sr-Latn-RS" dirty="0"/>
              <a:t>T</a:t>
            </a:r>
            <a:r>
              <a:rPr lang="en-US" dirty="0"/>
              <a:t> </a:t>
            </a:r>
            <a:r>
              <a:rPr lang="sr-Latn-RS" dirty="0"/>
              <a:t> zadovoljavajućeg kvantiteta -  proces   k</a:t>
            </a:r>
            <a:r>
              <a:rPr lang="en-US" dirty="0" err="1"/>
              <a:t>oncentra</a:t>
            </a:r>
            <a:r>
              <a:rPr lang="sr-Latn-RS" dirty="0"/>
              <a:t>cije </a:t>
            </a:r>
            <a:r>
              <a:rPr lang="en-US" dirty="0"/>
              <a:t> </a:t>
            </a:r>
            <a:r>
              <a:rPr lang="en-US" dirty="0" err="1"/>
              <a:t>patogen</a:t>
            </a:r>
            <a:r>
              <a:rPr lang="sr-Latn-RS" dirty="0"/>
              <a:t>a</a:t>
            </a:r>
            <a:r>
              <a:rPr lang="en-US" dirty="0"/>
              <a:t> </a:t>
            </a:r>
            <a:r>
              <a:rPr lang="sr-Latn-RS" dirty="0"/>
              <a:t>pre </a:t>
            </a:r>
            <a:r>
              <a:rPr lang="en-US" dirty="0"/>
              <a:t>mi</a:t>
            </a:r>
            <a:r>
              <a:rPr lang="sr-Latn-RS" dirty="0"/>
              <a:t>kroskopskog </a:t>
            </a:r>
            <a:r>
              <a:rPr lang="en-US" dirty="0"/>
              <a:t> </a:t>
            </a:r>
            <a:r>
              <a:rPr lang="sr-Latn-RS" dirty="0"/>
              <a:t>pregleda  i k</a:t>
            </a:r>
            <a:r>
              <a:rPr lang="en-US" dirty="0" err="1"/>
              <a:t>ulture</a:t>
            </a:r>
            <a:r>
              <a:rPr lang="sr-Latn-RS" dirty="0"/>
              <a:t>. </a:t>
            </a:r>
          </a:p>
          <a:p>
            <a:pPr marL="0" indent="0">
              <a:buNone/>
            </a:pPr>
            <a:endParaRPr lang="sr-Latn-RS" dirty="0"/>
          </a:p>
          <a:p>
            <a:pPr marL="0" indent="0">
              <a:buNone/>
            </a:pPr>
            <a:r>
              <a:rPr lang="sr-Latn-RS" dirty="0"/>
              <a:t>Mali stepen dodatnog  koncentrovanja  u  svrhu   bojenja po Gramu,  može se postići sekvencionalnim nanošenjem  male količine </a:t>
            </a:r>
            <a:r>
              <a:rPr lang="en-US" dirty="0"/>
              <a:t>p</a:t>
            </a:r>
            <a:r>
              <a:rPr lang="sr-Latn-RS" dirty="0"/>
              <a:t>rethodno k</a:t>
            </a:r>
            <a:r>
              <a:rPr lang="en-US" dirty="0" err="1"/>
              <a:t>oncentr</a:t>
            </a:r>
            <a:r>
              <a:rPr lang="sr-Latn-RS" dirty="0"/>
              <a:t>ovanog</a:t>
            </a:r>
            <a:r>
              <a:rPr lang="en-US" dirty="0"/>
              <a:t> </a:t>
            </a:r>
            <a:r>
              <a:rPr lang="sr-Latn-RS" dirty="0"/>
              <a:t> likvora </a:t>
            </a:r>
            <a:r>
              <a:rPr lang="en-US" dirty="0"/>
              <a:t> </a:t>
            </a:r>
            <a:r>
              <a:rPr lang="sr-Latn-RS" dirty="0"/>
              <a:t>na isto mesto mikroskopske pločice, uz prethodno dobro sušenje svakog ranije  nanešenog  sloja.  </a:t>
            </a:r>
          </a:p>
          <a:p>
            <a:pPr marL="0" indent="0">
              <a:buNone/>
            </a:pPr>
            <a:endParaRPr lang="sr-Latn-RS" dirty="0"/>
          </a:p>
          <a:p>
            <a:pPr marL="0" indent="0">
              <a:buNone/>
            </a:pPr>
            <a:r>
              <a:rPr lang="sr-Latn-RS" dirty="0"/>
              <a:t>Produžava vreme obrade u laboratoriji i izdavanja preliminarnog nalaza?</a:t>
            </a:r>
            <a:endParaRPr lang="en-US" dirty="0"/>
          </a:p>
        </p:txBody>
      </p:sp>
    </p:spTree>
    <p:extLst>
      <p:ext uri="{BB962C8B-B14F-4D97-AF65-F5344CB8AC3E}">
        <p14:creationId xmlns="" xmlns:p14="http://schemas.microsoft.com/office/powerpoint/2010/main" val="3685179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en-US" sz="3600" b="1" dirty="0">
                <a:solidFill>
                  <a:prstClr val="black"/>
                </a:solidFill>
                <a:effectLst>
                  <a:outerShdw blurRad="38100" dist="38100" dir="2700000" algn="tl">
                    <a:srgbClr val="000000">
                      <a:alpha val="43137"/>
                    </a:srgbClr>
                  </a:outerShdw>
                </a:effectLst>
              </a:rPr>
              <a:t>KLINI</a:t>
            </a:r>
            <a:r>
              <a:rPr lang="sr-Latn-RS" sz="3600" b="1" dirty="0">
                <a:solidFill>
                  <a:prstClr val="black"/>
                </a:solidFill>
                <a:effectLst>
                  <a:outerShdw blurRad="38100" dist="38100" dir="2700000" algn="tl">
                    <a:srgbClr val="000000">
                      <a:alpha val="43137"/>
                    </a:srgbClr>
                  </a:outerShdw>
                </a:effectLst>
              </a:rPr>
              <a:t>ČKA KORIST BOJENIH PREPARATA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66CC"/>
            </a:solidFill>
          </a:ln>
        </p:spPr>
        <p:txBody>
          <a:bodyPr>
            <a:normAutofit fontScale="92500" lnSpcReduction="20000"/>
          </a:bodyPr>
          <a:lstStyle/>
          <a:p>
            <a:r>
              <a:rPr lang="sr-Latn-RS" sz="2800" dirty="0">
                <a:latin typeface="+mj-lt"/>
              </a:rPr>
              <a:t>Z</a:t>
            </a:r>
            <a:r>
              <a:rPr lang="en-US" sz="2800" dirty="0" err="1">
                <a:latin typeface="+mj-lt"/>
              </a:rPr>
              <a:t>avisi</a:t>
            </a:r>
            <a:r>
              <a:rPr lang="en-US" sz="2800" dirty="0">
                <a:latin typeface="+mj-lt"/>
              </a:rPr>
              <a:t> od </a:t>
            </a:r>
            <a:r>
              <a:rPr lang="sr-Latn-RS" sz="2800" dirty="0">
                <a:latin typeface="+mj-lt"/>
              </a:rPr>
              <a:t>vrste </a:t>
            </a:r>
            <a:r>
              <a:rPr lang="en-US" sz="2800" dirty="0" err="1">
                <a:latin typeface="+mj-lt"/>
              </a:rPr>
              <a:t>bakterij</a:t>
            </a:r>
            <a:r>
              <a:rPr lang="sr-Latn-RS" sz="2800" dirty="0">
                <a:latin typeface="+mj-lt"/>
              </a:rPr>
              <a:t>e, izazivača BM:  </a:t>
            </a:r>
          </a:p>
          <a:p>
            <a:pPr marL="0" indent="0">
              <a:buNone/>
            </a:pPr>
            <a:r>
              <a:rPr lang="sr-Latn-RS" sz="2800" dirty="0">
                <a:latin typeface="+mj-lt"/>
              </a:rPr>
              <a:t> </a:t>
            </a:r>
          </a:p>
          <a:p>
            <a:r>
              <a:rPr lang="en-US" sz="2800" dirty="0">
                <a:latin typeface="+mj-lt"/>
              </a:rPr>
              <a:t>90% </a:t>
            </a:r>
            <a:r>
              <a:rPr lang="en-US" sz="2800" dirty="0" err="1">
                <a:latin typeface="+mj-lt"/>
              </a:rPr>
              <a:t>izazvan</a:t>
            </a:r>
            <a:r>
              <a:rPr lang="sr-Latn-RS" sz="2800" dirty="0">
                <a:latin typeface="+mj-lt"/>
              </a:rPr>
              <a:t>ih  </a:t>
            </a:r>
            <a:r>
              <a:rPr lang="en-US" sz="2800" i="1" dirty="0">
                <a:latin typeface="+mj-lt"/>
              </a:rPr>
              <a:t>S. </a:t>
            </a:r>
            <a:r>
              <a:rPr lang="en-US" sz="2800" i="1" dirty="0" err="1">
                <a:latin typeface="+mj-lt"/>
              </a:rPr>
              <a:t>pneumoniae</a:t>
            </a:r>
            <a:r>
              <a:rPr lang="en-US" sz="2800" i="1" dirty="0">
                <a:latin typeface="+mj-lt"/>
              </a:rPr>
              <a:t> </a:t>
            </a:r>
            <a:r>
              <a:rPr lang="en-US" sz="2800" dirty="0">
                <a:latin typeface="+mj-lt"/>
              </a:rPr>
              <a:t>i </a:t>
            </a:r>
            <a:r>
              <a:rPr lang="en-US" sz="2800" i="1" dirty="0">
                <a:latin typeface="+mj-lt"/>
              </a:rPr>
              <a:t>Staph</a:t>
            </a:r>
            <a:r>
              <a:rPr lang="sr-Latn-RS" sz="2800" i="1" dirty="0">
                <a:latin typeface="+mj-lt"/>
              </a:rPr>
              <a:t>y</a:t>
            </a:r>
            <a:r>
              <a:rPr lang="en-US" sz="2800" i="1" dirty="0" err="1">
                <a:latin typeface="+mj-lt"/>
              </a:rPr>
              <a:t>lococcus</a:t>
            </a:r>
            <a:r>
              <a:rPr lang="en-US" sz="2800" i="1" dirty="0">
                <a:latin typeface="+mj-lt"/>
              </a:rPr>
              <a:t> spp.</a:t>
            </a:r>
            <a:endParaRPr lang="sr-Latn-RS" sz="2800" i="1" dirty="0">
              <a:latin typeface="+mj-lt"/>
            </a:endParaRPr>
          </a:p>
          <a:p>
            <a:endParaRPr lang="sr-Latn-RS" sz="2800" i="1" dirty="0">
              <a:latin typeface="+mj-lt"/>
            </a:endParaRPr>
          </a:p>
          <a:p>
            <a:r>
              <a:rPr lang="en-US" sz="2800" dirty="0">
                <a:latin typeface="+mj-lt"/>
              </a:rPr>
              <a:t>86% </a:t>
            </a:r>
            <a:r>
              <a:rPr lang="en-US" sz="2800" dirty="0" err="1">
                <a:latin typeface="+mj-lt"/>
              </a:rPr>
              <a:t>izazvan</a:t>
            </a:r>
            <a:r>
              <a:rPr lang="sr-Latn-RS" sz="2800" dirty="0">
                <a:latin typeface="+mj-lt"/>
              </a:rPr>
              <a:t>ih</a:t>
            </a:r>
            <a:r>
              <a:rPr lang="en-US" sz="2800" dirty="0">
                <a:latin typeface="+mj-lt"/>
              </a:rPr>
              <a:t> </a:t>
            </a:r>
            <a:r>
              <a:rPr lang="en-US" sz="2800" i="1" dirty="0">
                <a:latin typeface="+mj-lt"/>
              </a:rPr>
              <a:t>H. </a:t>
            </a:r>
            <a:r>
              <a:rPr lang="en-US" sz="2800" i="1" dirty="0" err="1">
                <a:latin typeface="+mj-lt"/>
              </a:rPr>
              <a:t>influenzae</a:t>
            </a:r>
            <a:r>
              <a:rPr lang="en-US" sz="2800" i="1" dirty="0">
                <a:latin typeface="+mj-lt"/>
              </a:rPr>
              <a:t>, </a:t>
            </a:r>
            <a:endParaRPr lang="sr-Latn-RS" sz="2800" i="1" dirty="0">
              <a:latin typeface="+mj-lt"/>
            </a:endParaRPr>
          </a:p>
          <a:p>
            <a:endParaRPr lang="sr-Latn-RS" sz="2800" i="1" dirty="0">
              <a:latin typeface="+mj-lt"/>
            </a:endParaRPr>
          </a:p>
          <a:p>
            <a:r>
              <a:rPr lang="en-US" sz="2800" dirty="0">
                <a:latin typeface="+mj-lt"/>
              </a:rPr>
              <a:t>75% </a:t>
            </a:r>
            <a:r>
              <a:rPr lang="en-US" sz="2800" dirty="0" err="1">
                <a:latin typeface="+mj-lt"/>
              </a:rPr>
              <a:t>izazvan</a:t>
            </a:r>
            <a:r>
              <a:rPr lang="sr-Latn-RS" sz="2800" dirty="0">
                <a:latin typeface="+mj-lt"/>
              </a:rPr>
              <a:t>ih</a:t>
            </a:r>
            <a:r>
              <a:rPr lang="en-US" sz="2800" dirty="0">
                <a:latin typeface="+mj-lt"/>
              </a:rPr>
              <a:t> </a:t>
            </a:r>
            <a:r>
              <a:rPr lang="en-US" sz="2800" i="1" dirty="0">
                <a:latin typeface="+mj-lt"/>
              </a:rPr>
              <a:t>N. </a:t>
            </a:r>
            <a:r>
              <a:rPr lang="en-US" sz="2800" i="1" dirty="0" err="1">
                <a:latin typeface="+mj-lt"/>
              </a:rPr>
              <a:t>meningitidis</a:t>
            </a:r>
            <a:r>
              <a:rPr lang="en-US" sz="2800" i="1" dirty="0">
                <a:latin typeface="+mj-lt"/>
              </a:rPr>
              <a:t>, </a:t>
            </a:r>
            <a:endParaRPr lang="sr-Latn-RS" sz="2800" i="1" dirty="0">
              <a:latin typeface="+mj-lt"/>
            </a:endParaRPr>
          </a:p>
          <a:p>
            <a:endParaRPr lang="sr-Latn-RS" sz="2800" i="1" dirty="0">
              <a:latin typeface="+mj-lt"/>
            </a:endParaRPr>
          </a:p>
          <a:p>
            <a:r>
              <a:rPr lang="en-US" sz="2800" dirty="0">
                <a:latin typeface="+mj-lt"/>
              </a:rPr>
              <a:t>50% </a:t>
            </a:r>
            <a:r>
              <a:rPr lang="en-US" sz="2800" dirty="0" err="1">
                <a:latin typeface="+mj-lt"/>
              </a:rPr>
              <a:t>izazvan</a:t>
            </a:r>
            <a:r>
              <a:rPr lang="sr-Latn-RS" sz="2800" dirty="0">
                <a:latin typeface="+mj-lt"/>
              </a:rPr>
              <a:t>ih</a:t>
            </a:r>
            <a:r>
              <a:rPr lang="en-US" sz="2800" dirty="0">
                <a:latin typeface="+mj-lt"/>
              </a:rPr>
              <a:t> gram-</a:t>
            </a:r>
            <a:r>
              <a:rPr lang="en-US" sz="2800" dirty="0" err="1">
                <a:latin typeface="+mj-lt"/>
              </a:rPr>
              <a:t>negativn</a:t>
            </a:r>
            <a:r>
              <a:rPr lang="sr-Latn-RS" sz="2800" dirty="0">
                <a:latin typeface="+mj-lt"/>
              </a:rPr>
              <a:t>im bacilima</a:t>
            </a:r>
            <a:r>
              <a:rPr lang="en-US" sz="2800" dirty="0">
                <a:latin typeface="+mj-lt"/>
              </a:rPr>
              <a:t> </a:t>
            </a:r>
            <a:r>
              <a:rPr lang="sr-Latn-RS" sz="2800" dirty="0">
                <a:latin typeface="+mj-lt"/>
              </a:rPr>
              <a:t> </a:t>
            </a:r>
          </a:p>
          <a:p>
            <a:pPr marL="0" indent="0">
              <a:buNone/>
            </a:pPr>
            <a:endParaRPr lang="sr-Latn-RS" sz="2800" dirty="0">
              <a:latin typeface="+mj-lt"/>
            </a:endParaRPr>
          </a:p>
          <a:p>
            <a:r>
              <a:rPr lang="en-US" sz="2800" dirty="0">
                <a:latin typeface="+mj-lt"/>
              </a:rPr>
              <a:t>&lt;50% </a:t>
            </a:r>
            <a:r>
              <a:rPr lang="sr-Latn-RS" sz="2800" dirty="0">
                <a:latin typeface="+mj-lt"/>
              </a:rPr>
              <a:t> </a:t>
            </a:r>
            <a:r>
              <a:rPr lang="en-US" sz="2800" i="1" dirty="0">
                <a:latin typeface="+mj-lt"/>
              </a:rPr>
              <a:t>L. </a:t>
            </a:r>
            <a:r>
              <a:rPr lang="en-US" sz="2800" i="1" dirty="0" err="1">
                <a:latin typeface="+mj-lt"/>
              </a:rPr>
              <a:t>monocytogenes</a:t>
            </a:r>
            <a:r>
              <a:rPr lang="en-US" sz="2800" i="1" dirty="0">
                <a:latin typeface="+mj-lt"/>
              </a:rPr>
              <a:t> </a:t>
            </a:r>
            <a:r>
              <a:rPr lang="sr-Latn-RS" sz="2800" dirty="0">
                <a:latin typeface="+mj-lt"/>
              </a:rPr>
              <a:t> i</a:t>
            </a:r>
            <a:r>
              <a:rPr lang="en-US" sz="2800" dirty="0">
                <a:latin typeface="+mj-lt"/>
              </a:rPr>
              <a:t> </a:t>
            </a:r>
            <a:r>
              <a:rPr lang="en-US" sz="2800" dirty="0" err="1">
                <a:latin typeface="+mj-lt"/>
              </a:rPr>
              <a:t>anaerob</a:t>
            </a:r>
            <a:r>
              <a:rPr lang="sr-Latn-RS" sz="2800" dirty="0">
                <a:latin typeface="+mj-lt"/>
              </a:rPr>
              <a:t>nim </a:t>
            </a:r>
            <a:r>
              <a:rPr lang="en-US" sz="2800" dirty="0">
                <a:latin typeface="+mj-lt"/>
              </a:rPr>
              <a:t> </a:t>
            </a:r>
            <a:r>
              <a:rPr lang="en-US" sz="2800" dirty="0" err="1">
                <a:latin typeface="+mj-lt"/>
              </a:rPr>
              <a:t>ba</a:t>
            </a:r>
            <a:r>
              <a:rPr lang="sr-Latn-RS" sz="2800" dirty="0">
                <a:latin typeface="+mj-lt"/>
              </a:rPr>
              <a:t>k</a:t>
            </a:r>
            <a:r>
              <a:rPr lang="en-US" sz="2800" dirty="0" err="1">
                <a:latin typeface="+mj-lt"/>
              </a:rPr>
              <a:t>teri</a:t>
            </a:r>
            <a:r>
              <a:rPr lang="sr-Latn-RS" sz="2800" dirty="0">
                <a:latin typeface="+mj-lt"/>
              </a:rPr>
              <a:t>jama</a:t>
            </a:r>
            <a:endParaRPr lang="en-US" sz="2800" dirty="0">
              <a:latin typeface="+mj-lt"/>
            </a:endParaRPr>
          </a:p>
        </p:txBody>
      </p:sp>
    </p:spTree>
    <p:extLst>
      <p:ext uri="{BB962C8B-B14F-4D97-AF65-F5344CB8AC3E}">
        <p14:creationId xmlns="" xmlns:p14="http://schemas.microsoft.com/office/powerpoint/2010/main" val="2933518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28" y="304800"/>
            <a:ext cx="8229600" cy="1143000"/>
          </a:xfrm>
          <a:solidFill>
            <a:schemeClr val="bg1">
              <a:lumMod val="95000"/>
            </a:schemeClr>
          </a:solidFill>
          <a:ln>
            <a:solidFill>
              <a:schemeClr val="tx1"/>
            </a:solidFill>
            <a:prstDash val="solid"/>
          </a:ln>
        </p:spPr>
        <p:txBody>
          <a:bodyPr>
            <a:normAutofit/>
          </a:bodyPr>
          <a:lstStyle/>
          <a:p>
            <a:r>
              <a:rPr lang="x-none" sz="3600" b="1" dirty="0">
                <a:effectLst>
                  <a:outerShdw blurRad="38100" dist="38100" dir="2700000" algn="tl">
                    <a:srgbClr val="000000">
                      <a:alpha val="43137"/>
                    </a:srgbClr>
                  </a:outerShdw>
                </a:effectLst>
                <a:cs typeface="Times New Roman" pitchFamily="18" charset="0"/>
              </a:rPr>
              <a:t>IDENTIFIKACIJA</a:t>
            </a:r>
            <a:r>
              <a:rPr lang="x-none" sz="5200" b="1" dirty="0">
                <a:latin typeface="Times New Roman" pitchFamily="18" charset="0"/>
                <a:cs typeface="Times New Roman" pitchFamily="18" charset="0"/>
              </a:rPr>
              <a:t> </a:t>
            </a:r>
            <a:endParaRPr lang="en-US" sz="5200" b="1" i="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305800" cy="5029200"/>
          </a:xfrm>
          <a:ln>
            <a:solidFill>
              <a:srgbClr val="FF33CC"/>
            </a:solidFill>
          </a:ln>
        </p:spPr>
        <p:txBody>
          <a:bodyPr>
            <a:noAutofit/>
          </a:bodyPr>
          <a:lstStyle/>
          <a:p>
            <a:pPr>
              <a:lnSpc>
                <a:spcPct val="150000"/>
              </a:lnSpc>
              <a:spcBef>
                <a:spcPts val="0"/>
              </a:spcBef>
              <a:buFont typeface="Wingdings" pitchFamily="2" charset="2"/>
              <a:buChar char="v"/>
              <a:defRPr/>
            </a:pPr>
            <a:r>
              <a:rPr lang="sr-Latn-CS" sz="2000" dirty="0">
                <a:latin typeface="+mj-lt"/>
                <a:cs typeface="Times New Roman" pitchFamily="18" charset="0"/>
              </a:rPr>
              <a:t>  Potvrda identifikacije</a:t>
            </a:r>
            <a:endParaRPr lang="sr-Latn-CS" sz="2000" dirty="0">
              <a:solidFill>
                <a:schemeClr val="tx1"/>
              </a:solidFill>
              <a:latin typeface="+mj-lt"/>
              <a:cs typeface="Times New Roman" pitchFamily="18" charset="0"/>
            </a:endParaRPr>
          </a:p>
          <a:p>
            <a:pPr lvl="1">
              <a:lnSpc>
                <a:spcPct val="150000"/>
              </a:lnSpc>
              <a:spcBef>
                <a:spcPts val="0"/>
              </a:spcBef>
              <a:buFont typeface="Arial" pitchFamily="34" charset="0"/>
              <a:buChar char="•"/>
              <a:defRPr/>
            </a:pPr>
            <a:r>
              <a:rPr lang="en-US" sz="2000" dirty="0">
                <a:solidFill>
                  <a:srgbClr val="7030A0"/>
                </a:solidFill>
                <a:latin typeface="+mj-lt"/>
                <a:cs typeface="Times New Roman" pitchFamily="18" charset="0"/>
              </a:rPr>
              <a:t>b</a:t>
            </a:r>
            <a:r>
              <a:rPr lang="sr-Latn-CS" sz="2000" dirty="0">
                <a:solidFill>
                  <a:srgbClr val="7030A0"/>
                </a:solidFill>
                <a:latin typeface="+mj-lt"/>
                <a:cs typeface="Times New Roman" pitchFamily="18" charset="0"/>
              </a:rPr>
              <a:t>ojenje</a:t>
            </a:r>
            <a:r>
              <a:rPr lang="sr-Latn-RS" sz="2000" dirty="0">
                <a:solidFill>
                  <a:srgbClr val="7030A0"/>
                </a:solidFill>
                <a:latin typeface="+mj-lt"/>
                <a:cs typeface="Times New Roman" pitchFamily="18" charset="0"/>
              </a:rPr>
              <a:t>:</a:t>
            </a:r>
            <a:r>
              <a:rPr lang="en-US" sz="2000" dirty="0">
                <a:solidFill>
                  <a:srgbClr val="7030A0"/>
                </a:solidFill>
                <a:latin typeface="+mj-lt"/>
                <a:cs typeface="Times New Roman" pitchFamily="18" charset="0"/>
              </a:rPr>
              <a:t> Gram -</a:t>
            </a:r>
            <a:r>
              <a:rPr lang="sr-Latn-RS" sz="2000" dirty="0">
                <a:solidFill>
                  <a:srgbClr val="7030A0"/>
                </a:solidFill>
                <a:latin typeface="+mj-lt"/>
                <a:cs typeface="Times New Roman" pitchFamily="18" charset="0"/>
              </a:rPr>
              <a:t> </a:t>
            </a:r>
            <a:r>
              <a:rPr lang="en-US" sz="2000" dirty="0" smtClean="0">
                <a:solidFill>
                  <a:srgbClr val="7030A0"/>
                </a:solidFill>
                <a:latin typeface="+mj-lt"/>
                <a:cs typeface="Times New Roman" pitchFamily="18" charset="0"/>
              </a:rPr>
              <a:t> </a:t>
            </a:r>
            <a:r>
              <a:rPr lang="en-US" sz="2000" dirty="0" err="1" smtClean="0">
                <a:solidFill>
                  <a:srgbClr val="7030A0"/>
                </a:solidFill>
                <a:latin typeface="+mj-lt"/>
                <a:cs typeface="Times New Roman" pitchFamily="18" charset="0"/>
              </a:rPr>
              <a:t>pleomorfni</a:t>
            </a:r>
            <a:r>
              <a:rPr lang="en-US" sz="2000" dirty="0" smtClean="0">
                <a:solidFill>
                  <a:srgbClr val="7030A0"/>
                </a:solidFill>
                <a:latin typeface="+mj-lt"/>
                <a:cs typeface="Times New Roman" pitchFamily="18" charset="0"/>
              </a:rPr>
              <a:t> </a:t>
            </a:r>
            <a:r>
              <a:rPr lang="en-US" sz="2000" dirty="0" err="1" smtClean="0">
                <a:solidFill>
                  <a:srgbClr val="7030A0"/>
                </a:solidFill>
                <a:latin typeface="+mj-lt"/>
                <a:cs typeface="Times New Roman" pitchFamily="18" charset="0"/>
              </a:rPr>
              <a:t>bacili</a:t>
            </a:r>
            <a:endParaRPr lang="sr-Latn-CS" sz="2000" dirty="0">
              <a:solidFill>
                <a:srgbClr val="7030A0"/>
              </a:solidFill>
              <a:latin typeface="+mj-lt"/>
              <a:cs typeface="Times New Roman" pitchFamily="18" charset="0"/>
            </a:endParaRPr>
          </a:p>
          <a:p>
            <a:pPr lvl="1">
              <a:lnSpc>
                <a:spcPct val="150000"/>
              </a:lnSpc>
              <a:spcBef>
                <a:spcPts val="0"/>
              </a:spcBef>
              <a:buFont typeface="Arial" pitchFamily="34" charset="0"/>
              <a:buChar char="•"/>
              <a:defRPr/>
            </a:pPr>
            <a:r>
              <a:rPr lang="en-US" sz="2000" dirty="0">
                <a:solidFill>
                  <a:srgbClr val="7030A0"/>
                </a:solidFill>
                <a:latin typeface="+mj-lt"/>
                <a:cs typeface="Times New Roman" pitchFamily="18" charset="0"/>
              </a:rPr>
              <a:t>o</a:t>
            </a:r>
            <a:r>
              <a:rPr lang="sr-Latn-CS" sz="2000" dirty="0">
                <a:solidFill>
                  <a:srgbClr val="7030A0"/>
                </a:solidFill>
                <a:latin typeface="+mj-lt"/>
                <a:cs typeface="Times New Roman" pitchFamily="18" charset="0"/>
              </a:rPr>
              <a:t>ksidaza</a:t>
            </a:r>
            <a:r>
              <a:rPr lang="en-US" sz="2000" dirty="0">
                <a:solidFill>
                  <a:srgbClr val="7030A0"/>
                </a:solidFill>
                <a:latin typeface="+mj-lt"/>
                <a:cs typeface="Times New Roman" pitchFamily="18" charset="0"/>
              </a:rPr>
              <a:t> +</a:t>
            </a:r>
            <a:r>
              <a:rPr lang="sr-Latn-CS" sz="2000" dirty="0">
                <a:solidFill>
                  <a:srgbClr val="7030A0"/>
                </a:solidFill>
                <a:latin typeface="+mj-lt"/>
                <a:cs typeface="Times New Roman" pitchFamily="18" charset="0"/>
              </a:rPr>
              <a:t>  </a:t>
            </a:r>
          </a:p>
          <a:p>
            <a:pPr lvl="1">
              <a:lnSpc>
                <a:spcPct val="150000"/>
              </a:lnSpc>
              <a:spcBef>
                <a:spcPts val="0"/>
              </a:spcBef>
              <a:buFont typeface="Arial" pitchFamily="34" charset="0"/>
              <a:buChar char="•"/>
              <a:defRPr/>
            </a:pPr>
            <a:r>
              <a:rPr lang="en-US" sz="2000" dirty="0">
                <a:solidFill>
                  <a:srgbClr val="7030A0"/>
                </a:solidFill>
                <a:latin typeface="+mj-lt"/>
                <a:cs typeface="Times New Roman" pitchFamily="18" charset="0"/>
              </a:rPr>
              <a:t>k</a:t>
            </a:r>
            <a:r>
              <a:rPr lang="sr-Latn-CS" sz="2000" dirty="0">
                <a:solidFill>
                  <a:srgbClr val="7030A0"/>
                </a:solidFill>
                <a:latin typeface="+mj-lt"/>
                <a:cs typeface="Times New Roman" pitchFamily="18" charset="0"/>
              </a:rPr>
              <a:t>atalaza</a:t>
            </a:r>
            <a:r>
              <a:rPr lang="en-US" sz="2000" dirty="0">
                <a:solidFill>
                  <a:srgbClr val="7030A0"/>
                </a:solidFill>
                <a:latin typeface="+mj-lt"/>
                <a:cs typeface="Times New Roman" pitchFamily="18" charset="0"/>
              </a:rPr>
              <a:t> +</a:t>
            </a:r>
            <a:r>
              <a:rPr lang="sr-Latn-CS" sz="2000" dirty="0">
                <a:solidFill>
                  <a:srgbClr val="7030A0"/>
                </a:solidFill>
                <a:latin typeface="+mj-lt"/>
                <a:cs typeface="Times New Roman" pitchFamily="18" charset="0"/>
              </a:rPr>
              <a:t> </a:t>
            </a:r>
          </a:p>
          <a:p>
            <a:pPr lvl="1">
              <a:lnSpc>
                <a:spcPct val="150000"/>
              </a:lnSpc>
              <a:spcBef>
                <a:spcPts val="0"/>
              </a:spcBef>
              <a:buFont typeface="Arial" pitchFamily="34" charset="0"/>
              <a:buChar char="•"/>
              <a:defRPr/>
            </a:pPr>
            <a:r>
              <a:rPr lang="en-US" sz="2000" dirty="0">
                <a:solidFill>
                  <a:srgbClr val="7030A0"/>
                </a:solidFill>
                <a:latin typeface="+mj-lt"/>
                <a:cs typeface="Times New Roman" pitchFamily="18" charset="0"/>
              </a:rPr>
              <a:t>s</a:t>
            </a:r>
            <a:r>
              <a:rPr lang="sr-Latn-CS" sz="2000" dirty="0">
                <a:solidFill>
                  <a:srgbClr val="7030A0"/>
                </a:solidFill>
                <a:latin typeface="+mj-lt"/>
                <a:cs typeface="Times New Roman" pitchFamily="18" charset="0"/>
              </a:rPr>
              <a:t>uperoksol</a:t>
            </a:r>
            <a:r>
              <a:rPr lang="en-US" sz="2000" dirty="0">
                <a:solidFill>
                  <a:srgbClr val="7030A0"/>
                </a:solidFill>
                <a:latin typeface="+mj-lt"/>
                <a:cs typeface="Times New Roman" pitchFamily="18" charset="0"/>
              </a:rPr>
              <a:t> +</a:t>
            </a:r>
          </a:p>
          <a:p>
            <a:pPr lvl="1">
              <a:lnSpc>
                <a:spcPct val="150000"/>
              </a:lnSpc>
              <a:spcBef>
                <a:spcPts val="0"/>
              </a:spcBef>
              <a:buFont typeface="Arial" pitchFamily="34" charset="0"/>
              <a:buChar char="•"/>
              <a:defRPr/>
            </a:pPr>
            <a:r>
              <a:rPr lang="sr-Latn-CS" sz="2000" dirty="0">
                <a:solidFill>
                  <a:srgbClr val="7030A0"/>
                </a:solidFill>
                <a:latin typeface="+mj-lt"/>
                <a:cs typeface="Times New Roman" pitchFamily="18" charset="0"/>
              </a:rPr>
              <a:t>komercijalni testovi za identifikaciju</a:t>
            </a:r>
          </a:p>
          <a:p>
            <a:pPr>
              <a:lnSpc>
                <a:spcPct val="150000"/>
              </a:lnSpc>
              <a:spcBef>
                <a:spcPts val="0"/>
              </a:spcBef>
              <a:buFont typeface="Wingdings" pitchFamily="2" charset="2"/>
              <a:buChar char="v"/>
              <a:defRPr/>
            </a:pPr>
            <a:r>
              <a:rPr lang="sr-Latn-CS" sz="2000" dirty="0">
                <a:solidFill>
                  <a:schemeClr val="tx1"/>
                </a:solidFill>
                <a:latin typeface="+mj-lt"/>
                <a:cs typeface="Times New Roman" pitchFamily="18" charset="0"/>
              </a:rPr>
              <a:t>Kontrola kvaliteta svih stupnjeva ispitivanja</a:t>
            </a:r>
          </a:p>
          <a:p>
            <a:pPr>
              <a:lnSpc>
                <a:spcPct val="150000"/>
              </a:lnSpc>
              <a:spcBef>
                <a:spcPts val="0"/>
              </a:spcBef>
              <a:buFont typeface="Wingdings" pitchFamily="2" charset="2"/>
              <a:buChar char="v"/>
              <a:defRPr/>
            </a:pPr>
            <a:r>
              <a:rPr lang="sr-Latn-CS" sz="2000" dirty="0">
                <a:latin typeface="+mj-lt"/>
                <a:cs typeface="Times New Roman" pitchFamily="18" charset="0"/>
              </a:rPr>
              <a:t>Ispitivanje antimikrobne osetljivosti ( DD, MIK)</a:t>
            </a:r>
            <a:endParaRPr lang="sr-Latn-CS" dirty="0">
              <a:solidFill>
                <a:schemeClr val="tx1"/>
              </a:solidFill>
              <a:latin typeface="+mj-lt"/>
              <a:cs typeface="Times New Roman" pitchFamily="18" charset="0"/>
            </a:endParaRPr>
          </a:p>
          <a:p>
            <a:pPr>
              <a:lnSpc>
                <a:spcPct val="150000"/>
              </a:lnSpc>
              <a:spcBef>
                <a:spcPts val="0"/>
              </a:spcBef>
              <a:buFont typeface="Wingdings" pitchFamily="2" charset="2"/>
              <a:buChar char="v"/>
              <a:defRPr/>
            </a:pPr>
            <a:r>
              <a:rPr lang="sr-Latn-CS" sz="2000" dirty="0">
                <a:solidFill>
                  <a:schemeClr val="tx1"/>
                </a:solidFill>
                <a:latin typeface="+mj-lt"/>
                <a:cs typeface="Times New Roman" pitchFamily="18" charset="0"/>
              </a:rPr>
              <a:t>Određivanje </a:t>
            </a:r>
            <a:r>
              <a:rPr lang="en-US" sz="2000" dirty="0" err="1" smtClean="0">
                <a:latin typeface="+mj-lt"/>
                <a:cs typeface="Times New Roman" pitchFamily="18" charset="0"/>
              </a:rPr>
              <a:t>kapsularnog</a:t>
            </a:r>
            <a:r>
              <a:rPr lang="en-US" sz="2000" dirty="0" smtClean="0">
                <a:latin typeface="+mj-lt"/>
                <a:cs typeface="Times New Roman" pitchFamily="18" charset="0"/>
              </a:rPr>
              <a:t> </a:t>
            </a:r>
            <a:r>
              <a:rPr lang="en-US" sz="2000" dirty="0" err="1" smtClean="0">
                <a:latin typeface="+mj-lt"/>
                <a:cs typeface="Times New Roman" pitchFamily="18" charset="0"/>
              </a:rPr>
              <a:t>tipa</a:t>
            </a:r>
            <a:r>
              <a:rPr lang="en-US" sz="2000" dirty="0" smtClean="0">
                <a:latin typeface="+mj-lt"/>
                <a:cs typeface="Times New Roman" pitchFamily="18" charset="0"/>
              </a:rPr>
              <a:t> </a:t>
            </a:r>
            <a:r>
              <a:rPr lang="sr-Latn-CS" sz="2000" dirty="0" smtClean="0">
                <a:solidFill>
                  <a:schemeClr val="tx1"/>
                </a:solidFill>
                <a:latin typeface="+mj-lt"/>
                <a:cs typeface="Times New Roman" pitchFamily="18" charset="0"/>
              </a:rPr>
              <a:t>aglutinacijom </a:t>
            </a:r>
            <a:r>
              <a:rPr lang="sr-Latn-CS" sz="2000" dirty="0">
                <a:solidFill>
                  <a:schemeClr val="tx1"/>
                </a:solidFill>
                <a:latin typeface="+mj-lt"/>
                <a:cs typeface="Times New Roman" pitchFamily="18" charset="0"/>
              </a:rPr>
              <a:t>- komercijalni antiserumi</a:t>
            </a:r>
          </a:p>
          <a:p>
            <a:pPr>
              <a:lnSpc>
                <a:spcPct val="150000"/>
              </a:lnSpc>
              <a:spcBef>
                <a:spcPts val="0"/>
              </a:spcBef>
              <a:buFont typeface="Wingdings" pitchFamily="2" charset="2"/>
              <a:buChar char="v"/>
              <a:defRPr/>
            </a:pPr>
            <a:r>
              <a:rPr lang="sr-Latn-CS" sz="2000" dirty="0">
                <a:latin typeface="+mj-lt"/>
                <a:cs typeface="Times New Roman" pitchFamily="18" charset="0"/>
              </a:rPr>
              <a:t>Formiranje nacionalne kolekcije sojeva - dugotrajno čuvanje na -80°C     </a:t>
            </a:r>
            <a:r>
              <a:rPr lang="en-US" sz="2000" dirty="0">
                <a:latin typeface="+mj-lt"/>
                <a:cs typeface="Times New Roman" pitchFamily="18" charset="0"/>
              </a:rPr>
              <a:t>  </a:t>
            </a:r>
            <a:endParaRPr lang="sr-Latn-CS" sz="2000" dirty="0">
              <a:latin typeface="+mj-lt"/>
              <a:cs typeface="Times New Roman" pitchFamily="18" charset="0"/>
            </a:endParaRPr>
          </a:p>
          <a:p>
            <a:pPr>
              <a:lnSpc>
                <a:spcPct val="150000"/>
              </a:lnSpc>
              <a:spcBef>
                <a:spcPts val="0"/>
              </a:spcBef>
              <a:buFont typeface="Wingdings" pitchFamily="2" charset="2"/>
              <a:buChar char="v"/>
              <a:defRPr/>
            </a:pPr>
            <a:endParaRPr lang="sr-Latn-CS" sz="2000" dirty="0">
              <a:solidFill>
                <a:schemeClr val="tx1"/>
              </a:solidFill>
              <a:latin typeface="Times New Roman" pitchFamily="18" charset="0"/>
              <a:cs typeface="Times New Roman" pitchFamily="18" charset="0"/>
            </a:endParaRPr>
          </a:p>
          <a:p>
            <a:pPr>
              <a:lnSpc>
                <a:spcPct val="150000"/>
              </a:lnSpc>
              <a:spcBef>
                <a:spcPts val="0"/>
              </a:spcBef>
              <a:buFont typeface="Wingdings" pitchFamily="2" charset="2"/>
              <a:buChar char="v"/>
              <a:defRPr/>
            </a:pPr>
            <a:endParaRPr lang="sr-Latn-CS" dirty="0">
              <a:solidFill>
                <a:schemeClr val="tx1"/>
              </a:solidFill>
              <a:latin typeface="Times New Roman" pitchFamily="18" charset="0"/>
              <a:cs typeface="Times New Roman" pitchFamily="18" charset="0"/>
            </a:endParaRPr>
          </a:p>
          <a:p>
            <a:pPr>
              <a:spcBef>
                <a:spcPts val="0"/>
              </a:spcBef>
              <a:buNone/>
              <a:defRPr/>
            </a:pPr>
            <a:r>
              <a:rPr lang="sr-Latn-CS" dirty="0">
                <a:solidFill>
                  <a:srgbClr val="FFFF00"/>
                </a:solidFill>
                <a:latin typeface="Arial" charset="0"/>
                <a:cs typeface="Times New Roman" pitchFamily="18" charset="0"/>
              </a:rPr>
              <a:t>    </a:t>
            </a:r>
            <a:r>
              <a:rPr lang="en-US" dirty="0">
                <a:solidFill>
                  <a:srgbClr val="FFFF00"/>
                </a:solidFill>
                <a:latin typeface="Arial" charset="0"/>
                <a:cs typeface="Times New Roman" pitchFamily="18" charset="0"/>
              </a:rPr>
              <a:t>		        </a:t>
            </a:r>
            <a:endParaRPr lang="sr-Latn-CS" dirty="0">
              <a:solidFill>
                <a:srgbClr val="FFFF00"/>
              </a:solidFill>
              <a:latin typeface="Times New Roman" pitchFamily="18" charset="0"/>
              <a:cs typeface="Times New Roman" pitchFamily="18" charset="0"/>
            </a:endParaRPr>
          </a:p>
        </p:txBody>
      </p:sp>
      <p:cxnSp>
        <p:nvCxnSpPr>
          <p:cNvPr id="5" name="Straight Connector 4"/>
          <p:cNvCxnSpPr/>
          <p:nvPr/>
        </p:nvCxnSpPr>
        <p:spPr>
          <a:xfrm>
            <a:off x="457200" y="1447800"/>
            <a:ext cx="82296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0200" y="1524000"/>
            <a:ext cx="2602812"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0" y="2895600"/>
            <a:ext cx="4572000" cy="615553"/>
          </a:xfrm>
          <a:prstGeom prst="rect">
            <a:avLst/>
          </a:prstGeom>
          <a:noFill/>
        </p:spPr>
        <p:txBody>
          <a:bodyPr wrap="square" rtlCol="0">
            <a:spAutoFit/>
          </a:bodyPr>
          <a:lstStyle/>
          <a:p>
            <a:pPr algn="ctr"/>
            <a:r>
              <a:rPr lang="x-none" sz="1600" dirty="0">
                <a:latin typeface="+mj-lt"/>
                <a:cs typeface="Times New Roman" pitchFamily="18" charset="0"/>
              </a:rPr>
              <a:t>BD BBL </a:t>
            </a:r>
            <a:r>
              <a:rPr lang="x-none" sz="1600">
                <a:latin typeface="+mj-lt"/>
                <a:cs typeface="Times New Roman" pitchFamily="18" charset="0"/>
              </a:rPr>
              <a:t>Crystal </a:t>
            </a:r>
            <a:r>
              <a:rPr lang="x-none" sz="1600" i="1">
                <a:latin typeface="+mj-lt"/>
                <a:cs typeface="Times New Roman" pitchFamily="18" charset="0"/>
              </a:rPr>
              <a:t>Neis</a:t>
            </a:r>
            <a:r>
              <a:rPr lang="sr-Latn-RS" sz="1600" i="1" dirty="0">
                <a:latin typeface="+mj-lt"/>
                <a:cs typeface="Times New Roman" pitchFamily="18" charset="0"/>
              </a:rPr>
              <a:t>s</a:t>
            </a:r>
            <a:r>
              <a:rPr lang="x-none" sz="1600" i="1">
                <a:latin typeface="+mj-lt"/>
                <a:cs typeface="Times New Roman" pitchFamily="18" charset="0"/>
              </a:rPr>
              <a:t>eria/Haemophilus</a:t>
            </a:r>
            <a:r>
              <a:rPr lang="x-none" sz="1600">
                <a:latin typeface="+mj-lt"/>
                <a:cs typeface="Times New Roman" pitchFamily="18" charset="0"/>
              </a:rPr>
              <a:t> </a:t>
            </a:r>
            <a:r>
              <a:rPr lang="x-none" sz="1600" dirty="0">
                <a:latin typeface="+mj-lt"/>
                <a:cs typeface="Times New Roman" pitchFamily="18" charset="0"/>
              </a:rPr>
              <a:t>ID kit</a:t>
            </a:r>
          </a:p>
          <a:p>
            <a:endParaRPr lang="en-US" dirty="0"/>
          </a:p>
        </p:txBody>
      </p:sp>
    </p:spTree>
    <p:extLst>
      <p:ext uri="{BB962C8B-B14F-4D97-AF65-F5344CB8AC3E}">
        <p14:creationId xmlns="" xmlns:p14="http://schemas.microsoft.com/office/powerpoint/2010/main" val="279939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920"/>
            <a:ext cx="8229600" cy="1296880"/>
          </a:xfrm>
          <a:solidFill>
            <a:schemeClr val="bg1">
              <a:lumMod val="95000"/>
            </a:schemeClr>
          </a:solidFill>
          <a:ln>
            <a:solidFill>
              <a:schemeClr val="tx1"/>
            </a:solidFill>
          </a:ln>
        </p:spPr>
        <p:txBody>
          <a:bodyPr>
            <a:normAutofit/>
          </a:bodyPr>
          <a:lstStyle/>
          <a:p>
            <a:r>
              <a:rPr lang="x-none" sz="3600" b="1">
                <a:effectLst>
                  <a:outerShdw blurRad="38100" dist="38100" dir="2700000" algn="tl">
                    <a:srgbClr val="000000">
                      <a:alpha val="43137"/>
                    </a:srgbClr>
                  </a:outerShdw>
                </a:effectLst>
                <a:cs typeface="Times New Roman" pitchFamily="18" charset="0"/>
              </a:rPr>
              <a:t>FAKTORI VIRULENCIJE</a:t>
            </a:r>
            <a:r>
              <a:rPr lang="sr-Latn-RS" sz="3600" b="1" dirty="0">
                <a:effectLst>
                  <a:outerShdw blurRad="38100" dist="38100" dir="2700000" algn="tl">
                    <a:srgbClr val="000000">
                      <a:alpha val="43137"/>
                    </a:srgbClr>
                  </a:outerShdw>
                </a:effectLst>
                <a:cs typeface="Times New Roman" pitchFamily="18" charset="0"/>
              </a:rPr>
              <a:t> </a:t>
            </a:r>
            <a:r>
              <a:rPr lang="sr-Latn-RS" sz="3600" b="1" i="1" dirty="0">
                <a:solidFill>
                  <a:srgbClr val="FF0000"/>
                </a:solidFill>
                <a:effectLst>
                  <a:outerShdw blurRad="38100" dist="38100" dir="2700000" algn="tl">
                    <a:srgbClr val="000000">
                      <a:alpha val="43137"/>
                    </a:srgbClr>
                  </a:outerShdw>
                </a:effectLst>
                <a:cs typeface="Times New Roman" pitchFamily="18" charset="0"/>
              </a:rPr>
              <a:t>H. influenzae</a:t>
            </a:r>
            <a:endParaRPr lang="en-US" sz="3600" b="1" i="1" dirty="0">
              <a:solidFill>
                <a:srgbClr val="FF000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600200"/>
            <a:ext cx="8229600" cy="5105400"/>
          </a:xfrm>
          <a:ln>
            <a:solidFill>
              <a:srgbClr val="FF33CC"/>
            </a:solidFill>
          </a:ln>
        </p:spPr>
        <p:txBody>
          <a:bodyPr>
            <a:normAutofit lnSpcReduction="10000"/>
          </a:bodyPr>
          <a:lstStyle/>
          <a:p>
            <a:pPr marL="0" marR="0" indent="0">
              <a:spcBef>
                <a:spcPts val="0"/>
              </a:spcBef>
              <a:spcAft>
                <a:spcPts val="0"/>
              </a:spcAft>
              <a:buNone/>
            </a:pPr>
            <a:endParaRPr lang="en-US" sz="1400" dirty="0">
              <a:effectLst/>
              <a:latin typeface="Times New Roman"/>
              <a:ea typeface="Times New Roman"/>
            </a:endParaRPr>
          </a:p>
          <a:p>
            <a:pPr marL="0" marR="0">
              <a:spcBef>
                <a:spcPts val="0"/>
              </a:spcBef>
              <a:spcAft>
                <a:spcPts val="0"/>
              </a:spcAft>
            </a:pPr>
            <a:r>
              <a:rPr lang="sr-Latn-CS" sz="2000" b="1" dirty="0">
                <a:effectLst/>
                <a:latin typeface="+mj-lt"/>
                <a:ea typeface="Times New Roman"/>
                <a:cs typeface="Times New Roman"/>
              </a:rPr>
              <a:t>1. Polisaharidna kapsula</a:t>
            </a:r>
            <a:r>
              <a:rPr lang="sr-Latn-CS" sz="2000" dirty="0">
                <a:effectLst/>
                <a:latin typeface="+mj-lt"/>
                <a:ea typeface="Times New Roman"/>
                <a:cs typeface="Times New Roman"/>
              </a:rPr>
              <a:t> - poliriboziribitol-fosfat-PRP</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a-f, najučestaliji je tip b (95%)</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test bubrenja kapsule</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IF</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tip b: meningitis , cellulitis , arthritis , epiglotitis</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serotipovi a, d i f- pneumonija, bak</a:t>
            </a:r>
            <a:r>
              <a:rPr lang="en-US" sz="2000" dirty="0" err="1">
                <a:effectLst/>
                <a:latin typeface="+mj-lt"/>
                <a:ea typeface="Times New Roman"/>
                <a:cs typeface="Times New Roman"/>
              </a:rPr>
              <a:t>ter</a:t>
            </a:r>
            <a:r>
              <a:rPr lang="sr-Latn-CS" sz="2000" dirty="0">
                <a:effectLst/>
                <a:latin typeface="+mj-lt"/>
                <a:ea typeface="Times New Roman"/>
                <a:cs typeface="Times New Roman"/>
              </a:rPr>
              <a:t>iemija (retko), a c neonatalnu sepsu.</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neinkapsulisani slojevi- lokalne infekcije (sinuzitis, otitis media, bronchitis, pneumonija), ali i invazivne infekcije.</a:t>
            </a:r>
            <a:endParaRPr lang="en-US" sz="1400" dirty="0">
              <a:effectLst/>
              <a:latin typeface="+mj-lt"/>
              <a:ea typeface="Times New Roman"/>
            </a:endParaRPr>
          </a:p>
          <a:p>
            <a:pPr marL="0" marR="0" indent="0">
              <a:spcBef>
                <a:spcPts val="0"/>
              </a:spcBef>
              <a:spcAft>
                <a:spcPts val="0"/>
              </a:spcAft>
              <a:buNone/>
            </a:pPr>
            <a:endParaRPr lang="en-US" sz="1400" dirty="0">
              <a:effectLst/>
              <a:latin typeface="+mj-lt"/>
              <a:ea typeface="Times New Roman"/>
            </a:endParaRPr>
          </a:p>
          <a:p>
            <a:pPr marL="0" marR="0">
              <a:lnSpc>
                <a:spcPct val="110000"/>
              </a:lnSpc>
              <a:spcBef>
                <a:spcPts val="0"/>
              </a:spcBef>
              <a:spcAft>
                <a:spcPts val="0"/>
              </a:spcAft>
            </a:pPr>
            <a:r>
              <a:rPr lang="sr-Latn-CS" sz="2000" b="1" dirty="0">
                <a:effectLst/>
                <a:latin typeface="+mj-lt"/>
                <a:ea typeface="Times New Roman"/>
                <a:cs typeface="Times New Roman"/>
              </a:rPr>
              <a:t> Ig A</a:t>
            </a:r>
            <a:r>
              <a:rPr lang="sr-Latn-CS" sz="2000" b="1" baseline="-25000" dirty="0">
                <a:effectLst/>
                <a:latin typeface="+mj-lt"/>
                <a:ea typeface="Times New Roman"/>
                <a:cs typeface="Times New Roman"/>
              </a:rPr>
              <a:t>1</a:t>
            </a:r>
            <a:r>
              <a:rPr lang="sr-Latn-CS" sz="2000" b="1" dirty="0">
                <a:effectLst/>
                <a:latin typeface="+mj-lt"/>
                <a:ea typeface="Times New Roman"/>
                <a:cs typeface="Times New Roman"/>
              </a:rPr>
              <a:t>- proteaza</a:t>
            </a:r>
            <a:r>
              <a:rPr lang="sr-Latn-CS" sz="2000" dirty="0">
                <a:effectLst/>
                <a:latin typeface="+mj-lt"/>
                <a:ea typeface="Times New Roman"/>
                <a:cs typeface="Times New Roman"/>
              </a:rPr>
              <a:t>- adherencija</a:t>
            </a:r>
            <a:endParaRPr lang="en-US" sz="1400" dirty="0">
              <a:effectLst/>
              <a:latin typeface="+mj-lt"/>
              <a:ea typeface="Times New Roman"/>
            </a:endParaRPr>
          </a:p>
          <a:p>
            <a:pPr marL="0" marR="0" indent="0">
              <a:lnSpc>
                <a:spcPct val="110000"/>
              </a:lnSpc>
              <a:spcBef>
                <a:spcPts val="0"/>
              </a:spcBef>
              <a:spcAft>
                <a:spcPts val="0"/>
              </a:spcAft>
              <a:buNone/>
            </a:pPr>
            <a:r>
              <a:rPr lang="sr-Latn-CS" sz="2000" dirty="0">
                <a:effectLst/>
                <a:latin typeface="+mj-lt"/>
                <a:ea typeface="Times New Roman"/>
                <a:cs typeface="Times New Roman"/>
              </a:rPr>
              <a:t>      -inkapsulisani i neinkapsulisani</a:t>
            </a:r>
            <a:endParaRPr lang="en-US" sz="1400" dirty="0">
              <a:effectLst/>
              <a:latin typeface="+mj-lt"/>
              <a:ea typeface="Times New Roman"/>
            </a:endParaRPr>
          </a:p>
          <a:p>
            <a:pPr marL="0" marR="0" indent="0">
              <a:spcBef>
                <a:spcPts val="0"/>
              </a:spcBef>
              <a:spcAft>
                <a:spcPts val="0"/>
              </a:spcAft>
              <a:buNone/>
            </a:pPr>
            <a:r>
              <a:rPr lang="sr-Latn-CS" sz="2000" b="1" i="1" dirty="0">
                <a:effectLst/>
                <a:latin typeface="+mj-lt"/>
                <a:ea typeface="Times New Roman"/>
                <a:cs typeface="Times New Roman"/>
              </a:rPr>
              <a:t> </a:t>
            </a:r>
            <a:endParaRPr lang="en-US" sz="1400" dirty="0">
              <a:effectLst/>
              <a:latin typeface="+mj-lt"/>
              <a:ea typeface="Times New Roman"/>
            </a:endParaRPr>
          </a:p>
          <a:p>
            <a:pPr marL="0" marR="0">
              <a:spcBef>
                <a:spcPts val="0"/>
              </a:spcBef>
              <a:spcAft>
                <a:spcPts val="0"/>
              </a:spcAft>
            </a:pPr>
            <a:r>
              <a:rPr lang="sr-Latn-CS" sz="2000" b="1" i="1" dirty="0">
                <a:effectLst/>
                <a:latin typeface="+mj-lt"/>
                <a:ea typeface="Times New Roman"/>
                <a:cs typeface="Times New Roman"/>
              </a:rPr>
              <a:t> </a:t>
            </a:r>
            <a:r>
              <a:rPr lang="sr-Latn-CS" sz="2000" b="1" dirty="0">
                <a:effectLst/>
                <a:latin typeface="+mj-lt"/>
                <a:ea typeface="Times New Roman"/>
                <a:cs typeface="Times New Roman"/>
              </a:rPr>
              <a:t>Membranski LOS   </a:t>
            </a:r>
            <a:r>
              <a:rPr lang="sr-Latn-CS" sz="2000" dirty="0">
                <a:effectLst/>
                <a:latin typeface="+mj-lt"/>
                <a:ea typeface="Times New Roman"/>
                <a:cs typeface="Times New Roman"/>
              </a:rPr>
              <a:t>- lipid A </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-oligosaharidi</a:t>
            </a:r>
            <a:endParaRPr lang="en-US" sz="1400" dirty="0">
              <a:effectLst/>
              <a:latin typeface="+mj-lt"/>
              <a:ea typeface="Times New Roman"/>
            </a:endParaRPr>
          </a:p>
          <a:p>
            <a:pPr marL="0" marR="0" indent="0">
              <a:spcBef>
                <a:spcPts val="0"/>
              </a:spcBef>
              <a:spcAft>
                <a:spcPts val="0"/>
              </a:spcAft>
              <a:buNone/>
            </a:pPr>
            <a:r>
              <a:rPr lang="sr-Latn-CS" sz="2000" b="1" i="1" dirty="0">
                <a:effectLst/>
                <a:latin typeface="+mj-lt"/>
                <a:ea typeface="Times New Roman"/>
                <a:cs typeface="Times New Roman"/>
              </a:rPr>
              <a:t> </a:t>
            </a:r>
            <a:endParaRPr lang="en-US" sz="1400" dirty="0">
              <a:effectLst/>
              <a:latin typeface="+mj-lt"/>
              <a:ea typeface="Times New Roman"/>
            </a:endParaRPr>
          </a:p>
          <a:p>
            <a:pPr marL="0" marR="0">
              <a:spcBef>
                <a:spcPts val="0"/>
              </a:spcBef>
              <a:spcAft>
                <a:spcPts val="0"/>
              </a:spcAft>
            </a:pPr>
            <a:r>
              <a:rPr lang="sr-Latn-CS" sz="2000" b="1" i="1" dirty="0">
                <a:effectLst/>
                <a:latin typeface="+mj-lt"/>
                <a:ea typeface="Times New Roman"/>
                <a:cs typeface="Times New Roman"/>
              </a:rPr>
              <a:t> </a:t>
            </a:r>
            <a:r>
              <a:rPr lang="sr-Latn-CS" sz="2000" b="1" dirty="0">
                <a:effectLst/>
                <a:latin typeface="+mj-lt"/>
                <a:ea typeface="Times New Roman"/>
                <a:cs typeface="Times New Roman"/>
              </a:rPr>
              <a:t>Proteini spoljašnje membrane </a:t>
            </a:r>
            <a:r>
              <a:rPr lang="sr-Latn-CS" sz="2000" dirty="0">
                <a:effectLst/>
                <a:latin typeface="+mj-lt"/>
                <a:ea typeface="Times New Roman"/>
                <a:cs typeface="Times New Roman"/>
              </a:rPr>
              <a:t>(P2, P6).</a:t>
            </a:r>
            <a:endParaRPr lang="en-US" sz="1400" dirty="0">
              <a:effectLst/>
              <a:latin typeface="+mj-lt"/>
              <a:ea typeface="Times New Roman"/>
            </a:endParaRPr>
          </a:p>
          <a:p>
            <a:pPr marL="0" indent="0">
              <a:lnSpc>
                <a:spcPct val="160000"/>
              </a:lnSpc>
              <a:buNone/>
              <a:defRPr/>
            </a:pPr>
            <a:endParaRPr lang="en-US" sz="2000" dirty="0">
              <a:solidFill>
                <a:schemeClr val="tx1"/>
              </a:solidFill>
              <a:latin typeface="Times New Roman" pitchFamily="18" charset="0"/>
              <a:cs typeface="Times New Roman" pitchFamily="18" charset="0"/>
            </a:endParaRPr>
          </a:p>
          <a:p>
            <a:endParaRPr lang="en-US" dirty="0"/>
          </a:p>
        </p:txBody>
      </p:sp>
      <p:cxnSp>
        <p:nvCxnSpPr>
          <p:cNvPr id="4" name="Straight Connector 3"/>
          <p:cNvCxnSpPr/>
          <p:nvPr/>
        </p:nvCxnSpPr>
        <p:spPr>
          <a:xfrm>
            <a:off x="457200" y="1447800"/>
            <a:ext cx="8229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3369022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3600" b="1" dirty="0">
                <a:effectLst>
                  <a:outerShdw blurRad="38100" dist="38100" dir="2700000" algn="tl">
                    <a:srgbClr val="000000">
                      <a:alpha val="43137"/>
                    </a:srgbClr>
                  </a:outerShdw>
                </a:effectLst>
              </a:rPr>
              <a:t>DETEKCIJA BAKTERIJSKIH Ag LATEKS  AGLUTINACIJOM ( LA )</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4419600" cy="5029200"/>
          </a:xfrm>
          <a:ln>
            <a:solidFill>
              <a:srgbClr val="FF66CC"/>
            </a:solidFill>
          </a:ln>
        </p:spPr>
        <p:txBody>
          <a:bodyPr>
            <a:normAutofit fontScale="32500" lnSpcReduction="20000"/>
          </a:bodyPr>
          <a:lstStyle/>
          <a:p>
            <a:pPr>
              <a:lnSpc>
                <a:spcPct val="120000"/>
              </a:lnSpc>
            </a:pPr>
            <a:r>
              <a:rPr lang="sr-Latn-RS" sz="4900" dirty="0">
                <a:latin typeface="+mj-lt"/>
              </a:rPr>
              <a:t>Uobičajeni komercijalni kitovi za detekciju solubilnih bakterijskih Ag  sadrže: </a:t>
            </a:r>
          </a:p>
          <a:p>
            <a:endParaRPr lang="sr-Latn-RS" sz="4900" dirty="0">
              <a:latin typeface="+mj-lt"/>
            </a:endParaRPr>
          </a:p>
          <a:p>
            <a:r>
              <a:rPr lang="sr-Latn-RS" sz="4900" b="1" dirty="0">
                <a:latin typeface="+mj-lt"/>
              </a:rPr>
              <a:t> </a:t>
            </a:r>
            <a:r>
              <a:rPr lang="en-US" sz="4900" b="1" i="1" dirty="0">
                <a:latin typeface="+mj-lt"/>
              </a:rPr>
              <a:t>H. </a:t>
            </a:r>
            <a:r>
              <a:rPr lang="en-US" sz="4900" b="1" i="1" dirty="0" err="1">
                <a:latin typeface="+mj-lt"/>
              </a:rPr>
              <a:t>influenzae</a:t>
            </a:r>
            <a:r>
              <a:rPr lang="en-US" sz="4900" b="1" i="1" dirty="0">
                <a:latin typeface="+mj-lt"/>
              </a:rPr>
              <a:t>  </a:t>
            </a:r>
            <a:r>
              <a:rPr lang="en-US" sz="4900" dirty="0">
                <a:latin typeface="+mj-lt"/>
              </a:rPr>
              <a:t>tip </a:t>
            </a:r>
            <a:r>
              <a:rPr lang="en-US" sz="4900" b="1" i="1" dirty="0">
                <a:latin typeface="+mj-lt"/>
              </a:rPr>
              <a:t> b</a:t>
            </a:r>
            <a:endParaRPr lang="sr-Latn-RS" sz="4900" b="1" i="1" dirty="0">
              <a:latin typeface="+mj-lt"/>
            </a:endParaRPr>
          </a:p>
          <a:p>
            <a:endParaRPr lang="en-US" sz="4900" dirty="0">
              <a:latin typeface="+mj-lt"/>
            </a:endParaRPr>
          </a:p>
          <a:p>
            <a:r>
              <a:rPr lang="sr-Latn-RS" sz="4900" b="1" i="1" dirty="0">
                <a:latin typeface="+mj-lt"/>
              </a:rPr>
              <a:t> </a:t>
            </a:r>
            <a:r>
              <a:rPr lang="en-US" sz="4900" b="1" i="1" dirty="0">
                <a:latin typeface="+mj-lt"/>
              </a:rPr>
              <a:t>S. </a:t>
            </a:r>
            <a:r>
              <a:rPr lang="en-US" sz="4900" b="1" i="1" dirty="0" err="1">
                <a:latin typeface="+mj-lt"/>
              </a:rPr>
              <a:t>pneumoniae</a:t>
            </a:r>
            <a:endParaRPr lang="sr-Latn-RS" sz="4900" b="1" i="1" dirty="0">
              <a:latin typeface="+mj-lt"/>
            </a:endParaRPr>
          </a:p>
          <a:p>
            <a:endParaRPr lang="en-US" sz="4900" i="1" dirty="0">
              <a:latin typeface="+mj-lt"/>
            </a:endParaRPr>
          </a:p>
          <a:p>
            <a:r>
              <a:rPr lang="sr-Latn-RS" sz="4900" b="1" i="1" dirty="0">
                <a:latin typeface="+mj-lt"/>
              </a:rPr>
              <a:t> </a:t>
            </a:r>
            <a:r>
              <a:rPr lang="en-US" sz="4900" b="1" i="1" dirty="0">
                <a:latin typeface="+mj-lt"/>
              </a:rPr>
              <a:t>N. </a:t>
            </a:r>
            <a:r>
              <a:rPr lang="en-US" sz="4900" b="1" i="1" dirty="0" err="1">
                <a:latin typeface="+mj-lt"/>
              </a:rPr>
              <a:t>meningitidis</a:t>
            </a:r>
            <a:r>
              <a:rPr lang="en-US" sz="4900" b="1" i="1" dirty="0">
                <a:latin typeface="+mj-lt"/>
              </a:rPr>
              <a:t> </a:t>
            </a:r>
            <a:r>
              <a:rPr lang="en-US" sz="4900" dirty="0" err="1">
                <a:latin typeface="+mj-lt"/>
              </a:rPr>
              <a:t>serogr</a:t>
            </a:r>
            <a:r>
              <a:rPr lang="sr-Latn-RS" sz="4900" dirty="0">
                <a:latin typeface="+mj-lt"/>
              </a:rPr>
              <a:t>upe </a:t>
            </a:r>
            <a:r>
              <a:rPr lang="en-US" sz="4900" dirty="0">
                <a:latin typeface="+mj-lt"/>
              </a:rPr>
              <a:t> </a:t>
            </a:r>
            <a:r>
              <a:rPr lang="en-US" sz="4900" b="1" dirty="0">
                <a:latin typeface="+mj-lt"/>
              </a:rPr>
              <a:t>A, B, C, Y </a:t>
            </a:r>
            <a:r>
              <a:rPr lang="sr-Latn-RS" sz="4900" dirty="0">
                <a:latin typeface="+mj-lt"/>
              </a:rPr>
              <a:t> ili </a:t>
            </a:r>
            <a:r>
              <a:rPr lang="sr-Latn-RS" sz="4900" b="1" dirty="0">
                <a:latin typeface="+mj-lt"/>
              </a:rPr>
              <a:t>Y/</a:t>
            </a:r>
            <a:r>
              <a:rPr lang="en-US" sz="4900" b="1" dirty="0">
                <a:latin typeface="+mj-lt"/>
              </a:rPr>
              <a:t>W135.</a:t>
            </a:r>
            <a:r>
              <a:rPr lang="en-US" sz="4900" dirty="0">
                <a:latin typeface="+mj-lt"/>
              </a:rPr>
              <a:t> </a:t>
            </a:r>
            <a:endParaRPr lang="sr-Latn-RS" sz="4900" dirty="0">
              <a:latin typeface="+mj-lt"/>
            </a:endParaRPr>
          </a:p>
          <a:p>
            <a:endParaRPr lang="sr-Latn-RS" sz="4900" dirty="0">
              <a:latin typeface="+mj-lt"/>
            </a:endParaRPr>
          </a:p>
          <a:p>
            <a:pPr marL="0" indent="0">
              <a:lnSpc>
                <a:spcPct val="120000"/>
              </a:lnSpc>
              <a:buNone/>
            </a:pPr>
            <a:r>
              <a:rPr lang="sr-Latn-RS" sz="4900" dirty="0">
                <a:latin typeface="+mj-lt"/>
              </a:rPr>
              <a:t>Sol</a:t>
            </a:r>
            <a:r>
              <a:rPr lang="en-US" sz="4900" dirty="0">
                <a:latin typeface="+mj-lt"/>
              </a:rPr>
              <a:t>u</a:t>
            </a:r>
            <a:r>
              <a:rPr lang="sr-Latn-RS" sz="4900" dirty="0">
                <a:latin typeface="+mj-lt"/>
              </a:rPr>
              <a:t>bilni tip specifični, kapsularni polisaharidni Ag</a:t>
            </a:r>
            <a:r>
              <a:rPr lang="en-US" sz="4900" dirty="0">
                <a:latin typeface="+mj-lt"/>
              </a:rPr>
              <a:t>, </a:t>
            </a:r>
            <a:r>
              <a:rPr lang="sr-Latn-RS" sz="4900" dirty="0">
                <a:latin typeface="+mj-lt"/>
              </a:rPr>
              <a:t>koji se oslobađaju  u okolna tkiva i telesne tečnosti  u kojima  bakt</a:t>
            </a:r>
            <a:r>
              <a:rPr lang="en-US" sz="4900" dirty="0" err="1">
                <a:latin typeface="+mj-lt"/>
              </a:rPr>
              <a:t>eri</a:t>
            </a:r>
            <a:r>
              <a:rPr lang="sr-Latn-RS" sz="4900" dirty="0">
                <a:latin typeface="+mj-lt"/>
              </a:rPr>
              <a:t>ja proliferira</a:t>
            </a:r>
            <a:endParaRPr lang="sr-Latn-RS" sz="4900" b="1" dirty="0">
              <a:latin typeface="+mj-lt"/>
            </a:endParaRPr>
          </a:p>
          <a:p>
            <a:endParaRPr lang="en-US" sz="4900" dirty="0">
              <a:latin typeface="+mj-lt"/>
            </a:endParaRPr>
          </a:p>
          <a:p>
            <a:r>
              <a:rPr lang="sr-Latn-RS" sz="4900" dirty="0">
                <a:latin typeface="+mj-lt"/>
              </a:rPr>
              <a:t> </a:t>
            </a:r>
            <a:r>
              <a:rPr lang="en-US" sz="4900" b="1" i="1" dirty="0">
                <a:latin typeface="+mj-lt"/>
              </a:rPr>
              <a:t>Streptococcus </a:t>
            </a:r>
            <a:r>
              <a:rPr lang="en-US" sz="4900" dirty="0">
                <a:latin typeface="+mj-lt"/>
              </a:rPr>
              <a:t>gr</a:t>
            </a:r>
            <a:r>
              <a:rPr lang="sr-Latn-RS" sz="4900" dirty="0">
                <a:latin typeface="+mj-lt"/>
              </a:rPr>
              <a:t>upe </a:t>
            </a:r>
            <a:r>
              <a:rPr lang="en-US" sz="4900" b="1" dirty="0">
                <a:latin typeface="+mj-lt"/>
              </a:rPr>
              <a:t> B</a:t>
            </a:r>
            <a:endParaRPr lang="sr-Latn-RS" sz="4900" b="1" dirty="0">
              <a:latin typeface="+mj-lt"/>
            </a:endParaRPr>
          </a:p>
          <a:p>
            <a:endParaRPr lang="en-US" sz="4900" dirty="0">
              <a:latin typeface="+mj-lt"/>
            </a:endParaRPr>
          </a:p>
          <a:p>
            <a:pPr marL="0" indent="0">
              <a:buNone/>
            </a:pPr>
            <a:r>
              <a:rPr lang="en-US" sz="4900" dirty="0">
                <a:latin typeface="+mj-lt"/>
              </a:rPr>
              <a:t>Streptococcus gr</a:t>
            </a:r>
            <a:r>
              <a:rPr lang="sr-Latn-RS" sz="4900" dirty="0">
                <a:latin typeface="+mj-lt"/>
              </a:rPr>
              <a:t>upe </a:t>
            </a:r>
            <a:r>
              <a:rPr lang="en-US" sz="4900" dirty="0">
                <a:latin typeface="+mj-lt"/>
              </a:rPr>
              <a:t> B </a:t>
            </a:r>
            <a:r>
              <a:rPr lang="sr-Latn-RS" sz="4900" dirty="0">
                <a:latin typeface="+mj-lt"/>
              </a:rPr>
              <a:t>poseduje solubilni</a:t>
            </a:r>
            <a:r>
              <a:rPr lang="en-US" sz="4900" dirty="0">
                <a:latin typeface="+mj-lt"/>
              </a:rPr>
              <a:t>, </a:t>
            </a:r>
            <a:r>
              <a:rPr lang="sr-Latn-RS" sz="4900" dirty="0">
                <a:latin typeface="+mj-lt"/>
              </a:rPr>
              <a:t> tip specifični  polisaharidni Ag  ćelijskog zida.</a:t>
            </a:r>
          </a:p>
          <a:p>
            <a:pPr marL="0" indent="0">
              <a:buNone/>
            </a:pPr>
            <a:endParaRPr lang="en-US" dirty="0">
              <a:latin typeface="+mj-lt"/>
            </a:endParaRPr>
          </a:p>
          <a:p>
            <a:pPr marL="0" indent="0">
              <a:buNone/>
            </a:pPr>
            <a:r>
              <a:rPr lang="sr-Latn-RS" dirty="0">
                <a:latin typeface="+mj-lt"/>
              </a:rPr>
              <a:t> </a:t>
            </a:r>
            <a:endParaRPr lang="sr-Latn-RS" sz="3100" dirty="0">
              <a:latin typeface="+mj-lt"/>
            </a:endParaRPr>
          </a:p>
          <a:p>
            <a:pPr marL="0" indent="0">
              <a:buNone/>
            </a:pPr>
            <a:r>
              <a:rPr lang="sr-Latn-RS" sz="3100" dirty="0">
                <a:latin typeface="+mj-lt"/>
              </a:rPr>
              <a:t>* </a:t>
            </a:r>
            <a:r>
              <a:rPr lang="sr-Latn-RS" sz="3100" dirty="0">
                <a:solidFill>
                  <a:srgbClr val="7030A0"/>
                </a:solidFill>
                <a:latin typeface="+mj-lt"/>
              </a:rPr>
              <a:t>OGRANIČENA SENZITIVNOST (min .</a:t>
            </a:r>
            <a:r>
              <a:rPr lang="en-US" sz="3100" dirty="0">
                <a:solidFill>
                  <a:srgbClr val="7030A0"/>
                </a:solidFill>
                <a:latin typeface="+mj-lt"/>
              </a:rPr>
              <a:t>k</a:t>
            </a:r>
            <a:r>
              <a:rPr lang="sr-Latn-RS" sz="3100" dirty="0">
                <a:solidFill>
                  <a:srgbClr val="7030A0"/>
                </a:solidFill>
                <a:latin typeface="+mj-lt"/>
              </a:rPr>
              <a:t>onc. Ag  detektovana sa LA</a:t>
            </a:r>
            <a:r>
              <a:rPr lang="en-US" sz="3100" dirty="0">
                <a:solidFill>
                  <a:srgbClr val="7030A0"/>
                </a:solidFill>
                <a:latin typeface="+mj-lt"/>
              </a:rPr>
              <a:t> je </a:t>
            </a:r>
            <a:r>
              <a:rPr lang="sr-Latn-RS" sz="3100" dirty="0">
                <a:solidFill>
                  <a:srgbClr val="7030A0"/>
                </a:solidFill>
                <a:latin typeface="+mj-lt"/>
              </a:rPr>
              <a:t> </a:t>
            </a:r>
            <a:r>
              <a:rPr lang="en-US" sz="3100" dirty="0">
                <a:solidFill>
                  <a:srgbClr val="7030A0"/>
                </a:solidFill>
                <a:latin typeface="+mj-lt"/>
              </a:rPr>
              <a:t>0.1 - 5 ng  </a:t>
            </a:r>
            <a:r>
              <a:rPr lang="sr-Latn-RS" sz="3100" dirty="0">
                <a:solidFill>
                  <a:srgbClr val="7030A0"/>
                </a:solidFill>
                <a:latin typeface="+mj-lt"/>
              </a:rPr>
              <a:t>   </a:t>
            </a:r>
            <a:r>
              <a:rPr lang="en-US" sz="3100" i="1" dirty="0">
                <a:solidFill>
                  <a:srgbClr val="7030A0"/>
                </a:solidFill>
                <a:latin typeface="+mj-lt"/>
              </a:rPr>
              <a:t>H. </a:t>
            </a:r>
            <a:r>
              <a:rPr lang="en-US" sz="3100" i="1" dirty="0" err="1">
                <a:solidFill>
                  <a:srgbClr val="7030A0"/>
                </a:solidFill>
                <a:latin typeface="+mj-lt"/>
              </a:rPr>
              <a:t>influenzae</a:t>
            </a:r>
            <a:r>
              <a:rPr lang="en-US" sz="3100" i="1" dirty="0">
                <a:solidFill>
                  <a:srgbClr val="7030A0"/>
                </a:solidFill>
                <a:latin typeface="+mj-lt"/>
              </a:rPr>
              <a:t> </a:t>
            </a:r>
            <a:r>
              <a:rPr lang="en-US" sz="3100" dirty="0">
                <a:solidFill>
                  <a:srgbClr val="7030A0"/>
                </a:solidFill>
                <a:latin typeface="+mj-lt"/>
              </a:rPr>
              <a:t>tip  b </a:t>
            </a:r>
            <a:r>
              <a:rPr lang="en-US" sz="3100" dirty="0" err="1">
                <a:solidFill>
                  <a:srgbClr val="7030A0"/>
                </a:solidFill>
                <a:latin typeface="+mj-lt"/>
              </a:rPr>
              <a:t>antigena</a:t>
            </a:r>
            <a:r>
              <a:rPr lang="sr-Latn-RS" sz="3100" dirty="0">
                <a:solidFill>
                  <a:srgbClr val="7030A0"/>
                </a:solidFill>
                <a:latin typeface="+mj-lt"/>
              </a:rPr>
              <a:t>/</a:t>
            </a:r>
            <a:r>
              <a:rPr lang="en-US" sz="3100" dirty="0">
                <a:solidFill>
                  <a:srgbClr val="7030A0"/>
                </a:solidFill>
                <a:latin typeface="+mj-lt"/>
              </a:rPr>
              <a:t>ml </a:t>
            </a:r>
            <a:r>
              <a:rPr lang="sr-Latn-RS" sz="3100" dirty="0">
                <a:solidFill>
                  <a:srgbClr val="7030A0"/>
                </a:solidFill>
                <a:latin typeface="+mj-lt"/>
              </a:rPr>
              <a:t>,  do 50 - 100</a:t>
            </a:r>
            <a:r>
              <a:rPr lang="en-US" sz="3100" dirty="0">
                <a:solidFill>
                  <a:srgbClr val="7030A0"/>
                </a:solidFill>
                <a:latin typeface="+mj-lt"/>
              </a:rPr>
              <a:t> </a:t>
            </a:r>
            <a:r>
              <a:rPr lang="en-US" sz="3100" dirty="0" err="1">
                <a:solidFill>
                  <a:srgbClr val="7030A0"/>
                </a:solidFill>
                <a:latin typeface="+mj-lt"/>
              </a:rPr>
              <a:t>ng</a:t>
            </a:r>
            <a:r>
              <a:rPr lang="sr-Latn-RS" sz="3100" dirty="0">
                <a:solidFill>
                  <a:srgbClr val="7030A0"/>
                </a:solidFill>
                <a:latin typeface="+mj-lt"/>
              </a:rPr>
              <a:t> </a:t>
            </a:r>
            <a:r>
              <a:rPr lang="en-US" sz="3100" i="1" dirty="0">
                <a:solidFill>
                  <a:srgbClr val="7030A0"/>
                </a:solidFill>
                <a:latin typeface="+mj-lt"/>
              </a:rPr>
              <a:t>N. </a:t>
            </a:r>
            <a:r>
              <a:rPr lang="en-US" sz="3100" i="1" dirty="0" err="1">
                <a:solidFill>
                  <a:srgbClr val="7030A0"/>
                </a:solidFill>
                <a:latin typeface="+mj-lt"/>
              </a:rPr>
              <a:t>meningitidis</a:t>
            </a:r>
            <a:r>
              <a:rPr lang="en-US" sz="3100" i="1" dirty="0">
                <a:solidFill>
                  <a:srgbClr val="7030A0"/>
                </a:solidFill>
                <a:latin typeface="+mj-lt"/>
              </a:rPr>
              <a:t> </a:t>
            </a:r>
            <a:r>
              <a:rPr lang="en-US" sz="3100" dirty="0" err="1">
                <a:solidFill>
                  <a:srgbClr val="7030A0"/>
                </a:solidFill>
                <a:latin typeface="+mj-lt"/>
              </a:rPr>
              <a:t>antigena</a:t>
            </a:r>
            <a:r>
              <a:rPr lang="sr-Latn-RS" sz="3100" dirty="0">
                <a:solidFill>
                  <a:srgbClr val="7030A0"/>
                </a:solidFill>
                <a:latin typeface="+mj-lt"/>
              </a:rPr>
              <a:t>/</a:t>
            </a:r>
            <a:r>
              <a:rPr lang="en-US" sz="3100" dirty="0">
                <a:solidFill>
                  <a:srgbClr val="7030A0"/>
                </a:solidFill>
                <a:latin typeface="+mj-lt"/>
              </a:rPr>
              <a:t>ml </a:t>
            </a:r>
            <a:r>
              <a:rPr lang="sr-Latn-RS" sz="3100" dirty="0">
                <a:solidFill>
                  <a:srgbClr val="7030A0"/>
                </a:solidFill>
                <a:latin typeface="+mj-lt"/>
              </a:rPr>
              <a:t>)</a:t>
            </a:r>
            <a:endParaRPr lang="en-US" sz="3100" dirty="0">
              <a:solidFill>
                <a:srgbClr val="7030A0"/>
              </a:solidFill>
              <a:latin typeface="+mj-lt"/>
            </a:endParaRPr>
          </a:p>
        </p:txBody>
      </p:sp>
      <p:pic>
        <p:nvPicPr>
          <p:cNvPr id="5" name="Content Placeholder 4"/>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5334000" y="3005931"/>
            <a:ext cx="2667000" cy="1714500"/>
          </a:xfrm>
          <a:ln>
            <a:solidFill>
              <a:srgbClr val="FF66CC"/>
            </a:solidFill>
          </a:ln>
        </p:spPr>
      </p:pic>
    </p:spTree>
    <p:extLst>
      <p:ext uri="{BB962C8B-B14F-4D97-AF65-F5344CB8AC3E}">
        <p14:creationId xmlns="" xmlns:p14="http://schemas.microsoft.com/office/powerpoint/2010/main" val="275117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3600" b="1" dirty="0">
                <a:solidFill>
                  <a:prstClr val="black"/>
                </a:solidFill>
                <a:effectLst>
                  <a:outerShdw blurRad="38100" dist="38100" dir="2700000" algn="tl">
                    <a:srgbClr val="000000">
                      <a:alpha val="43137"/>
                    </a:srgbClr>
                  </a:outerShdw>
                </a:effectLst>
              </a:rPr>
              <a:t>DETEKCIJA BAKTERIJSKIH Ag LATEKS  AGLUTINACIJOM ( LA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66CC"/>
            </a:solidFill>
          </a:ln>
        </p:spPr>
        <p:txBody>
          <a:bodyPr>
            <a:normAutofit fontScale="55000" lnSpcReduction="20000"/>
          </a:bodyPr>
          <a:lstStyle/>
          <a:p>
            <a:r>
              <a:rPr lang="sr-Latn-RS" dirty="0">
                <a:latin typeface="+mj-lt"/>
              </a:rPr>
              <a:t>Detekcija a</a:t>
            </a:r>
            <a:r>
              <a:rPr lang="en-US" dirty="0" err="1">
                <a:latin typeface="+mj-lt"/>
              </a:rPr>
              <a:t>ntigen</a:t>
            </a:r>
            <a:r>
              <a:rPr lang="sr-Latn-RS" dirty="0">
                <a:latin typeface="+mj-lt"/>
              </a:rPr>
              <a:t>a</a:t>
            </a:r>
            <a:r>
              <a:rPr lang="en-US" dirty="0">
                <a:latin typeface="+mj-lt"/>
              </a:rPr>
              <a:t> </a:t>
            </a:r>
            <a:r>
              <a:rPr lang="sr-Latn-RS" dirty="0">
                <a:latin typeface="+mj-lt"/>
              </a:rPr>
              <a:t>  je </a:t>
            </a:r>
            <a:r>
              <a:rPr lang="en-US" dirty="0" err="1">
                <a:latin typeface="+mj-lt"/>
              </a:rPr>
              <a:t>produ</a:t>
            </a:r>
            <a:r>
              <a:rPr lang="sr-Latn-RS" dirty="0">
                <a:latin typeface="+mj-lt"/>
              </a:rPr>
              <a:t>k</a:t>
            </a:r>
            <a:r>
              <a:rPr lang="en-US" dirty="0" err="1">
                <a:latin typeface="+mj-lt"/>
              </a:rPr>
              <a:t>tiv</a:t>
            </a:r>
            <a:r>
              <a:rPr lang="sr-Latn-RS" dirty="0">
                <a:latin typeface="+mj-lt"/>
              </a:rPr>
              <a:t>nija kada se koriste tečnosti dobijene direktno sa mesta infekcije,  gde bakterija aktivno proliferiše i oslobađa polisaharid, npr., likvor u slučaju meningitisa.</a:t>
            </a:r>
            <a:endParaRPr lang="en-US" dirty="0">
              <a:latin typeface="+mj-lt"/>
            </a:endParaRPr>
          </a:p>
          <a:p>
            <a:pPr marL="0" indent="0">
              <a:buNone/>
            </a:pPr>
            <a:r>
              <a:rPr lang="sr-Latn-RS" dirty="0">
                <a:latin typeface="+mj-lt"/>
              </a:rPr>
              <a:t> </a:t>
            </a:r>
            <a:endParaRPr lang="en-US" dirty="0">
              <a:latin typeface="+mj-lt"/>
            </a:endParaRPr>
          </a:p>
          <a:p>
            <a:r>
              <a:rPr lang="sr-Latn-RS" dirty="0">
                <a:latin typeface="+mj-lt"/>
              </a:rPr>
              <a:t>U slučaju da ne dobijemo CST, mogu se testirati serum ili urin</a:t>
            </a:r>
          </a:p>
          <a:p>
            <a:endParaRPr lang="sr-Latn-RS" dirty="0">
              <a:latin typeface="+mj-lt"/>
            </a:endParaRPr>
          </a:p>
          <a:p>
            <a:r>
              <a:rPr lang="sr-Latn-RS" dirty="0">
                <a:latin typeface="+mj-lt"/>
              </a:rPr>
              <a:t>Rastvoren kapsulirani polisaharidi lako prolazi kroz kapilarne endotelijalne ćelije i izlučuje u urin</a:t>
            </a:r>
          </a:p>
          <a:p>
            <a:endParaRPr lang="sr-Latn-RS" dirty="0">
              <a:latin typeface="+mj-lt"/>
            </a:endParaRPr>
          </a:p>
          <a:p>
            <a:r>
              <a:rPr lang="en-US" dirty="0">
                <a:solidFill>
                  <a:srgbClr val="FF0000"/>
                </a:solidFill>
                <a:latin typeface="+mj-lt"/>
              </a:rPr>
              <a:t>Serum</a:t>
            </a:r>
            <a:r>
              <a:rPr lang="en-US" dirty="0">
                <a:latin typeface="+mj-lt"/>
              </a:rPr>
              <a:t> je </a:t>
            </a:r>
            <a:r>
              <a:rPr lang="en-US" dirty="0" err="1">
                <a:latin typeface="+mj-lt"/>
              </a:rPr>
              <a:t>često</a:t>
            </a:r>
            <a:r>
              <a:rPr lang="en-US" dirty="0">
                <a:latin typeface="+mj-lt"/>
              </a:rPr>
              <a:t> </a:t>
            </a:r>
            <a:r>
              <a:rPr lang="en-US" dirty="0" err="1">
                <a:latin typeface="+mj-lt"/>
              </a:rPr>
              <a:t>loš</a:t>
            </a:r>
            <a:r>
              <a:rPr lang="en-US" dirty="0">
                <a:latin typeface="+mj-lt"/>
              </a:rPr>
              <a:t> </a:t>
            </a:r>
            <a:r>
              <a:rPr lang="en-US" dirty="0" err="1">
                <a:latin typeface="+mj-lt"/>
              </a:rPr>
              <a:t>uzorak</a:t>
            </a:r>
            <a:r>
              <a:rPr lang="en-US" dirty="0">
                <a:latin typeface="+mj-lt"/>
              </a:rPr>
              <a:t> </a:t>
            </a:r>
            <a:r>
              <a:rPr lang="en-US" dirty="0" err="1">
                <a:latin typeface="+mj-lt"/>
              </a:rPr>
              <a:t>za</a:t>
            </a:r>
            <a:r>
              <a:rPr lang="en-US" dirty="0">
                <a:latin typeface="+mj-lt"/>
              </a:rPr>
              <a:t> </a:t>
            </a:r>
            <a:r>
              <a:rPr lang="en-US" dirty="0" err="1">
                <a:latin typeface="+mj-lt"/>
              </a:rPr>
              <a:t>detekciju</a:t>
            </a:r>
            <a:r>
              <a:rPr lang="en-US" dirty="0">
                <a:latin typeface="+mj-lt"/>
              </a:rPr>
              <a:t> </a:t>
            </a:r>
            <a:r>
              <a:rPr lang="en-US" dirty="0" err="1">
                <a:latin typeface="+mj-lt"/>
              </a:rPr>
              <a:t>slobodn</a:t>
            </a:r>
            <a:r>
              <a:rPr lang="sr-Latn-RS" dirty="0">
                <a:latin typeface="+mj-lt"/>
              </a:rPr>
              <a:t>og</a:t>
            </a:r>
            <a:r>
              <a:rPr lang="en-US" dirty="0">
                <a:latin typeface="+mj-lt"/>
              </a:rPr>
              <a:t> </a:t>
            </a:r>
            <a:r>
              <a:rPr lang="en-US" dirty="0" err="1">
                <a:latin typeface="+mj-lt"/>
              </a:rPr>
              <a:t>kapsularnog</a:t>
            </a:r>
            <a:r>
              <a:rPr lang="en-US" dirty="0">
                <a:latin typeface="+mj-lt"/>
              </a:rPr>
              <a:t> </a:t>
            </a:r>
            <a:r>
              <a:rPr lang="en-US" dirty="0" err="1">
                <a:latin typeface="+mj-lt"/>
              </a:rPr>
              <a:t>polisaharida</a:t>
            </a:r>
            <a:r>
              <a:rPr lang="sr-Latn-RS" dirty="0">
                <a:latin typeface="+mj-lt"/>
              </a:rPr>
              <a:t>, </a:t>
            </a:r>
            <a:r>
              <a:rPr lang="en-US" dirty="0" err="1">
                <a:latin typeface="+mj-lt"/>
              </a:rPr>
              <a:t>jer</a:t>
            </a:r>
            <a:r>
              <a:rPr lang="en-US" dirty="0">
                <a:latin typeface="+mj-lt"/>
              </a:rPr>
              <a:t> </a:t>
            </a:r>
            <a:r>
              <a:rPr lang="sr-Latn-RS" dirty="0">
                <a:latin typeface="+mj-lt"/>
              </a:rPr>
              <a:t>se </a:t>
            </a:r>
            <a:r>
              <a:rPr lang="en-US" dirty="0">
                <a:latin typeface="+mj-lt"/>
              </a:rPr>
              <a:t>antigen </a:t>
            </a:r>
            <a:r>
              <a:rPr lang="en-US" dirty="0" err="1">
                <a:latin typeface="+mj-lt"/>
              </a:rPr>
              <a:t>može</a:t>
            </a:r>
            <a:r>
              <a:rPr lang="en-US" dirty="0">
                <a:latin typeface="+mj-lt"/>
              </a:rPr>
              <a:t> </a:t>
            </a:r>
            <a:r>
              <a:rPr lang="en-US" dirty="0" err="1">
                <a:latin typeface="+mj-lt"/>
              </a:rPr>
              <a:t>vezati</a:t>
            </a:r>
            <a:r>
              <a:rPr lang="en-US" dirty="0">
                <a:latin typeface="+mj-lt"/>
              </a:rPr>
              <a:t> </a:t>
            </a:r>
            <a:r>
              <a:rPr lang="en-US" dirty="0" err="1">
                <a:latin typeface="+mj-lt"/>
              </a:rPr>
              <a:t>za</a:t>
            </a:r>
            <a:r>
              <a:rPr lang="en-US" dirty="0">
                <a:latin typeface="+mj-lt"/>
              </a:rPr>
              <a:t> </a:t>
            </a:r>
            <a:r>
              <a:rPr lang="en-US" dirty="0" err="1">
                <a:latin typeface="+mj-lt"/>
              </a:rPr>
              <a:t>antitela</a:t>
            </a:r>
            <a:r>
              <a:rPr lang="en-US" dirty="0">
                <a:latin typeface="+mj-lt"/>
              </a:rPr>
              <a:t> i </a:t>
            </a:r>
            <a:r>
              <a:rPr lang="en-US" dirty="0" err="1">
                <a:latin typeface="+mj-lt"/>
              </a:rPr>
              <a:t>druge</a:t>
            </a:r>
            <a:r>
              <a:rPr lang="en-US" dirty="0">
                <a:latin typeface="+mj-lt"/>
              </a:rPr>
              <a:t> </a:t>
            </a:r>
            <a:r>
              <a:rPr lang="en-US" dirty="0" err="1">
                <a:latin typeface="+mj-lt"/>
              </a:rPr>
              <a:t>serumsk</a:t>
            </a:r>
            <a:r>
              <a:rPr lang="sr-Latn-RS" dirty="0">
                <a:latin typeface="+mj-lt"/>
              </a:rPr>
              <a:t>e</a:t>
            </a:r>
            <a:r>
              <a:rPr lang="en-US" dirty="0">
                <a:latin typeface="+mj-lt"/>
              </a:rPr>
              <a:t> protein</a:t>
            </a:r>
            <a:r>
              <a:rPr lang="sr-Latn-RS" dirty="0">
                <a:latin typeface="+mj-lt"/>
              </a:rPr>
              <a:t>e</a:t>
            </a:r>
            <a:r>
              <a:rPr lang="en-US" dirty="0">
                <a:latin typeface="+mj-lt"/>
              </a:rPr>
              <a:t>, </a:t>
            </a:r>
            <a:r>
              <a:rPr lang="sr-Latn-RS" dirty="0">
                <a:latin typeface="+mj-lt"/>
              </a:rPr>
              <a:t>bude </a:t>
            </a:r>
            <a:r>
              <a:rPr lang="en-US" dirty="0">
                <a:latin typeface="+mj-lt"/>
              </a:rPr>
              <a:t> </a:t>
            </a:r>
            <a:r>
              <a:rPr lang="en-US" dirty="0" err="1">
                <a:latin typeface="+mj-lt"/>
              </a:rPr>
              <a:t>metaboli</a:t>
            </a:r>
            <a:r>
              <a:rPr lang="sr-Latn-RS" dirty="0">
                <a:latin typeface="+mj-lt"/>
              </a:rPr>
              <a:t>san </a:t>
            </a:r>
            <a:r>
              <a:rPr lang="en-US" dirty="0">
                <a:latin typeface="+mj-lt"/>
              </a:rPr>
              <a:t> i / </a:t>
            </a:r>
            <a:r>
              <a:rPr lang="en-US" dirty="0" err="1">
                <a:latin typeface="+mj-lt"/>
              </a:rPr>
              <a:t>ili</a:t>
            </a:r>
            <a:r>
              <a:rPr lang="en-US" dirty="0">
                <a:latin typeface="+mj-lt"/>
              </a:rPr>
              <a:t> se </a:t>
            </a:r>
            <a:r>
              <a:rPr lang="en-US" dirty="0" err="1">
                <a:latin typeface="+mj-lt"/>
              </a:rPr>
              <a:t>ukloni</a:t>
            </a:r>
            <a:r>
              <a:rPr lang="en-US" dirty="0">
                <a:latin typeface="+mj-lt"/>
              </a:rPr>
              <a:t> </a:t>
            </a:r>
            <a:r>
              <a:rPr lang="en-US" dirty="0" err="1">
                <a:latin typeface="+mj-lt"/>
              </a:rPr>
              <a:t>limfocit</a:t>
            </a:r>
            <a:r>
              <a:rPr lang="sr-Latn-RS" dirty="0">
                <a:latin typeface="+mj-lt"/>
              </a:rPr>
              <a:t>ima</a:t>
            </a:r>
          </a:p>
          <a:p>
            <a:pPr marL="0" indent="0">
              <a:buNone/>
            </a:pPr>
            <a:endParaRPr lang="en-US" dirty="0">
              <a:latin typeface="+mj-lt"/>
            </a:endParaRPr>
          </a:p>
          <a:p>
            <a:r>
              <a:rPr lang="sr-Latn-RS" dirty="0">
                <a:solidFill>
                  <a:srgbClr val="FF0000"/>
                </a:solidFill>
                <a:latin typeface="+mj-lt"/>
              </a:rPr>
              <a:t>Urin</a:t>
            </a:r>
            <a:r>
              <a:rPr lang="sr-Latn-RS" dirty="0">
                <a:latin typeface="+mj-lt"/>
              </a:rPr>
              <a:t> može poslužiti kao alternativa CST, jer se može dobiti neinvazivnim  procedurama,  može se lako  koncentrovati  da se poboljša mogućnost   detekcije antigena ( lažno negativni rezultati, potrebno konc. urin etanol precipitacijom, membran filtracijom ili ultrafiltracijom 20- 50 x ).</a:t>
            </a:r>
            <a:endParaRPr lang="en-US" dirty="0">
              <a:latin typeface="+mj-lt"/>
            </a:endParaRPr>
          </a:p>
        </p:txBody>
      </p:sp>
    </p:spTree>
    <p:extLst>
      <p:ext uri="{BB962C8B-B14F-4D97-AF65-F5344CB8AC3E}">
        <p14:creationId xmlns="" xmlns:p14="http://schemas.microsoft.com/office/powerpoint/2010/main" val="854818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HEMOKULTURA</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4572000" cy="4525963"/>
          </a:xfrm>
          <a:ln>
            <a:solidFill>
              <a:srgbClr val="FF66CC"/>
            </a:solidFill>
          </a:ln>
        </p:spPr>
        <p:txBody>
          <a:bodyPr>
            <a:normAutofit fontScale="62500" lnSpcReduction="20000"/>
          </a:bodyPr>
          <a:lstStyle/>
          <a:p>
            <a:pPr marL="0" indent="0">
              <a:buNone/>
              <a:defRPr/>
            </a:pPr>
            <a:endParaRPr lang="sr-Latn-CS" sz="2600" dirty="0">
              <a:latin typeface="Arial" charset="0"/>
            </a:endParaRPr>
          </a:p>
          <a:p>
            <a:pPr>
              <a:lnSpc>
                <a:spcPct val="120000"/>
              </a:lnSpc>
              <a:defRPr/>
            </a:pPr>
            <a:r>
              <a:rPr lang="sr-Latn-CS" sz="3200" dirty="0">
                <a:latin typeface="+mj-lt"/>
              </a:rPr>
              <a:t>komercijalni sistemi: obratiti pažnju na ↑ SP</a:t>
            </a:r>
            <a:r>
              <a:rPr lang="en-US" sz="3200" dirty="0">
                <a:latin typeface="+mj-lt"/>
              </a:rPr>
              <a:t>S</a:t>
            </a:r>
            <a:r>
              <a:rPr lang="sr-Latn-CS" sz="3200" dirty="0">
                <a:latin typeface="+mj-lt"/>
              </a:rPr>
              <a:t> </a:t>
            </a:r>
          </a:p>
          <a:p>
            <a:pPr marL="0" indent="0">
              <a:lnSpc>
                <a:spcPct val="120000"/>
              </a:lnSpc>
              <a:buNone/>
              <a:defRPr/>
            </a:pPr>
            <a:endParaRPr lang="sr-Latn-CS" sz="2600" dirty="0">
              <a:latin typeface="+mj-lt"/>
            </a:endParaRPr>
          </a:p>
          <a:p>
            <a:pPr>
              <a:lnSpc>
                <a:spcPct val="120000"/>
              </a:lnSpc>
              <a:defRPr/>
            </a:pPr>
            <a:r>
              <a:rPr lang="sr-Latn-CS" sz="3200" dirty="0">
                <a:latin typeface="+mj-lt"/>
              </a:rPr>
              <a:t>poštovati pravila uzimanja i   potreban volumen</a:t>
            </a:r>
            <a:r>
              <a:rPr lang="sr-Latn-RS" sz="3200" dirty="0">
                <a:latin typeface="+mj-lt"/>
              </a:rPr>
              <a:t>:</a:t>
            </a:r>
            <a:r>
              <a:rPr lang="sr-Latn-CS" sz="3200" dirty="0">
                <a:latin typeface="+mj-lt"/>
              </a:rPr>
              <a:t> </a:t>
            </a:r>
            <a:endParaRPr lang="en-US" sz="3200" dirty="0">
              <a:latin typeface="+mj-lt"/>
            </a:endParaRPr>
          </a:p>
          <a:p>
            <a:pPr marL="0" indent="0">
              <a:lnSpc>
                <a:spcPct val="120000"/>
              </a:lnSpc>
              <a:buNone/>
              <a:defRPr/>
            </a:pPr>
            <a:r>
              <a:rPr lang="en-US" sz="3200" dirty="0">
                <a:latin typeface="+mj-lt"/>
              </a:rPr>
              <a:t>                   mala </a:t>
            </a:r>
            <a:r>
              <a:rPr lang="en-US" sz="3200" dirty="0" err="1">
                <a:latin typeface="+mj-lt"/>
              </a:rPr>
              <a:t>deca</a:t>
            </a:r>
            <a:r>
              <a:rPr lang="en-US" sz="3200" dirty="0">
                <a:latin typeface="+mj-lt"/>
              </a:rPr>
              <a:t> 1-3 </a:t>
            </a:r>
            <a:r>
              <a:rPr lang="sr-Latn-CS" sz="3200" dirty="0">
                <a:latin typeface="+mj-lt"/>
              </a:rPr>
              <a:t>mL</a:t>
            </a:r>
            <a:r>
              <a:rPr lang="en-US" sz="3200" dirty="0">
                <a:latin typeface="+mj-lt"/>
              </a:rPr>
              <a:t>,</a:t>
            </a:r>
            <a:endParaRPr lang="sr-Latn-RS" sz="3200" dirty="0">
              <a:latin typeface="+mj-lt"/>
            </a:endParaRPr>
          </a:p>
          <a:p>
            <a:pPr marL="0" indent="0">
              <a:lnSpc>
                <a:spcPct val="120000"/>
              </a:lnSpc>
              <a:buNone/>
              <a:defRPr/>
            </a:pPr>
            <a:r>
              <a:rPr lang="en-US" sz="3200" dirty="0">
                <a:latin typeface="+mj-lt"/>
              </a:rPr>
              <a:t>                   </a:t>
            </a:r>
            <a:r>
              <a:rPr lang="en-US" sz="3200" dirty="0" err="1">
                <a:latin typeface="+mj-lt"/>
              </a:rPr>
              <a:t>odrasli</a:t>
            </a:r>
            <a:r>
              <a:rPr lang="en-US" sz="3200" dirty="0">
                <a:latin typeface="+mj-lt"/>
              </a:rPr>
              <a:t> 5-10 </a:t>
            </a:r>
            <a:r>
              <a:rPr lang="sr-Latn-RS" sz="3200" dirty="0">
                <a:latin typeface="+mj-lt"/>
              </a:rPr>
              <a:t>mL</a:t>
            </a:r>
            <a:endParaRPr lang="sr-Latn-CS" sz="3200" dirty="0">
              <a:latin typeface="+mj-lt"/>
            </a:endParaRPr>
          </a:p>
          <a:p>
            <a:pPr>
              <a:lnSpc>
                <a:spcPct val="120000"/>
              </a:lnSpc>
              <a:defRPr/>
            </a:pPr>
            <a:endParaRPr lang="sr-Latn-CS" sz="2600" dirty="0">
              <a:latin typeface="+mj-lt"/>
            </a:endParaRPr>
          </a:p>
          <a:p>
            <a:pPr marL="0" indent="0">
              <a:lnSpc>
                <a:spcPct val="120000"/>
              </a:lnSpc>
              <a:buNone/>
            </a:pPr>
            <a:r>
              <a:rPr lang="en-US" sz="2600" dirty="0">
                <a:latin typeface="+mj-lt"/>
              </a:rPr>
              <a:t> </a:t>
            </a:r>
            <a:endParaRPr lang="en-US" sz="3200" dirty="0">
              <a:latin typeface="+mj-lt"/>
              <a:cs typeface="Arial" pitchFamily="34" charset="0"/>
            </a:endParaRPr>
          </a:p>
          <a:p>
            <a:pPr>
              <a:lnSpc>
                <a:spcPct val="120000"/>
              </a:lnSpc>
            </a:pPr>
            <a:r>
              <a:rPr lang="sr-Latn-CS" sz="3200" dirty="0">
                <a:latin typeface="+mj-lt"/>
                <a:cs typeface="Arial" pitchFamily="34" charset="0"/>
              </a:rPr>
              <a:t>Koncentracija </a:t>
            </a:r>
            <a:r>
              <a:rPr lang="sr-Latn-CS" sz="3200" dirty="0">
                <a:solidFill>
                  <a:srgbClr val="FF0000"/>
                </a:solidFill>
                <a:latin typeface="+mj-lt"/>
                <a:cs typeface="Arial" pitchFamily="34" charset="0"/>
              </a:rPr>
              <a:t>meningokoka </a:t>
            </a:r>
            <a:r>
              <a:rPr lang="sr-Latn-CS" sz="3200" dirty="0">
                <a:latin typeface="+mj-lt"/>
                <a:cs typeface="Arial" pitchFamily="34" charset="0"/>
              </a:rPr>
              <a:t>u krvi </a:t>
            </a:r>
            <a:r>
              <a:rPr lang="sr-Latn-CS" sz="3200" dirty="0">
                <a:solidFill>
                  <a:srgbClr val="7030A0"/>
                </a:solidFill>
                <a:latin typeface="+mj-lt"/>
                <a:cs typeface="Arial" pitchFamily="34" charset="0"/>
              </a:rPr>
              <a:t>nije konstantna </a:t>
            </a:r>
            <a:r>
              <a:rPr lang="sr-Latn-CS" sz="3200" dirty="0">
                <a:latin typeface="+mj-lt"/>
                <a:cs typeface="Arial" pitchFamily="34" charset="0"/>
              </a:rPr>
              <a:t>u vremenu,</a:t>
            </a:r>
            <a:r>
              <a:rPr lang="en-US" sz="3200" dirty="0">
                <a:latin typeface="+mj-lt"/>
                <a:cs typeface="Arial" pitchFamily="34" charset="0"/>
              </a:rPr>
              <a:t> </a:t>
            </a:r>
            <a:r>
              <a:rPr lang="sr-Latn-CS" sz="3200" dirty="0">
                <a:latin typeface="+mj-lt"/>
                <a:cs typeface="Arial" pitchFamily="34" charset="0"/>
              </a:rPr>
              <a:t>zato vise uzoraka</a:t>
            </a:r>
            <a:r>
              <a:rPr lang="en-US" sz="3200" dirty="0">
                <a:latin typeface="+mj-lt"/>
                <a:cs typeface="Arial" pitchFamily="34" charset="0"/>
              </a:rPr>
              <a:t> !!!</a:t>
            </a:r>
            <a:endParaRPr lang="sr-Latn-CS" sz="3200" dirty="0">
              <a:latin typeface="+mj-lt"/>
              <a:cs typeface="Arial" pitchFamily="34" charset="0"/>
            </a:endParaRPr>
          </a:p>
          <a:p>
            <a:pPr>
              <a:lnSpc>
                <a:spcPct val="120000"/>
              </a:lnSpc>
              <a:defRPr/>
            </a:pPr>
            <a:endParaRPr lang="sr-Latn-RS" sz="2600" dirty="0">
              <a:latin typeface="Arial" charset="0"/>
            </a:endParaRPr>
          </a:p>
          <a:p>
            <a:pPr>
              <a:lnSpc>
                <a:spcPct val="120000"/>
              </a:lnSpc>
              <a:defRPr/>
            </a:pPr>
            <a:endParaRPr lang="sr-Latn-CS" sz="2600" dirty="0">
              <a:latin typeface="Arial" charset="0"/>
            </a:endParaRPr>
          </a:p>
          <a:p>
            <a:pPr>
              <a:defRPr/>
            </a:pPr>
            <a:endParaRPr lang="en-US" dirty="0">
              <a:latin typeface="Arial" charset="0"/>
              <a:cs typeface="Times New Roman" pitchFamily="18" charset="0"/>
            </a:endParaRP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5595937" y="2791619"/>
            <a:ext cx="2143125" cy="2143125"/>
          </a:xfrm>
        </p:spPr>
      </p:pic>
    </p:spTree>
    <p:extLst>
      <p:ext uri="{BB962C8B-B14F-4D97-AF65-F5344CB8AC3E}">
        <p14:creationId xmlns="" xmlns:p14="http://schemas.microsoft.com/office/powerpoint/2010/main" val="1579774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3600" b="1" dirty="0">
                <a:cs typeface="Times New Roman" pitchFamily="18" charset="0"/>
              </a:rPr>
              <a:t>LABORATORIJSKA DIJAGNOZA</a:t>
            </a:r>
            <a:br>
              <a:rPr lang="sr-Latn-RS" sz="3600" b="1" dirty="0">
                <a:cs typeface="Times New Roman" pitchFamily="18" charset="0"/>
              </a:rPr>
            </a:br>
            <a:r>
              <a:rPr lang="sr-Latn-RS" sz="3600" b="1" dirty="0">
                <a:solidFill>
                  <a:srgbClr val="FF0000"/>
                </a:solidFill>
                <a:cs typeface="Times New Roman" pitchFamily="18" charset="0"/>
              </a:rPr>
              <a:t>HEMOFILUS </a:t>
            </a:r>
            <a:endParaRPr lang="en-US" sz="3600" b="1" dirty="0"/>
          </a:p>
        </p:txBody>
      </p:sp>
      <p:sp>
        <p:nvSpPr>
          <p:cNvPr id="3" name="Content Placeholder 2"/>
          <p:cNvSpPr>
            <a:spLocks noGrp="1"/>
          </p:cNvSpPr>
          <p:nvPr>
            <p:ph sz="half" idx="1"/>
          </p:nvPr>
        </p:nvSpPr>
        <p:spPr>
          <a:xfrm>
            <a:off x="457200" y="1600200"/>
            <a:ext cx="4038600" cy="4876800"/>
          </a:xfrm>
          <a:ln>
            <a:solidFill>
              <a:srgbClr val="FF66CC"/>
            </a:solidFill>
          </a:ln>
        </p:spPr>
        <p:txBody>
          <a:bodyPr>
            <a:normAutofit fontScale="85000" lnSpcReduction="20000"/>
          </a:bodyPr>
          <a:lstStyle/>
          <a:p>
            <a:pPr>
              <a:defRPr/>
            </a:pPr>
            <a:r>
              <a:rPr lang="en-US" sz="2600" dirty="0" err="1">
                <a:latin typeface="+mj-lt"/>
                <a:cs typeface="Times New Roman" pitchFamily="18" charset="0"/>
              </a:rPr>
              <a:t>podloga</a:t>
            </a:r>
            <a:r>
              <a:rPr lang="en-US" sz="2600" dirty="0">
                <a:latin typeface="+mj-lt"/>
                <a:cs typeface="Times New Roman" pitchFamily="18" charset="0"/>
              </a:rPr>
              <a:t>:</a:t>
            </a:r>
            <a:r>
              <a:rPr lang="sr-Latn-RS" sz="2600" dirty="0">
                <a:latin typeface="+mj-lt"/>
                <a:cs typeface="Times New Roman" pitchFamily="18" charset="0"/>
              </a:rPr>
              <a:t> </a:t>
            </a:r>
            <a:r>
              <a:rPr lang="sr-Latn-CS" sz="2600" dirty="0">
                <a:latin typeface="+mj-lt"/>
              </a:rPr>
              <a:t>č</a:t>
            </a:r>
            <a:r>
              <a:rPr lang="sr-Latn-CS" sz="2600" dirty="0">
                <a:latin typeface="+mj-lt"/>
                <a:cs typeface="Times New Roman" pitchFamily="18" charset="0"/>
              </a:rPr>
              <a:t>okoladni</a:t>
            </a:r>
            <a:r>
              <a:rPr lang="sr-Latn-RS" sz="2600" dirty="0">
                <a:latin typeface="+mj-lt"/>
                <a:cs typeface="Times New Roman" pitchFamily="18" charset="0"/>
              </a:rPr>
              <a:t>, krvni agar -  „satelitizam“</a:t>
            </a:r>
            <a:endParaRPr lang="sr-Latn-CS" sz="2600" dirty="0">
              <a:latin typeface="+mj-lt"/>
              <a:cs typeface="Times New Roman" pitchFamily="18" charset="0"/>
            </a:endParaRPr>
          </a:p>
          <a:p>
            <a:pPr>
              <a:defRPr/>
            </a:pPr>
            <a:endParaRPr lang="en-US" sz="2600" dirty="0">
              <a:latin typeface="+mj-lt"/>
              <a:cs typeface="Times New Roman" pitchFamily="18" charset="0"/>
            </a:endParaRPr>
          </a:p>
          <a:p>
            <a:pPr>
              <a:defRPr/>
            </a:pPr>
            <a:r>
              <a:rPr lang="sr-Latn-CS" sz="2600" dirty="0">
                <a:latin typeface="+mj-lt"/>
                <a:cs typeface="Times New Roman" pitchFamily="18" charset="0"/>
              </a:rPr>
              <a:t>u</a:t>
            </a:r>
            <a:r>
              <a:rPr lang="en-US" sz="2600" dirty="0" err="1">
                <a:latin typeface="+mj-lt"/>
                <a:cs typeface="Times New Roman" pitchFamily="18" charset="0"/>
              </a:rPr>
              <a:t>slovi</a:t>
            </a:r>
            <a:r>
              <a:rPr lang="en-US" sz="2600" dirty="0">
                <a:latin typeface="+mj-lt"/>
                <a:cs typeface="Times New Roman" pitchFamily="18" charset="0"/>
              </a:rPr>
              <a:t> </a:t>
            </a:r>
            <a:r>
              <a:rPr lang="en-US" sz="2600" dirty="0" err="1">
                <a:latin typeface="+mj-lt"/>
                <a:cs typeface="Times New Roman" pitchFamily="18" charset="0"/>
              </a:rPr>
              <a:t>inkubacije</a:t>
            </a:r>
            <a:r>
              <a:rPr lang="en-US" sz="2600" dirty="0">
                <a:latin typeface="+mj-lt"/>
                <a:cs typeface="Times New Roman" pitchFamily="18" charset="0"/>
              </a:rPr>
              <a:t>:</a:t>
            </a:r>
            <a:endParaRPr lang="sr-Latn-RS" sz="2600" dirty="0">
              <a:latin typeface="+mj-lt"/>
              <a:cs typeface="Times New Roman" pitchFamily="18" charset="0"/>
            </a:endParaRPr>
          </a:p>
          <a:p>
            <a:pPr marL="0" indent="0">
              <a:buNone/>
              <a:defRPr/>
            </a:pPr>
            <a:r>
              <a:rPr lang="sr-Latn-RS" sz="2600" dirty="0">
                <a:latin typeface="+mj-lt"/>
                <a:cs typeface="Times New Roman" pitchFamily="18" charset="0"/>
              </a:rPr>
              <a:t>    </a:t>
            </a:r>
            <a:r>
              <a:rPr lang="sr-Latn-CS" sz="2600" dirty="0">
                <a:latin typeface="+mj-lt"/>
                <a:cs typeface="Times New Roman" pitchFamily="18" charset="0"/>
              </a:rPr>
              <a:t> 35-37 °C, 5% CO</a:t>
            </a:r>
            <a:r>
              <a:rPr lang="en-US" sz="2600" baseline="-25000" dirty="0">
                <a:latin typeface="+mj-lt"/>
                <a:cs typeface="Times New Roman" pitchFamily="18" charset="0"/>
              </a:rPr>
              <a:t>2</a:t>
            </a:r>
            <a:r>
              <a:rPr lang="sr-Latn-RS" sz="2600" dirty="0">
                <a:latin typeface="+mj-lt"/>
                <a:cs typeface="Times New Roman" pitchFamily="18" charset="0"/>
              </a:rPr>
              <a:t>, do 72 h</a:t>
            </a:r>
          </a:p>
          <a:p>
            <a:pPr marL="0" indent="0">
              <a:buNone/>
              <a:defRPr/>
            </a:pPr>
            <a:endParaRPr lang="en-US" sz="2600" dirty="0">
              <a:latin typeface="+mj-lt"/>
              <a:cs typeface="Times New Roman" pitchFamily="18" charset="0"/>
            </a:endParaRPr>
          </a:p>
          <a:p>
            <a:pPr marL="0" lvl="0" indent="0">
              <a:lnSpc>
                <a:spcPct val="110000"/>
              </a:lnSpc>
              <a:buNone/>
              <a:defRPr/>
            </a:pPr>
            <a:r>
              <a:rPr lang="sr-Latn-CS" sz="2600" dirty="0">
                <a:latin typeface="+mj-lt"/>
                <a:cs typeface="Times New Roman" pitchFamily="18" charset="0"/>
              </a:rPr>
              <a:t>m</a:t>
            </a:r>
            <a:r>
              <a:rPr lang="en-US" sz="2600" dirty="0" err="1">
                <a:latin typeface="+mj-lt"/>
                <a:cs typeface="Times New Roman" pitchFamily="18" charset="0"/>
              </a:rPr>
              <a:t>inimum</a:t>
            </a:r>
            <a:r>
              <a:rPr lang="en-US" sz="2600" dirty="0">
                <a:latin typeface="+mj-lt"/>
                <a:cs typeface="Times New Roman" pitchFamily="18" charset="0"/>
              </a:rPr>
              <a:t> </a:t>
            </a:r>
            <a:r>
              <a:rPr lang="en-US" sz="2600" dirty="0" err="1">
                <a:latin typeface="+mj-lt"/>
                <a:cs typeface="Times New Roman" pitchFamily="18" charset="0"/>
              </a:rPr>
              <a:t>testova</a:t>
            </a:r>
            <a:r>
              <a:rPr lang="en-US" sz="2600" dirty="0">
                <a:latin typeface="+mj-lt"/>
                <a:cs typeface="Times New Roman" pitchFamily="18" charset="0"/>
              </a:rPr>
              <a:t> u </a:t>
            </a:r>
            <a:r>
              <a:rPr lang="en-US" sz="2600" dirty="0" err="1">
                <a:latin typeface="+mj-lt"/>
                <a:cs typeface="Times New Roman" pitchFamily="18" charset="0"/>
              </a:rPr>
              <a:t>laboratoriji</a:t>
            </a:r>
            <a:r>
              <a:rPr lang="en-US" sz="2600" dirty="0">
                <a:latin typeface="+mj-lt"/>
                <a:cs typeface="Times New Roman" pitchFamily="18" charset="0"/>
              </a:rPr>
              <a:t>: </a:t>
            </a:r>
            <a:endParaRPr lang="sr-Latn-RS" sz="2600" dirty="0">
              <a:latin typeface="+mj-lt"/>
              <a:cs typeface="Times New Roman" pitchFamily="18" charset="0"/>
            </a:endParaRPr>
          </a:p>
          <a:p>
            <a:pPr marL="0" lvl="0" indent="0">
              <a:lnSpc>
                <a:spcPct val="110000"/>
              </a:lnSpc>
              <a:buNone/>
              <a:defRPr/>
            </a:pPr>
            <a:r>
              <a:rPr lang="en-US" sz="2600" dirty="0">
                <a:latin typeface="+mj-lt"/>
                <a:cs typeface="Times New Roman" pitchFamily="18" charset="0"/>
              </a:rPr>
              <a:t>Gram, </a:t>
            </a:r>
            <a:r>
              <a:rPr lang="en-US" sz="2600" dirty="0" err="1">
                <a:latin typeface="+mj-lt"/>
                <a:cs typeface="Times New Roman" pitchFamily="18" charset="0"/>
              </a:rPr>
              <a:t>oksidaza</a:t>
            </a:r>
            <a:r>
              <a:rPr lang="en-US" sz="2600" dirty="0">
                <a:latin typeface="+mj-lt"/>
                <a:cs typeface="Times New Roman" pitchFamily="18" charset="0"/>
              </a:rPr>
              <a:t>, </a:t>
            </a:r>
            <a:r>
              <a:rPr lang="en-US" sz="2600" dirty="0" err="1">
                <a:latin typeface="+mj-lt"/>
                <a:cs typeface="Times New Roman" pitchFamily="18" charset="0"/>
              </a:rPr>
              <a:t>katalaza</a:t>
            </a:r>
            <a:r>
              <a:rPr lang="en-US" sz="2600" dirty="0">
                <a:latin typeface="+mj-lt"/>
                <a:cs typeface="Times New Roman" pitchFamily="18" charset="0"/>
              </a:rPr>
              <a:t>, </a:t>
            </a:r>
            <a:r>
              <a:rPr lang="en-US" sz="2600" dirty="0" err="1">
                <a:latin typeface="+mj-lt"/>
                <a:cs typeface="Times New Roman" pitchFamily="18" charset="0"/>
              </a:rPr>
              <a:t>superoxol</a:t>
            </a:r>
            <a:r>
              <a:rPr lang="en-US" sz="2600" dirty="0">
                <a:latin typeface="+mj-lt"/>
                <a:cs typeface="Times New Roman" pitchFamily="18" charset="0"/>
              </a:rPr>
              <a:t> test, </a:t>
            </a:r>
            <a:r>
              <a:rPr lang="sr-Latn-CS" sz="2600" dirty="0">
                <a:latin typeface="+mj-lt"/>
                <a:cs typeface="Times New Roman" pitchFamily="18" charset="0"/>
              </a:rPr>
              <a:t> </a:t>
            </a:r>
          </a:p>
          <a:p>
            <a:pPr marL="0" lvl="0" indent="0">
              <a:lnSpc>
                <a:spcPct val="110000"/>
              </a:lnSpc>
              <a:buNone/>
              <a:defRPr/>
            </a:pPr>
            <a:r>
              <a:rPr lang="sr-Latn-CS" sz="2600" dirty="0">
                <a:latin typeface="+mj-lt"/>
                <a:cs typeface="Times New Roman" pitchFamily="18" charset="0"/>
              </a:rPr>
              <a:t>faktori rasta V, X, VX </a:t>
            </a:r>
            <a:r>
              <a:rPr lang="en-US" sz="2600" dirty="0">
                <a:latin typeface="+mj-lt"/>
                <a:cs typeface="Times New Roman" pitchFamily="18" charset="0"/>
              </a:rPr>
              <a:t>,</a:t>
            </a:r>
            <a:endParaRPr lang="sr-Latn-RS" sz="2600" dirty="0">
              <a:latin typeface="+mj-lt"/>
              <a:cs typeface="Times New Roman" pitchFamily="18" charset="0"/>
            </a:endParaRPr>
          </a:p>
          <a:p>
            <a:pPr marL="0" lvl="0" indent="0">
              <a:lnSpc>
                <a:spcPct val="110000"/>
              </a:lnSpc>
              <a:buNone/>
              <a:defRPr/>
            </a:pPr>
            <a:r>
              <a:rPr lang="en-US" sz="2600" dirty="0" err="1">
                <a:latin typeface="+mj-lt"/>
                <a:cs typeface="Times New Roman" pitchFamily="18" charset="0"/>
              </a:rPr>
              <a:t>boja</a:t>
            </a:r>
            <a:r>
              <a:rPr lang="en-US" sz="2600" dirty="0">
                <a:latin typeface="+mj-lt"/>
                <a:cs typeface="Times New Roman" pitchFamily="18" charset="0"/>
              </a:rPr>
              <a:t> </a:t>
            </a:r>
            <a:r>
              <a:rPr lang="en-US" sz="2600" dirty="0" err="1">
                <a:latin typeface="+mj-lt"/>
                <a:cs typeface="Times New Roman" pitchFamily="18" charset="0"/>
              </a:rPr>
              <a:t>kolonija</a:t>
            </a:r>
            <a:r>
              <a:rPr lang="en-US" sz="2600" dirty="0">
                <a:latin typeface="+mj-lt"/>
                <a:cs typeface="Times New Roman" pitchFamily="18" charset="0"/>
              </a:rPr>
              <a:t>,</a:t>
            </a:r>
            <a:r>
              <a:rPr lang="sr-Latn-RS" sz="2600" dirty="0">
                <a:latin typeface="+mj-lt"/>
                <a:cs typeface="Times New Roman" pitchFamily="18" charset="0"/>
              </a:rPr>
              <a:t> </a:t>
            </a:r>
          </a:p>
          <a:p>
            <a:pPr marL="0" lvl="0" indent="0">
              <a:lnSpc>
                <a:spcPct val="110000"/>
              </a:lnSpc>
              <a:buNone/>
              <a:defRPr/>
            </a:pPr>
            <a:r>
              <a:rPr lang="sr-Latn-RS" sz="2600" dirty="0">
                <a:latin typeface="+mj-lt"/>
                <a:cs typeface="Times New Roman" pitchFamily="18" charset="0"/>
              </a:rPr>
              <a:t>miris -</a:t>
            </a:r>
            <a:r>
              <a:rPr lang="sr-Latn-RS" sz="2600" dirty="0">
                <a:solidFill>
                  <a:prstClr val="black"/>
                </a:solidFill>
                <a:latin typeface="+mj-lt"/>
                <a:cs typeface="Times New Roman" pitchFamily="18" charset="0"/>
              </a:rPr>
              <a:t>„bleach odour“ </a:t>
            </a:r>
            <a:endParaRPr lang="en-US" sz="2600" dirty="0">
              <a:solidFill>
                <a:prstClr val="black"/>
              </a:solidFill>
              <a:latin typeface="+mj-lt"/>
              <a:cs typeface="Times New Roman" pitchFamily="18" charset="0"/>
            </a:endParaRPr>
          </a:p>
          <a:p>
            <a:pPr>
              <a:lnSpc>
                <a:spcPct val="110000"/>
              </a:lnSpc>
              <a:defRPr/>
            </a:pPr>
            <a:endParaRPr lang="sr-Latn-RS" sz="2600" dirty="0">
              <a:latin typeface="+mj-lt"/>
              <a:cs typeface="Times New Roman" pitchFamily="18" charset="0"/>
            </a:endParaRPr>
          </a:p>
          <a:p>
            <a:pPr marL="0" indent="0">
              <a:lnSpc>
                <a:spcPct val="110000"/>
              </a:lnSpc>
              <a:buNone/>
              <a:defRPr/>
            </a:pPr>
            <a:r>
              <a:rPr lang="sr-Latn-RS" sz="2600" dirty="0">
                <a:latin typeface="+mj-lt"/>
                <a:cs typeface="Times New Roman" pitchFamily="18" charset="0"/>
              </a:rPr>
              <a:t> </a:t>
            </a:r>
            <a:endParaRPr lang="en-US" sz="2600" dirty="0">
              <a:latin typeface="+mj-lt"/>
              <a:cs typeface="Times New Roman" pitchFamily="18" charset="0"/>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648200" y="2490057"/>
            <a:ext cx="4038600" cy="2746248"/>
          </a:xfrm>
        </p:spPr>
      </p:pic>
    </p:spTree>
    <p:extLst>
      <p:ext uri="{BB962C8B-B14F-4D97-AF65-F5344CB8AC3E}">
        <p14:creationId xmlns="" xmlns:p14="http://schemas.microsoft.com/office/powerpoint/2010/main" val="2797106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1"/>
          </p:nvPr>
        </p:nvSpPr>
        <p:spPr>
          <a:xfrm>
            <a:off x="304800" y="228600"/>
            <a:ext cx="4648200" cy="6400800"/>
          </a:xfrm>
          <a:ln>
            <a:solidFill>
              <a:srgbClr val="FF66CC"/>
            </a:solidFill>
          </a:ln>
        </p:spPr>
        <p:txBody>
          <a:bodyPr>
            <a:normAutofit fontScale="92500" lnSpcReduction="10000"/>
          </a:bodyPr>
          <a:lstStyle/>
          <a:p>
            <a:pPr algn="ctr" eaLnBrk="1" hangingPunct="1">
              <a:buFont typeface="Wingdings" pitchFamily="2" charset="2"/>
              <a:buNone/>
            </a:pPr>
            <a:r>
              <a:rPr lang="sr-Latn-RS" sz="2000" b="1" dirty="0">
                <a:latin typeface="+mj-lt"/>
              </a:rPr>
              <a:t>PRIMARNA OBRADA IZOLATA</a:t>
            </a:r>
            <a:r>
              <a:rPr lang="sr-Latn-RS" sz="2000" b="1" dirty="0">
                <a:effectLst/>
                <a:latin typeface="+mj-lt"/>
              </a:rPr>
              <a:t> </a:t>
            </a:r>
          </a:p>
          <a:p>
            <a:pPr algn="ctr" eaLnBrk="1" hangingPunct="1">
              <a:buFont typeface="Wingdings" pitchFamily="2" charset="2"/>
              <a:buNone/>
            </a:pPr>
            <a:r>
              <a:rPr lang="sr-Latn-RS" sz="2000" b="1" dirty="0">
                <a:effectLst/>
                <a:latin typeface="+mj-lt"/>
              </a:rPr>
              <a:t>HEMOFILUSA U RL</a:t>
            </a:r>
            <a:endParaRPr lang="en-US" sz="2000" b="1" dirty="0">
              <a:effectLst/>
              <a:latin typeface="+mj-lt"/>
            </a:endParaRPr>
          </a:p>
          <a:p>
            <a:pPr eaLnBrk="1" hangingPunct="1"/>
            <a:r>
              <a:rPr lang="sr-Latn-RS" sz="1900" dirty="0">
                <a:latin typeface="+mj-lt"/>
              </a:rPr>
              <a:t>p</a:t>
            </a:r>
            <a:r>
              <a:rPr lang="sr-Latn-RS" sz="1900" dirty="0">
                <a:effectLst/>
                <a:latin typeface="+mj-lt"/>
              </a:rPr>
              <a:t>otvrdna identifikacija</a:t>
            </a:r>
            <a:r>
              <a:rPr lang="sr-Latn-RS" sz="1900" dirty="0">
                <a:latin typeface="+mj-lt"/>
              </a:rPr>
              <a:t>: </a:t>
            </a:r>
            <a:r>
              <a:rPr lang="sr-Latn-RS" sz="1900" dirty="0">
                <a:effectLst/>
                <a:latin typeface="+mj-lt"/>
              </a:rPr>
              <a:t>Crystal NH</a:t>
            </a:r>
            <a:r>
              <a:rPr lang="en-US" sz="1900" dirty="0">
                <a:effectLst/>
                <a:latin typeface="+mj-lt"/>
              </a:rPr>
              <a:t>, A</a:t>
            </a:r>
            <a:r>
              <a:rPr lang="sr-Latn-RS" sz="1900" dirty="0">
                <a:effectLst/>
                <a:latin typeface="+mj-lt"/>
              </a:rPr>
              <a:t>PI NH </a:t>
            </a:r>
          </a:p>
          <a:p>
            <a:pPr eaLnBrk="1" hangingPunct="1"/>
            <a:r>
              <a:rPr lang="sr-Latn-RS" sz="1900" dirty="0">
                <a:effectLst/>
                <a:latin typeface="+mj-lt"/>
              </a:rPr>
              <a:t>biotip</a:t>
            </a:r>
            <a:endParaRPr lang="en-US" sz="1900" dirty="0">
              <a:solidFill>
                <a:srgbClr val="FFFF00"/>
              </a:solidFill>
              <a:effectLst/>
              <a:latin typeface="+mj-lt"/>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buFont typeface="Wingdings" pitchFamily="2" charset="2"/>
              <a:buNone/>
            </a:pPr>
            <a:endParaRPr lang="en-US" sz="1800" dirty="0">
              <a:solidFill>
                <a:srgbClr val="FFFF00"/>
              </a:solidFill>
              <a:effectLst/>
              <a:latin typeface="Arial" charset="0"/>
            </a:endParaRPr>
          </a:p>
          <a:p>
            <a:pPr eaLnBrk="1" hangingPunct="1"/>
            <a:r>
              <a:rPr lang="en-US" sz="2200" dirty="0" err="1">
                <a:effectLst/>
                <a:latin typeface="+mj-lt"/>
              </a:rPr>
              <a:t>oksidaza</a:t>
            </a:r>
            <a:r>
              <a:rPr lang="en-US" sz="2200" dirty="0">
                <a:effectLst/>
                <a:latin typeface="+mj-lt"/>
              </a:rPr>
              <a:t>, </a:t>
            </a:r>
            <a:r>
              <a:rPr lang="en-US" sz="2200" dirty="0" err="1">
                <a:effectLst/>
                <a:latin typeface="+mj-lt"/>
              </a:rPr>
              <a:t>katalaza</a:t>
            </a:r>
            <a:r>
              <a:rPr lang="en-US" sz="2200" dirty="0">
                <a:effectLst/>
                <a:latin typeface="+mj-lt"/>
              </a:rPr>
              <a:t>, </a:t>
            </a:r>
            <a:r>
              <a:rPr lang="en-US" sz="2200" dirty="0" err="1">
                <a:effectLst/>
                <a:latin typeface="+mj-lt"/>
              </a:rPr>
              <a:t>superoksol</a:t>
            </a:r>
            <a:r>
              <a:rPr lang="en-US" sz="2200" dirty="0">
                <a:effectLst/>
                <a:latin typeface="+mj-lt"/>
              </a:rPr>
              <a:t> </a:t>
            </a:r>
            <a:r>
              <a:rPr lang="sr-Latn-RS" sz="2200" dirty="0">
                <a:effectLst/>
                <a:latin typeface="+mj-lt"/>
              </a:rPr>
              <a:t> </a:t>
            </a:r>
            <a:r>
              <a:rPr lang="en-US" sz="2200" dirty="0">
                <a:effectLst/>
                <a:latin typeface="+mj-lt"/>
              </a:rPr>
              <a:t>test</a:t>
            </a:r>
          </a:p>
          <a:p>
            <a:pPr eaLnBrk="1" hangingPunct="1"/>
            <a:r>
              <a:rPr lang="sr-Latn-RS" sz="2200" dirty="0">
                <a:latin typeface="+mj-lt"/>
              </a:rPr>
              <a:t>kapsularna tipizacija</a:t>
            </a:r>
            <a:r>
              <a:rPr lang="en-US" sz="2200" dirty="0">
                <a:effectLst/>
                <a:latin typeface="+mj-lt"/>
              </a:rPr>
              <a:t> – </a:t>
            </a:r>
            <a:r>
              <a:rPr lang="en-US" sz="2200" dirty="0" err="1">
                <a:effectLst/>
                <a:latin typeface="+mj-lt"/>
              </a:rPr>
              <a:t>aglutinacija</a:t>
            </a:r>
            <a:r>
              <a:rPr lang="en-US" sz="2200" dirty="0">
                <a:effectLst/>
                <a:latin typeface="+mj-lt"/>
              </a:rPr>
              <a:t> </a:t>
            </a:r>
            <a:r>
              <a:rPr lang="en-US" sz="2200" dirty="0" err="1">
                <a:effectLst/>
                <a:latin typeface="+mj-lt"/>
              </a:rPr>
              <a:t>komercijalnim</a:t>
            </a:r>
            <a:r>
              <a:rPr lang="en-US" sz="2200" dirty="0">
                <a:effectLst/>
                <a:latin typeface="+mj-lt"/>
              </a:rPr>
              <a:t> test </a:t>
            </a:r>
            <a:r>
              <a:rPr lang="en-US" sz="2200" dirty="0" err="1">
                <a:effectLst/>
                <a:latin typeface="+mj-lt"/>
              </a:rPr>
              <a:t>serumima</a:t>
            </a:r>
            <a:r>
              <a:rPr lang="en-US" sz="2200" dirty="0">
                <a:effectLst/>
                <a:latin typeface="+mj-lt"/>
              </a:rPr>
              <a:t> </a:t>
            </a:r>
            <a:r>
              <a:rPr lang="en-US" sz="2200" dirty="0" err="1">
                <a:effectLst/>
                <a:latin typeface="+mj-lt"/>
              </a:rPr>
              <a:t>ili</a:t>
            </a:r>
            <a:r>
              <a:rPr lang="en-US" sz="2200" dirty="0">
                <a:effectLst/>
                <a:latin typeface="+mj-lt"/>
              </a:rPr>
              <a:t> </a:t>
            </a:r>
            <a:r>
              <a:rPr lang="en-US" sz="2200" dirty="0" err="1">
                <a:effectLst/>
                <a:latin typeface="+mj-lt"/>
              </a:rPr>
              <a:t>molekularnim</a:t>
            </a:r>
            <a:r>
              <a:rPr lang="en-US" sz="2200" dirty="0">
                <a:effectLst/>
                <a:latin typeface="+mj-lt"/>
              </a:rPr>
              <a:t> </a:t>
            </a:r>
            <a:r>
              <a:rPr lang="en-US" sz="2200" dirty="0" err="1">
                <a:effectLst/>
                <a:latin typeface="+mj-lt"/>
              </a:rPr>
              <a:t>metodama</a:t>
            </a:r>
            <a:endParaRPr lang="en-US" sz="2200" dirty="0">
              <a:effectLst/>
              <a:latin typeface="+mj-lt"/>
            </a:endParaRPr>
          </a:p>
          <a:p>
            <a:pPr eaLnBrk="1" hangingPunct="1"/>
            <a:r>
              <a:rPr lang="en-US" sz="2200" dirty="0">
                <a:latin typeface="+mj-lt"/>
              </a:rPr>
              <a:t>d</a:t>
            </a:r>
            <a:r>
              <a:rPr lang="en-US" sz="2200" dirty="0">
                <a:effectLst/>
                <a:latin typeface="+mj-lt"/>
              </a:rPr>
              <a:t>isk </a:t>
            </a:r>
            <a:r>
              <a:rPr lang="en-US" sz="2200" dirty="0" err="1">
                <a:effectLst/>
                <a:latin typeface="+mj-lt"/>
              </a:rPr>
              <a:t>difuzija</a:t>
            </a:r>
            <a:r>
              <a:rPr lang="en-US" sz="2200" dirty="0">
                <a:effectLst/>
                <a:latin typeface="+mj-lt"/>
              </a:rPr>
              <a:t>  </a:t>
            </a:r>
            <a:r>
              <a:rPr lang="en-US" sz="2200" dirty="0" err="1">
                <a:effectLst/>
                <a:latin typeface="+mj-lt"/>
              </a:rPr>
              <a:t>i</a:t>
            </a:r>
            <a:r>
              <a:rPr lang="en-US" sz="2200" dirty="0">
                <a:effectLst/>
                <a:latin typeface="+mj-lt"/>
              </a:rPr>
              <a:t> MIC</a:t>
            </a:r>
            <a:r>
              <a:rPr lang="sr-Latn-RS" sz="2200" dirty="0">
                <a:effectLst/>
                <a:latin typeface="+mj-lt"/>
              </a:rPr>
              <a:t> </a:t>
            </a:r>
            <a:r>
              <a:rPr lang="en-US" sz="2200" dirty="0">
                <a:effectLst/>
                <a:latin typeface="+mj-lt"/>
              </a:rPr>
              <a:t>-</a:t>
            </a:r>
            <a:r>
              <a:rPr lang="sr-Latn-RS" sz="2200" dirty="0">
                <a:effectLst/>
                <a:latin typeface="+mj-lt"/>
              </a:rPr>
              <a:t> </a:t>
            </a:r>
            <a:r>
              <a:rPr lang="en-US" sz="2200" dirty="0" err="1">
                <a:effectLst/>
                <a:latin typeface="+mj-lt"/>
              </a:rPr>
              <a:t>ovi</a:t>
            </a:r>
            <a:endParaRPr lang="en-US" sz="2200" dirty="0">
              <a:effectLst/>
              <a:latin typeface="+mj-lt"/>
            </a:endParaRPr>
          </a:p>
        </p:txBody>
      </p:sp>
      <p:pic>
        <p:nvPicPr>
          <p:cNvPr id="8" name="Content Placeholder 5"/>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5257800" y="304800"/>
            <a:ext cx="3657600" cy="2895600"/>
          </a:xfrm>
        </p:spPr>
      </p:pic>
      <p:pic>
        <p:nvPicPr>
          <p:cNvPr id="57350" name="Picture 7" descr="Crystal%20ID%20Ki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1447800"/>
            <a:ext cx="41275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1"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1000" y="3276600"/>
            <a:ext cx="41148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Content Placeholder 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181600" y="3505200"/>
            <a:ext cx="3733800" cy="2895600"/>
          </a:xfrm>
          <a:prstGeom prst="rect">
            <a:avLst/>
          </a:prstGeom>
        </p:spPr>
      </p:pic>
    </p:spTree>
    <p:extLst>
      <p:ext uri="{BB962C8B-B14F-4D97-AF65-F5344CB8AC3E}">
        <p14:creationId xmlns="" xmlns:p14="http://schemas.microsoft.com/office/powerpoint/2010/main" val="679705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t>FAKTORI RASTA </a:t>
            </a:r>
            <a:r>
              <a:rPr lang="sr-Latn-RS" sz="3600" b="1" i="1" dirty="0">
                <a:solidFill>
                  <a:srgbClr val="FF0000"/>
                </a:solidFill>
              </a:rPr>
              <a:t>H.influenzae</a:t>
            </a:r>
            <a:endParaRPr lang="en-US" sz="3600" b="1" i="1" dirty="0">
              <a:solidFill>
                <a:srgbClr val="FF0000"/>
              </a:solidFill>
            </a:endParaRPr>
          </a:p>
        </p:txBody>
      </p:sp>
      <p:sp>
        <p:nvSpPr>
          <p:cNvPr id="3" name="Content Placeholder 2"/>
          <p:cNvSpPr>
            <a:spLocks noGrp="1"/>
          </p:cNvSpPr>
          <p:nvPr>
            <p:ph sz="half" idx="1"/>
          </p:nvPr>
        </p:nvSpPr>
        <p:spPr>
          <a:ln>
            <a:solidFill>
              <a:srgbClr val="FF33CC"/>
            </a:solidFill>
          </a:ln>
        </p:spPr>
        <p:txBody>
          <a:bodyPr>
            <a:normAutofit lnSpcReduction="10000"/>
          </a:bodyPr>
          <a:lstStyle/>
          <a:p>
            <a:r>
              <a:rPr lang="sr-Latn-CS" sz="2000" b="1" dirty="0">
                <a:latin typeface="+mj-lt"/>
              </a:rPr>
              <a:t>Utvrđivanje potrebe za faktorima rasta:</a:t>
            </a:r>
            <a:endParaRPr lang="en-US" sz="2000" dirty="0">
              <a:latin typeface="+mj-lt"/>
            </a:endParaRPr>
          </a:p>
          <a:p>
            <a:pPr marL="0" indent="0">
              <a:buNone/>
            </a:pPr>
            <a:r>
              <a:rPr lang="sr-Latn-CS" sz="2000" dirty="0">
                <a:latin typeface="+mj-lt"/>
              </a:rPr>
              <a:t>      - Triptikaza agar (MH- agar): 37°C, mikroaerofilni uslovi, 24 h</a:t>
            </a:r>
            <a:endParaRPr lang="en-US" sz="2000" dirty="0">
              <a:latin typeface="+mj-lt"/>
            </a:endParaRPr>
          </a:p>
          <a:p>
            <a:pPr marL="0" indent="0">
              <a:buNone/>
            </a:pPr>
            <a:endParaRPr lang="en-US" sz="2000" dirty="0">
              <a:latin typeface="+mj-lt"/>
            </a:endParaRPr>
          </a:p>
          <a:p>
            <a:r>
              <a:rPr lang="sr-Latn-CS" sz="2000" i="1" dirty="0">
                <a:latin typeface="+mj-lt"/>
              </a:rPr>
              <a:t>H.inluenzae -</a:t>
            </a:r>
            <a:r>
              <a:rPr lang="sr-Latn-CS" sz="2000" dirty="0">
                <a:latin typeface="+mj-lt"/>
              </a:rPr>
              <a:t> rast između faktora X i V</a:t>
            </a:r>
            <a:endParaRPr lang="en-US" sz="2000" dirty="0">
              <a:latin typeface="+mj-lt"/>
            </a:endParaRPr>
          </a:p>
          <a:p>
            <a:pPr marL="0" indent="0">
              <a:buNone/>
            </a:pPr>
            <a:endParaRPr lang="en-US" sz="2000" dirty="0">
              <a:latin typeface="+mj-lt"/>
            </a:endParaRPr>
          </a:p>
          <a:p>
            <a:r>
              <a:rPr lang="sr-Latn-CS" sz="2000" i="1" dirty="0">
                <a:latin typeface="+mj-lt"/>
              </a:rPr>
              <a:t>H.parainfluenzae -</a:t>
            </a:r>
            <a:r>
              <a:rPr lang="sr-Latn-CS" sz="2000" dirty="0">
                <a:latin typeface="+mj-lt"/>
              </a:rPr>
              <a:t> rast uz faktor V</a:t>
            </a: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r>
              <a:rPr lang="en-US" sz="2000" dirty="0">
                <a:solidFill>
                  <a:srgbClr val="7030A0"/>
                </a:solidFill>
                <a:latin typeface="+mj-lt"/>
              </a:rPr>
              <a:t>X - </a:t>
            </a:r>
            <a:r>
              <a:rPr lang="en-US" sz="2000" dirty="0" err="1">
                <a:solidFill>
                  <a:srgbClr val="7030A0"/>
                </a:solidFill>
                <a:latin typeface="+mj-lt"/>
              </a:rPr>
              <a:t>hemin</a:t>
            </a:r>
            <a:endParaRPr lang="en-US" sz="2000" dirty="0">
              <a:solidFill>
                <a:srgbClr val="7030A0"/>
              </a:solidFill>
              <a:latin typeface="+mj-lt"/>
            </a:endParaRPr>
          </a:p>
          <a:p>
            <a:pPr marL="0" indent="0">
              <a:buNone/>
            </a:pPr>
            <a:r>
              <a:rPr lang="en-US" sz="2000" dirty="0">
                <a:solidFill>
                  <a:srgbClr val="7030A0"/>
                </a:solidFill>
                <a:latin typeface="+mj-lt"/>
              </a:rPr>
              <a:t>V - NAD</a:t>
            </a:r>
          </a:p>
        </p:txBody>
      </p:sp>
      <p:pic>
        <p:nvPicPr>
          <p:cNvPr id="6" name="Content Placeholder 5"/>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724400" y="2057401"/>
            <a:ext cx="3733800" cy="3810000"/>
          </a:xfrm>
        </p:spPr>
      </p:pic>
    </p:spTree>
    <p:extLst>
      <p:ext uri="{BB962C8B-B14F-4D97-AF65-F5344CB8AC3E}">
        <p14:creationId xmlns="" xmlns:p14="http://schemas.microsoft.com/office/powerpoint/2010/main" val="2653008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610600" cy="1523999"/>
          </a:xfrm>
          <a:solidFill>
            <a:schemeClr val="bg1">
              <a:lumMod val="95000"/>
            </a:schemeClr>
          </a:solidFill>
          <a:ln>
            <a:solidFill>
              <a:schemeClr val="tx1"/>
            </a:solidFill>
          </a:ln>
        </p:spPr>
        <p:txBody>
          <a:bodyPr>
            <a:normAutofit/>
          </a:bodyPr>
          <a:lstStyle/>
          <a:p>
            <a:r>
              <a:rPr lang="sr-Latn-RS" sz="2800" b="1" dirty="0">
                <a:cs typeface="Times New Roman" pitchFamily="18" charset="0"/>
              </a:rPr>
              <a:t>DEFINICIJA I KLASIFIKACIJA SLUČAJA  INFEKTIVNE  BOLESTI </a:t>
            </a:r>
            <a:endParaRPr lang="en-US" sz="2800" b="1" dirty="0">
              <a:cs typeface="Times New Roman" pitchFamily="18" charset="0"/>
            </a:endParaRPr>
          </a:p>
        </p:txBody>
      </p:sp>
      <p:sp>
        <p:nvSpPr>
          <p:cNvPr id="3" name="Subtitle 2"/>
          <p:cNvSpPr>
            <a:spLocks noGrp="1"/>
          </p:cNvSpPr>
          <p:nvPr>
            <p:ph type="subTitle" idx="1"/>
          </p:nvPr>
        </p:nvSpPr>
        <p:spPr>
          <a:xfrm>
            <a:off x="304800" y="1905000"/>
            <a:ext cx="8610600" cy="4648200"/>
          </a:xfrm>
          <a:ln>
            <a:solidFill>
              <a:srgbClr val="FF66CC"/>
            </a:solidFill>
          </a:ln>
        </p:spPr>
        <p:txBody>
          <a:bodyPr>
            <a:normAutofit fontScale="62500" lnSpcReduction="20000"/>
          </a:bodyPr>
          <a:lstStyle/>
          <a:p>
            <a:r>
              <a:rPr lang="sr-Latn-RS" dirty="0"/>
              <a:t> </a:t>
            </a:r>
            <a:endParaRPr lang="sr-Cyrl-RS" dirty="0"/>
          </a:p>
          <a:p>
            <a:r>
              <a:rPr lang="en-US" sz="3800" dirty="0">
                <a:solidFill>
                  <a:schemeClr val="tx1"/>
                </a:solidFill>
              </a:rPr>
              <a:t>Case Definition</a:t>
            </a:r>
            <a:r>
              <a:rPr lang="sr-Latn-RS" sz="3800" dirty="0">
                <a:solidFill>
                  <a:schemeClr val="tx1"/>
                </a:solidFill>
              </a:rPr>
              <a:t> </a:t>
            </a:r>
            <a:r>
              <a:rPr lang="sr-Cyrl-RS" sz="3800" dirty="0">
                <a:solidFill>
                  <a:schemeClr val="tx1"/>
                </a:solidFill>
              </a:rPr>
              <a:t>: </a:t>
            </a:r>
            <a:r>
              <a:rPr lang="en-US" sz="3800" b="1" i="1" dirty="0" err="1">
                <a:solidFill>
                  <a:schemeClr val="tx1"/>
                </a:solidFill>
              </a:rPr>
              <a:t>Haemophilus</a:t>
            </a:r>
            <a:r>
              <a:rPr lang="en-US" sz="3800" b="1" i="1" dirty="0">
                <a:solidFill>
                  <a:schemeClr val="tx1"/>
                </a:solidFill>
              </a:rPr>
              <a:t> </a:t>
            </a:r>
            <a:r>
              <a:rPr lang="en-US" sz="3800" b="1" i="1" dirty="0" err="1">
                <a:solidFill>
                  <a:schemeClr val="tx1"/>
                </a:solidFill>
              </a:rPr>
              <a:t>influenzae</a:t>
            </a:r>
            <a:r>
              <a:rPr lang="sr-Latn-RS" sz="3800" b="1" i="1" dirty="0">
                <a:solidFill>
                  <a:schemeClr val="tx1"/>
                </a:solidFill>
              </a:rPr>
              <a:t>  </a:t>
            </a:r>
            <a:r>
              <a:rPr lang="sr-Latn-RS" sz="3800" dirty="0">
                <a:solidFill>
                  <a:schemeClr val="tx1"/>
                </a:solidFill>
              </a:rPr>
              <a:t>and </a:t>
            </a:r>
            <a:r>
              <a:rPr lang="en-US" sz="3800" b="1" i="1" dirty="0">
                <a:solidFill>
                  <a:schemeClr val="tx1"/>
                </a:solidFill>
              </a:rPr>
              <a:t>Neisseria </a:t>
            </a:r>
            <a:r>
              <a:rPr lang="en-US" sz="3800" b="1" i="1" dirty="0" err="1">
                <a:solidFill>
                  <a:schemeClr val="tx1"/>
                </a:solidFill>
              </a:rPr>
              <a:t>meningitidis</a:t>
            </a:r>
            <a:endParaRPr lang="sr-Latn-RS" sz="3800" b="1" i="1" dirty="0">
              <a:solidFill>
                <a:schemeClr val="tx1"/>
              </a:solidFill>
            </a:endParaRPr>
          </a:p>
          <a:p>
            <a:endParaRPr lang="en-US" sz="3800" b="1" i="1" dirty="0">
              <a:solidFill>
                <a:schemeClr val="tx1"/>
              </a:solidFill>
            </a:endParaRPr>
          </a:p>
          <a:p>
            <a:pPr>
              <a:lnSpc>
                <a:spcPct val="120000"/>
              </a:lnSpc>
            </a:pPr>
            <a:r>
              <a:rPr lang="sr-Latn-RS" sz="3800" dirty="0">
                <a:solidFill>
                  <a:schemeClr val="tx1"/>
                </a:solidFill>
              </a:rPr>
              <a:t> </a:t>
            </a:r>
            <a:r>
              <a:rPr lang="sr-Cyrl-RS" sz="3800" dirty="0">
                <a:solidFill>
                  <a:schemeClr val="tx1"/>
                </a:solidFill>
              </a:rPr>
              <a:t>2008 </a:t>
            </a:r>
            <a:r>
              <a:rPr lang="en-US" sz="3800" dirty="0">
                <a:solidFill>
                  <a:schemeClr val="tx1"/>
                </a:solidFill>
              </a:rPr>
              <a:t>EU Case Definition (2008/426/EC) for meningococcal disease, invasive: </a:t>
            </a:r>
            <a:r>
              <a:rPr lang="en-US" sz="3800" dirty="0" err="1">
                <a:solidFill>
                  <a:schemeClr val="tx1"/>
                </a:solidFill>
              </a:rPr>
              <a:t>Meningoccocal</a:t>
            </a:r>
            <a:r>
              <a:rPr lang="en-US" sz="3800" dirty="0">
                <a:solidFill>
                  <a:schemeClr val="tx1"/>
                </a:solidFill>
              </a:rPr>
              <a:t> disease, invasive (Neisseria </a:t>
            </a:r>
            <a:r>
              <a:rPr lang="en-US" sz="3800" dirty="0" err="1">
                <a:solidFill>
                  <a:schemeClr val="tx1"/>
                </a:solidFill>
              </a:rPr>
              <a:t>meningitidis</a:t>
            </a:r>
            <a:r>
              <a:rPr lang="en-US" sz="3800" dirty="0">
                <a:solidFill>
                  <a:schemeClr val="tx1"/>
                </a:solidFill>
              </a:rPr>
              <a:t>); </a:t>
            </a:r>
            <a:r>
              <a:rPr lang="en-US" sz="3800" dirty="0" err="1">
                <a:solidFill>
                  <a:schemeClr val="tx1"/>
                </a:solidFill>
              </a:rPr>
              <a:t>Haemophilus</a:t>
            </a:r>
            <a:r>
              <a:rPr lang="en-US" sz="3800" dirty="0">
                <a:solidFill>
                  <a:schemeClr val="tx1"/>
                </a:solidFill>
              </a:rPr>
              <a:t> </a:t>
            </a:r>
            <a:r>
              <a:rPr lang="en-US" sz="3800" dirty="0" err="1">
                <a:solidFill>
                  <a:schemeClr val="tx1"/>
                </a:solidFill>
              </a:rPr>
              <a:t>influenzae</a:t>
            </a:r>
            <a:r>
              <a:rPr lang="en-US" sz="3800" dirty="0">
                <a:solidFill>
                  <a:schemeClr val="tx1"/>
                </a:solidFill>
              </a:rPr>
              <a:t> disease, invasive (</a:t>
            </a:r>
            <a:r>
              <a:rPr lang="en-US" sz="3800" dirty="0" err="1">
                <a:solidFill>
                  <a:schemeClr val="tx1"/>
                </a:solidFill>
              </a:rPr>
              <a:t>Haemophilus</a:t>
            </a:r>
            <a:r>
              <a:rPr lang="en-US" sz="3800" dirty="0">
                <a:solidFill>
                  <a:schemeClr val="tx1"/>
                </a:solidFill>
              </a:rPr>
              <a:t> </a:t>
            </a:r>
            <a:r>
              <a:rPr lang="en-US" sz="3800" dirty="0" err="1">
                <a:solidFill>
                  <a:schemeClr val="tx1"/>
                </a:solidFill>
              </a:rPr>
              <a:t>influenzae</a:t>
            </a:r>
            <a:r>
              <a:rPr lang="en-US" sz="3800" dirty="0">
                <a:solidFill>
                  <a:schemeClr val="tx1"/>
                </a:solidFill>
              </a:rPr>
              <a:t>)</a:t>
            </a:r>
            <a:endParaRPr lang="sr-Latn-RS" sz="3800" dirty="0">
              <a:solidFill>
                <a:schemeClr val="tx1"/>
              </a:solidFill>
            </a:endParaRPr>
          </a:p>
          <a:p>
            <a:endParaRPr lang="en-US" sz="3800" dirty="0">
              <a:solidFill>
                <a:schemeClr val="tx1"/>
              </a:solidFill>
            </a:endParaRPr>
          </a:p>
          <a:p>
            <a:r>
              <a:rPr lang="sr-Latn-RS" sz="3800" dirty="0">
                <a:solidFill>
                  <a:schemeClr val="tx1"/>
                </a:solidFill>
              </a:rPr>
              <a:t> </a:t>
            </a:r>
          </a:p>
          <a:p>
            <a:endParaRPr lang="en-US" sz="3800" dirty="0">
              <a:solidFill>
                <a:schemeClr val="tx1"/>
              </a:solidFill>
            </a:endParaRPr>
          </a:p>
          <a:p>
            <a:r>
              <a:rPr lang="en-US" sz="3800" dirty="0">
                <a:solidFill>
                  <a:schemeClr val="tx1"/>
                </a:solidFill>
              </a:rPr>
              <a:t>http://www.ecdc.europa.eu/en/activities/surveillance/EU_IBD/Pages/Case_definition.aspx</a:t>
            </a:r>
          </a:p>
          <a:p>
            <a:r>
              <a:rPr lang="sr-Latn-RS" dirty="0"/>
              <a:t> </a:t>
            </a:r>
            <a:endParaRPr lang="en-US" dirty="0"/>
          </a:p>
        </p:txBody>
      </p:sp>
    </p:spTree>
    <p:extLst>
      <p:ext uri="{BB962C8B-B14F-4D97-AF65-F5344CB8AC3E}">
        <p14:creationId xmlns="" xmlns:p14="http://schemas.microsoft.com/office/powerpoint/2010/main" val="3162152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787803807"/>
              </p:ext>
            </p:extLst>
          </p:nvPr>
        </p:nvGraphicFramePr>
        <p:xfrm>
          <a:off x="152403" y="228599"/>
          <a:ext cx="8991597" cy="7322376"/>
        </p:xfrm>
        <a:graphic>
          <a:graphicData uri="http://schemas.openxmlformats.org/drawingml/2006/table">
            <a:tbl>
              <a:tblPr firstRow="1" firstCol="1" bandRow="1">
                <a:tableStyleId>{5C22544A-7EE6-4342-B048-85BDC9FD1C3A}</a:tableStyleId>
              </a:tblPr>
              <a:tblGrid>
                <a:gridCol w="1326738">
                  <a:extLst>
                    <a:ext uri="{9D8B030D-6E8A-4147-A177-3AD203B41FA5}">
                      <a16:colId xmlns="" xmlns:a16="http://schemas.microsoft.com/office/drawing/2014/main" val="20000"/>
                    </a:ext>
                  </a:extLst>
                </a:gridCol>
                <a:gridCol w="1739866">
                  <a:extLst>
                    <a:ext uri="{9D8B030D-6E8A-4147-A177-3AD203B41FA5}">
                      <a16:colId xmlns="" xmlns:a16="http://schemas.microsoft.com/office/drawing/2014/main" val="20001"/>
                    </a:ext>
                  </a:extLst>
                </a:gridCol>
                <a:gridCol w="1739866">
                  <a:extLst>
                    <a:ext uri="{9D8B030D-6E8A-4147-A177-3AD203B41FA5}">
                      <a16:colId xmlns="" xmlns:a16="http://schemas.microsoft.com/office/drawing/2014/main" val="20002"/>
                    </a:ext>
                  </a:extLst>
                </a:gridCol>
                <a:gridCol w="1045458">
                  <a:extLst>
                    <a:ext uri="{9D8B030D-6E8A-4147-A177-3AD203B41FA5}">
                      <a16:colId xmlns="" xmlns:a16="http://schemas.microsoft.com/office/drawing/2014/main" val="20003"/>
                    </a:ext>
                  </a:extLst>
                </a:gridCol>
                <a:gridCol w="1030075">
                  <a:extLst>
                    <a:ext uri="{9D8B030D-6E8A-4147-A177-3AD203B41FA5}">
                      <a16:colId xmlns="" xmlns:a16="http://schemas.microsoft.com/office/drawing/2014/main" val="20004"/>
                    </a:ext>
                  </a:extLst>
                </a:gridCol>
                <a:gridCol w="1054797">
                  <a:extLst>
                    <a:ext uri="{9D8B030D-6E8A-4147-A177-3AD203B41FA5}">
                      <a16:colId xmlns="" xmlns:a16="http://schemas.microsoft.com/office/drawing/2014/main" val="20005"/>
                    </a:ext>
                  </a:extLst>
                </a:gridCol>
                <a:gridCol w="1054797">
                  <a:extLst>
                    <a:ext uri="{9D8B030D-6E8A-4147-A177-3AD203B41FA5}">
                      <a16:colId xmlns="" xmlns:a16="http://schemas.microsoft.com/office/drawing/2014/main" val="20006"/>
                    </a:ext>
                  </a:extLst>
                </a:gridCol>
              </a:tblGrid>
              <a:tr h="457201">
                <a:tc rowSpan="2">
                  <a:txBody>
                    <a:bodyPr/>
                    <a:lstStyle/>
                    <a:p>
                      <a:pPr marL="0" marR="0" algn="ctr">
                        <a:lnSpc>
                          <a:spcPct val="115000"/>
                        </a:lnSpc>
                        <a:spcBef>
                          <a:spcPts val="0"/>
                        </a:spcBef>
                        <a:spcAft>
                          <a:spcPts val="0"/>
                        </a:spcAft>
                      </a:pPr>
                      <a:r>
                        <a:rPr lang="en-US" sz="900" kern="150" dirty="0" err="1">
                          <a:effectLst/>
                        </a:rPr>
                        <a:t>Узрочник</a:t>
                      </a:r>
                      <a:r>
                        <a:rPr lang="en-US" sz="900" kern="150" dirty="0">
                          <a:effectLst/>
                        </a:rPr>
                        <a:t> /</a:t>
                      </a:r>
                    </a:p>
                    <a:p>
                      <a:pPr marL="0" marR="0" algn="ctr">
                        <a:lnSpc>
                          <a:spcPct val="115000"/>
                        </a:lnSpc>
                        <a:spcBef>
                          <a:spcPts val="0"/>
                        </a:spcBef>
                        <a:spcAft>
                          <a:spcPts val="0"/>
                        </a:spcAft>
                      </a:pPr>
                      <a:r>
                        <a:rPr lang="en-US" sz="900" kern="150" dirty="0" err="1">
                          <a:effectLst/>
                        </a:rPr>
                        <a:t>Обољење</a:t>
                      </a:r>
                      <a:endParaRPr lang="en-US" sz="900" kern="150" dirty="0">
                        <a:effectLst/>
                        <a:latin typeface="Calibri"/>
                        <a:ea typeface="Calibri"/>
                        <a:cs typeface="Times New Roman"/>
                      </a:endParaRPr>
                    </a:p>
                  </a:txBody>
                  <a:tcPr marL="45821" marR="45821" marT="0" marB="0" anchor="ctr"/>
                </a:tc>
                <a:tc gridSpan="3">
                  <a:txBody>
                    <a:bodyPr/>
                    <a:lstStyle/>
                    <a:p>
                      <a:pPr marL="0" marR="0" algn="ctr">
                        <a:lnSpc>
                          <a:spcPct val="115000"/>
                        </a:lnSpc>
                        <a:spcBef>
                          <a:spcPts val="0"/>
                        </a:spcBef>
                        <a:spcAft>
                          <a:spcPts val="0"/>
                        </a:spcAft>
                      </a:pPr>
                      <a:r>
                        <a:rPr lang="sr-Latn-RS" sz="1000" kern="150" dirty="0">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000" kern="150" dirty="0" err="1">
                          <a:effectLst/>
                        </a:rPr>
                        <a:t>Критеријум</a:t>
                      </a:r>
                      <a:endParaRPr lang="sr-Latn-RS" sz="1000" kern="150" dirty="0">
                        <a:effectLst/>
                      </a:endParaRPr>
                    </a:p>
                    <a:p>
                      <a:pPr marL="0" marR="0" algn="ctr">
                        <a:lnSpc>
                          <a:spcPct val="115000"/>
                        </a:lnSpc>
                        <a:spcBef>
                          <a:spcPts val="0"/>
                        </a:spcBef>
                        <a:spcAft>
                          <a:spcPts val="0"/>
                        </a:spcAft>
                      </a:pPr>
                      <a:endParaRPr lang="sr-Latn-RS" sz="1000" kern="150" dirty="0">
                        <a:effectLst/>
                      </a:endParaRPr>
                    </a:p>
                    <a:p>
                      <a:pPr marL="0" marR="0" algn="ctr">
                        <a:lnSpc>
                          <a:spcPct val="115000"/>
                        </a:lnSpc>
                        <a:spcBef>
                          <a:spcPts val="0"/>
                        </a:spcBef>
                        <a:spcAft>
                          <a:spcPts val="0"/>
                        </a:spcAft>
                      </a:pPr>
                      <a:endParaRPr lang="sr-Latn-RS" sz="700" kern="150" dirty="0">
                        <a:effectLst/>
                        <a:latin typeface="Calibri"/>
                        <a:ea typeface="Calibri"/>
                        <a:cs typeface="Times New Roman"/>
                      </a:endParaRPr>
                    </a:p>
                    <a:p>
                      <a:pPr marL="0" marR="0" algn="ctr">
                        <a:lnSpc>
                          <a:spcPct val="115000"/>
                        </a:lnSpc>
                        <a:spcBef>
                          <a:spcPts val="0"/>
                        </a:spcBef>
                        <a:spcAft>
                          <a:spcPts val="0"/>
                        </a:spcAft>
                      </a:pPr>
                      <a:endParaRPr lang="en-US" sz="700" kern="150" dirty="0">
                        <a:effectLst/>
                        <a:latin typeface="Calibri"/>
                        <a:ea typeface="Calibri"/>
                        <a:cs typeface="Times New Roman"/>
                      </a:endParaRPr>
                    </a:p>
                  </a:txBody>
                  <a:tcPr marL="45821" marR="45821"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kern="150" dirty="0" err="1">
                          <a:effectLst/>
                        </a:rPr>
                        <a:t>Класификација</a:t>
                      </a:r>
                      <a:r>
                        <a:rPr lang="en-US" sz="1000" kern="150" dirty="0">
                          <a:effectLst/>
                        </a:rPr>
                        <a:t> </a:t>
                      </a:r>
                      <a:r>
                        <a:rPr lang="en-US" sz="1000" kern="150" dirty="0" err="1">
                          <a:effectLst/>
                        </a:rPr>
                        <a:t>случаја</a:t>
                      </a:r>
                      <a:endParaRPr lang="en-US" sz="1000" kern="150" dirty="0">
                        <a:effectLst/>
                        <a:latin typeface="Calibri"/>
                        <a:ea typeface="Calibri"/>
                        <a:cs typeface="Times New Roman"/>
                      </a:endParaRPr>
                    </a:p>
                  </a:txBody>
                  <a:tcPr marL="45821" marR="45821"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739742">
                <a:tc vMerge="1">
                  <a:txBody>
                    <a:bodyPr/>
                    <a:lstStyle/>
                    <a:p>
                      <a:endParaRPr lang="en-US"/>
                    </a:p>
                  </a:txBody>
                  <a:tcPr/>
                </a:tc>
                <a:tc>
                  <a:txBody>
                    <a:bodyPr/>
                    <a:lstStyle/>
                    <a:p>
                      <a:pPr marL="0" marR="0">
                        <a:lnSpc>
                          <a:spcPct val="115000"/>
                        </a:lnSpc>
                        <a:spcBef>
                          <a:spcPts val="0"/>
                        </a:spcBef>
                        <a:spcAft>
                          <a:spcPts val="0"/>
                        </a:spcAft>
                      </a:pPr>
                      <a:r>
                        <a:rPr lang="en-US" sz="900" kern="150" dirty="0" err="1">
                          <a:effectLst/>
                        </a:rPr>
                        <a:t>Клинички</a:t>
                      </a:r>
                      <a:endParaRPr lang="en-US" sz="900" kern="150" dirty="0">
                        <a:effectLst/>
                        <a:latin typeface="Calibri"/>
                        <a:ea typeface="Calibri"/>
                        <a:cs typeface="Times New Roman"/>
                      </a:endParaRPr>
                    </a:p>
                  </a:txBody>
                  <a:tcPr marL="45821" marR="45821" marT="0" marB="0" anchor="ctr"/>
                </a:tc>
                <a:tc>
                  <a:txBody>
                    <a:bodyPr/>
                    <a:lstStyle/>
                    <a:p>
                      <a:pPr marL="0" marR="0">
                        <a:lnSpc>
                          <a:spcPct val="115000"/>
                        </a:lnSpc>
                        <a:spcBef>
                          <a:spcPts val="0"/>
                        </a:spcBef>
                        <a:spcAft>
                          <a:spcPts val="0"/>
                        </a:spcAft>
                      </a:pPr>
                      <a:r>
                        <a:rPr lang="sr-Latn-RS" sz="900" kern="15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kern="150" dirty="0" err="1">
                          <a:effectLst/>
                        </a:rPr>
                        <a:t>Лабораторијски</a:t>
                      </a:r>
                      <a:endParaRPr lang="sr-Latn-RS" sz="900" kern="150" dirty="0">
                        <a:effectLst/>
                      </a:endParaRPr>
                    </a:p>
                    <a:p>
                      <a:pPr marL="0" marR="0">
                        <a:lnSpc>
                          <a:spcPct val="115000"/>
                        </a:lnSpc>
                        <a:spcBef>
                          <a:spcPts val="0"/>
                        </a:spcBef>
                        <a:spcAft>
                          <a:spcPts val="0"/>
                        </a:spcAft>
                      </a:pPr>
                      <a:endParaRPr lang="sr-Latn-RS" sz="900" kern="150" dirty="0">
                        <a:effectLst/>
                        <a:latin typeface="Calibri"/>
                        <a:ea typeface="Calibri"/>
                        <a:cs typeface="Times New Roman"/>
                      </a:endParaRPr>
                    </a:p>
                    <a:p>
                      <a:pPr marL="0" marR="0">
                        <a:lnSpc>
                          <a:spcPct val="115000"/>
                        </a:lnSpc>
                        <a:spcBef>
                          <a:spcPts val="0"/>
                        </a:spcBef>
                        <a:spcAft>
                          <a:spcPts val="0"/>
                        </a:spcAft>
                      </a:pPr>
                      <a:endParaRPr lang="en-US" sz="900" kern="150" dirty="0">
                        <a:effectLst/>
                        <a:latin typeface="Calibri"/>
                        <a:ea typeface="Calibri"/>
                        <a:cs typeface="Times New Roman"/>
                      </a:endParaRPr>
                    </a:p>
                  </a:txBody>
                  <a:tcPr marL="45821" marR="45821" marT="0" marB="0" anchor="ctr"/>
                </a:tc>
                <a:tc>
                  <a:txBody>
                    <a:bodyPr/>
                    <a:lstStyle/>
                    <a:p>
                      <a:pPr marL="0" marR="0">
                        <a:lnSpc>
                          <a:spcPct val="115000"/>
                        </a:lnSpc>
                        <a:spcBef>
                          <a:spcPts val="0"/>
                        </a:spcBef>
                        <a:spcAft>
                          <a:spcPts val="0"/>
                        </a:spcAft>
                      </a:pPr>
                      <a:r>
                        <a:rPr lang="en-US" sz="900" kern="150">
                          <a:effectLst/>
                        </a:rPr>
                        <a:t>Епидемиолошки</a:t>
                      </a:r>
                      <a:endParaRPr lang="en-US" sz="900" kern="150">
                        <a:effectLst/>
                        <a:latin typeface="Calibri"/>
                        <a:ea typeface="Calibri"/>
                        <a:cs typeface="Times New Roman"/>
                      </a:endParaRPr>
                    </a:p>
                  </a:txBody>
                  <a:tcPr marL="45821" marR="45821" marT="0" marB="0" anchor="ctr"/>
                </a:tc>
                <a:tc>
                  <a:txBody>
                    <a:bodyPr/>
                    <a:lstStyle/>
                    <a:p>
                      <a:pPr marL="0" marR="0">
                        <a:lnSpc>
                          <a:spcPct val="115000"/>
                        </a:lnSpc>
                        <a:spcBef>
                          <a:spcPts val="0"/>
                        </a:spcBef>
                        <a:spcAft>
                          <a:spcPts val="0"/>
                        </a:spcAft>
                      </a:pPr>
                      <a:r>
                        <a:rPr lang="en-US" sz="900" kern="150">
                          <a:effectLst/>
                        </a:rPr>
                        <a:t>Могућ</a:t>
                      </a:r>
                      <a:endParaRPr lang="en-US" sz="900" kern="150">
                        <a:effectLst/>
                        <a:latin typeface="Calibri"/>
                        <a:ea typeface="Calibri"/>
                        <a:cs typeface="Times New Roman"/>
                      </a:endParaRPr>
                    </a:p>
                  </a:txBody>
                  <a:tcPr marL="45821" marR="45821" marT="0" marB="0" anchor="ctr"/>
                </a:tc>
                <a:tc>
                  <a:txBody>
                    <a:bodyPr/>
                    <a:lstStyle/>
                    <a:p>
                      <a:pPr marL="0" marR="0">
                        <a:lnSpc>
                          <a:spcPct val="115000"/>
                        </a:lnSpc>
                        <a:spcBef>
                          <a:spcPts val="0"/>
                        </a:spcBef>
                        <a:spcAft>
                          <a:spcPts val="0"/>
                        </a:spcAft>
                      </a:pPr>
                      <a:r>
                        <a:rPr lang="en-US" sz="900" kern="150">
                          <a:effectLst/>
                        </a:rPr>
                        <a:t>Вероватан</a:t>
                      </a:r>
                      <a:endParaRPr lang="en-US" sz="900" kern="150">
                        <a:effectLst/>
                        <a:latin typeface="Calibri"/>
                        <a:ea typeface="Calibri"/>
                        <a:cs typeface="Times New Roman"/>
                      </a:endParaRPr>
                    </a:p>
                  </a:txBody>
                  <a:tcPr marL="45821" marR="4582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kern="150" dirty="0" err="1">
                          <a:effectLst/>
                        </a:rPr>
                        <a:t>Потврђен</a:t>
                      </a:r>
                      <a:endParaRPr lang="en-US" sz="900" kern="150" dirty="0">
                        <a:effectLst/>
                        <a:latin typeface="+mn-lt"/>
                        <a:ea typeface="Calibri"/>
                        <a:cs typeface="Times New Roman"/>
                      </a:endParaRPr>
                    </a:p>
                    <a:p>
                      <a:pPr marL="0" marR="0">
                        <a:lnSpc>
                          <a:spcPct val="115000"/>
                        </a:lnSpc>
                        <a:spcBef>
                          <a:spcPts val="0"/>
                        </a:spcBef>
                        <a:spcAft>
                          <a:spcPts val="0"/>
                        </a:spcAft>
                      </a:pPr>
                      <a:endParaRPr lang="en-US" sz="900" kern="150" dirty="0">
                        <a:effectLst/>
                        <a:latin typeface="Calibri"/>
                        <a:ea typeface="Calibri"/>
                        <a:cs typeface="Times New Roman"/>
                      </a:endParaRPr>
                    </a:p>
                  </a:txBody>
                  <a:tcPr marL="45821" marR="45821" marT="0" marB="0" anchor="b"/>
                </a:tc>
                <a:extLst>
                  <a:ext uri="{0D108BD9-81ED-4DB2-BD59-A6C34878D82A}">
                    <a16:rowId xmlns="" xmlns:a16="http://schemas.microsoft.com/office/drawing/2014/main" val="10001"/>
                  </a:ext>
                </a:extLst>
              </a:tr>
              <a:tr h="2399538">
                <a:tc>
                  <a:txBody>
                    <a:bodyPr/>
                    <a:lstStyle/>
                    <a:p>
                      <a:pPr marL="0" marR="0">
                        <a:lnSpc>
                          <a:spcPct val="115000"/>
                        </a:lnSpc>
                        <a:spcBef>
                          <a:spcPts val="0"/>
                        </a:spcBef>
                        <a:spcAft>
                          <a:spcPts val="0"/>
                        </a:spcAft>
                      </a:pPr>
                      <a:r>
                        <a:rPr lang="en-US" sz="900" kern="150">
                          <a:effectLst/>
                        </a:rPr>
                        <a:t>Haemophilus influenzae</a:t>
                      </a:r>
                    </a:p>
                    <a:p>
                      <a:pPr marL="0" marR="0">
                        <a:lnSpc>
                          <a:spcPct val="115000"/>
                        </a:lnSpc>
                        <a:spcBef>
                          <a:spcPts val="0"/>
                        </a:spcBef>
                        <a:spcAft>
                          <a:spcPts val="0"/>
                        </a:spcAft>
                      </a:pPr>
                      <a:r>
                        <a:rPr lang="en-US" sz="900" kern="150">
                          <a:effectLst/>
                        </a:rPr>
                        <a:t> </a:t>
                      </a:r>
                      <a:endParaRPr lang="en-US" sz="900" kern="15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nb-NO" sz="900" kern="150" dirty="0">
                          <a:effectLst/>
                        </a:rPr>
                        <a:t>Нису релевантни за сврхе надзора</a:t>
                      </a:r>
                      <a:endParaRPr lang="en-US" sz="900" kern="150" dirty="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en-US" sz="900" kern="150" dirty="0" err="1">
                          <a:effectLst/>
                        </a:rPr>
                        <a:t>Довољан</a:t>
                      </a:r>
                      <a:r>
                        <a:rPr lang="en-US" sz="900" kern="150" dirty="0">
                          <a:effectLst/>
                        </a:rPr>
                        <a:t> </a:t>
                      </a:r>
                      <a:r>
                        <a:rPr lang="en-US" sz="900" kern="150" dirty="0" err="1">
                          <a:effectLst/>
                        </a:rPr>
                        <a:t>један</a:t>
                      </a:r>
                      <a:r>
                        <a:rPr lang="en-US" sz="900" kern="150" dirty="0">
                          <a:effectLst/>
                        </a:rPr>
                        <a:t> </a:t>
                      </a:r>
                      <a:r>
                        <a:rPr lang="en-US" sz="900" kern="150" dirty="0" err="1">
                          <a:effectLst/>
                        </a:rPr>
                        <a:t>критеријум</a:t>
                      </a:r>
                      <a:r>
                        <a:rPr lang="en-US" sz="900" kern="150" dirty="0">
                          <a:effectLst/>
                        </a:rPr>
                        <a:t>:</a:t>
                      </a:r>
                    </a:p>
                    <a:p>
                      <a:pPr marL="0" marR="0">
                        <a:lnSpc>
                          <a:spcPct val="115000"/>
                        </a:lnSpc>
                        <a:spcBef>
                          <a:spcPts val="0"/>
                        </a:spcBef>
                        <a:spcAft>
                          <a:spcPts val="0"/>
                        </a:spcAft>
                      </a:pPr>
                      <a:r>
                        <a:rPr lang="en-US" sz="900" kern="150" dirty="0">
                          <a:effectLst/>
                        </a:rPr>
                        <a:t> </a:t>
                      </a:r>
                    </a:p>
                    <a:p>
                      <a:pPr marL="342900" marR="0" lvl="0" indent="-342900">
                        <a:lnSpc>
                          <a:spcPct val="115000"/>
                        </a:lnSpc>
                        <a:spcBef>
                          <a:spcPts val="0"/>
                        </a:spcBef>
                        <a:spcAft>
                          <a:spcPts val="0"/>
                        </a:spcAft>
                        <a:buFont typeface="Arial"/>
                        <a:buChar char="•"/>
                      </a:pPr>
                      <a:r>
                        <a:rPr lang="en-US" sz="900" kern="150" dirty="0" err="1">
                          <a:effectLst/>
                        </a:rPr>
                        <a:t>изолација</a:t>
                      </a:r>
                      <a:r>
                        <a:rPr lang="en-US" sz="900" kern="150" dirty="0">
                          <a:effectLst/>
                        </a:rPr>
                        <a:t> </a:t>
                      </a:r>
                      <a:r>
                        <a:rPr lang="en-US" sz="900" kern="150" dirty="0" err="1">
                          <a:effectLst/>
                        </a:rPr>
                        <a:t>Haemophilus</a:t>
                      </a:r>
                      <a:r>
                        <a:rPr lang="en-US" sz="900" kern="150" dirty="0">
                          <a:effectLst/>
                        </a:rPr>
                        <a:t> </a:t>
                      </a:r>
                      <a:r>
                        <a:rPr lang="en-US" sz="900" kern="150" dirty="0" err="1">
                          <a:effectLst/>
                        </a:rPr>
                        <a:t>influenzae</a:t>
                      </a:r>
                      <a:r>
                        <a:rPr lang="en-US" sz="900" kern="150" dirty="0">
                          <a:effectLst/>
                        </a:rPr>
                        <a:t> </a:t>
                      </a:r>
                      <a:r>
                        <a:rPr lang="en-US" sz="900" kern="150" dirty="0" err="1">
                          <a:effectLst/>
                        </a:rPr>
                        <a:t>из</a:t>
                      </a:r>
                      <a:r>
                        <a:rPr lang="en-US" sz="900" kern="150" dirty="0">
                          <a:effectLst/>
                        </a:rPr>
                        <a:t> </a:t>
                      </a:r>
                      <a:r>
                        <a:rPr lang="en-US" sz="900" kern="150" dirty="0" err="1">
                          <a:effectLst/>
                        </a:rPr>
                        <a:t>примарно</a:t>
                      </a:r>
                      <a:r>
                        <a:rPr lang="en-US" sz="900" kern="150" dirty="0">
                          <a:effectLst/>
                        </a:rPr>
                        <a:t> </a:t>
                      </a:r>
                      <a:r>
                        <a:rPr lang="en-US" sz="900" kern="150" dirty="0" err="1">
                          <a:effectLst/>
                        </a:rPr>
                        <a:t>стерилне</a:t>
                      </a:r>
                      <a:r>
                        <a:rPr lang="en-US" sz="900" kern="150" dirty="0">
                          <a:effectLst/>
                        </a:rPr>
                        <a:t> </a:t>
                      </a:r>
                      <a:r>
                        <a:rPr lang="en-US" sz="900" kern="150" dirty="0" err="1">
                          <a:effectLst/>
                        </a:rPr>
                        <a:t>регије</a:t>
                      </a:r>
                      <a:endParaRPr lang="en-US" sz="900" kern="150" dirty="0">
                        <a:effectLst/>
                      </a:endParaRPr>
                    </a:p>
                    <a:p>
                      <a:pPr marL="0" marR="0">
                        <a:lnSpc>
                          <a:spcPct val="115000"/>
                        </a:lnSpc>
                        <a:spcBef>
                          <a:spcPts val="0"/>
                        </a:spcBef>
                        <a:spcAft>
                          <a:spcPts val="0"/>
                        </a:spcAft>
                      </a:pPr>
                      <a:r>
                        <a:rPr lang="en-US" sz="900" kern="150" dirty="0">
                          <a:effectLst/>
                        </a:rPr>
                        <a:t> </a:t>
                      </a:r>
                    </a:p>
                    <a:p>
                      <a:pPr marL="342900" marR="0" lvl="0" indent="-342900">
                        <a:lnSpc>
                          <a:spcPct val="115000"/>
                        </a:lnSpc>
                        <a:spcBef>
                          <a:spcPts val="0"/>
                        </a:spcBef>
                        <a:spcAft>
                          <a:spcPts val="0"/>
                        </a:spcAft>
                        <a:buFont typeface="Arial"/>
                        <a:buChar char="•"/>
                      </a:pPr>
                      <a:r>
                        <a:rPr lang="en-US" sz="900" kern="150" dirty="0" err="1">
                          <a:effectLst/>
                        </a:rPr>
                        <a:t>детекција</a:t>
                      </a:r>
                      <a:r>
                        <a:rPr lang="en-US" sz="900" kern="150" dirty="0">
                          <a:effectLst/>
                        </a:rPr>
                        <a:t> ДНК</a:t>
                      </a:r>
                    </a:p>
                    <a:p>
                      <a:pPr marL="0" marR="0" indent="0" algn="l" defTabSz="914400" rtl="0" eaLnBrk="1" fontAlgn="auto" latinLnBrk="0" hangingPunct="1">
                        <a:lnSpc>
                          <a:spcPct val="115000"/>
                        </a:lnSpc>
                        <a:spcBef>
                          <a:spcPts val="0"/>
                        </a:spcBef>
                        <a:spcAft>
                          <a:spcPts val="0"/>
                        </a:spcAft>
                        <a:buClrTx/>
                        <a:buSzTx/>
                        <a:buFontTx/>
                        <a:buNone/>
                        <a:tabLst/>
                        <a:defRPr/>
                      </a:pPr>
                      <a:r>
                        <a:rPr lang="sr-Latn-RS" sz="900" kern="150" dirty="0">
                          <a:effectLst/>
                        </a:rPr>
                        <a:t>           </a:t>
                      </a:r>
                      <a:r>
                        <a:rPr lang="en-US" sz="900" kern="150" dirty="0">
                          <a:effectLst/>
                        </a:rPr>
                        <a:t>H. </a:t>
                      </a:r>
                      <a:r>
                        <a:rPr lang="en-US" sz="900" kern="150" dirty="0" err="1">
                          <a:effectLst/>
                        </a:rPr>
                        <a:t>influenzae</a:t>
                      </a:r>
                      <a:r>
                        <a:rPr lang="en-US" sz="900" kern="150" dirty="0">
                          <a:effectLst/>
                        </a:rPr>
                        <a:t> </a:t>
                      </a:r>
                      <a:r>
                        <a:rPr lang="en-US" sz="900" kern="150" dirty="0" err="1">
                          <a:effectLst/>
                        </a:rPr>
                        <a:t>из</a:t>
                      </a:r>
                      <a:r>
                        <a:rPr lang="en-US" sz="900" kern="150" dirty="0">
                          <a:effectLst/>
                        </a:rPr>
                        <a:t> </a:t>
                      </a:r>
                      <a:r>
                        <a:rPr lang="en-US" sz="900" kern="150" dirty="0" err="1">
                          <a:effectLst/>
                        </a:rPr>
                        <a:t>примарно</a:t>
                      </a:r>
                      <a:r>
                        <a:rPr lang="en-US" sz="900" kern="150" dirty="0">
                          <a:effectLst/>
                        </a:rPr>
                        <a:t> </a:t>
                      </a:r>
                      <a:r>
                        <a:rPr lang="sr-Latn-RS" sz="900" kern="15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kern="150" dirty="0">
                          <a:effectLst/>
                        </a:rPr>
                        <a:t>с</a:t>
                      </a:r>
                      <a:r>
                        <a:rPr lang="sr-Latn-RS" sz="900" kern="150" dirty="0">
                          <a:effectLst/>
                        </a:rPr>
                        <a:t> </a:t>
                      </a:r>
                      <a:r>
                        <a:rPr lang="sr-Cyrl-RS" sz="900" kern="150" dirty="0">
                          <a:effectLst/>
                        </a:rPr>
                        <a:t>т</a:t>
                      </a:r>
                      <a:r>
                        <a:rPr lang="en-US" sz="900" kern="150" dirty="0" err="1">
                          <a:effectLst/>
                        </a:rPr>
                        <a:t>ерилне</a:t>
                      </a:r>
                      <a:r>
                        <a:rPr lang="en-US" sz="900" kern="150" dirty="0">
                          <a:effectLst/>
                        </a:rPr>
                        <a:t> </a:t>
                      </a:r>
                      <a:r>
                        <a:rPr lang="en-US" sz="900" kern="150" dirty="0" err="1">
                          <a:effectLst/>
                        </a:rPr>
                        <a:t>регије</a:t>
                      </a:r>
                      <a:endParaRPr lang="en-US" sz="900" kern="150" dirty="0">
                        <a:effectLst/>
                      </a:endParaRPr>
                    </a:p>
                    <a:p>
                      <a:pPr marL="0" marR="0">
                        <a:lnSpc>
                          <a:spcPct val="115000"/>
                        </a:lnSpc>
                        <a:spcBef>
                          <a:spcPts val="0"/>
                        </a:spcBef>
                        <a:spcAft>
                          <a:spcPts val="0"/>
                        </a:spcAft>
                      </a:pPr>
                      <a:r>
                        <a:rPr lang="sr-Latn-RS" sz="900" kern="150" dirty="0">
                          <a:effectLst/>
                        </a:rPr>
                        <a:t>                                </a:t>
                      </a:r>
                      <a:endParaRPr lang="en-US" sz="900" kern="150" dirty="0">
                        <a:effectLst/>
                      </a:endParaRPr>
                    </a:p>
                    <a:p>
                      <a:pPr marL="0" marR="0">
                        <a:lnSpc>
                          <a:spcPct val="115000"/>
                        </a:lnSpc>
                        <a:spcBef>
                          <a:spcPts val="0"/>
                        </a:spcBef>
                        <a:spcAft>
                          <a:spcPts val="0"/>
                        </a:spcAft>
                      </a:pPr>
                      <a:r>
                        <a:rPr lang="en-US" sz="900" kern="150" dirty="0">
                          <a:effectLst/>
                        </a:rPr>
                        <a:t> </a:t>
                      </a:r>
                    </a:p>
                    <a:p>
                      <a:pPr marL="0" marR="0">
                        <a:lnSpc>
                          <a:spcPct val="115000"/>
                        </a:lnSpc>
                        <a:spcBef>
                          <a:spcPts val="0"/>
                        </a:spcBef>
                        <a:spcAft>
                          <a:spcPts val="0"/>
                        </a:spcAft>
                      </a:pPr>
                      <a:r>
                        <a:rPr lang="en-US" sz="900" kern="150" dirty="0">
                          <a:effectLst/>
                        </a:rPr>
                        <a:t>* </a:t>
                      </a:r>
                      <a:r>
                        <a:rPr lang="en-US" sz="900" kern="150" dirty="0" err="1">
                          <a:effectLst/>
                        </a:rPr>
                        <a:t>урадити</a:t>
                      </a:r>
                      <a:r>
                        <a:rPr lang="en-US" sz="900" kern="150" dirty="0">
                          <a:effectLst/>
                        </a:rPr>
                        <a:t> </a:t>
                      </a:r>
                      <a:r>
                        <a:rPr lang="en-US" sz="900" kern="150" dirty="0" err="1">
                          <a:effectLst/>
                        </a:rPr>
                        <a:t>типизацију</a:t>
                      </a:r>
                      <a:r>
                        <a:rPr lang="en-US" sz="900" kern="150" dirty="0">
                          <a:effectLst/>
                        </a:rPr>
                        <a:t> </a:t>
                      </a:r>
                      <a:r>
                        <a:rPr lang="en-US" sz="900" kern="150" dirty="0" err="1">
                          <a:effectLst/>
                        </a:rPr>
                        <a:t>изолата</a:t>
                      </a:r>
                      <a:r>
                        <a:rPr lang="en-US" sz="900" kern="150" dirty="0">
                          <a:effectLst/>
                        </a:rPr>
                        <a:t>, </a:t>
                      </a:r>
                      <a:r>
                        <a:rPr lang="en-US" sz="900" kern="150" dirty="0" err="1">
                          <a:effectLst/>
                        </a:rPr>
                        <a:t>ако</a:t>
                      </a:r>
                      <a:r>
                        <a:rPr lang="en-US" sz="900" kern="150" dirty="0">
                          <a:effectLst/>
                        </a:rPr>
                        <a:t> </a:t>
                      </a:r>
                      <a:r>
                        <a:rPr lang="en-US" sz="900" kern="150" dirty="0" err="1">
                          <a:effectLst/>
                        </a:rPr>
                        <a:t>је</a:t>
                      </a:r>
                      <a:r>
                        <a:rPr lang="en-US" sz="900" kern="150" dirty="0">
                          <a:effectLst/>
                        </a:rPr>
                        <a:t> </a:t>
                      </a:r>
                      <a:r>
                        <a:rPr lang="en-US" sz="900" kern="150" dirty="0" err="1">
                          <a:effectLst/>
                        </a:rPr>
                        <a:t>могуће</a:t>
                      </a:r>
                      <a:endParaRPr lang="en-US" sz="900" kern="150" dirty="0">
                        <a:effectLst/>
                      </a:endParaRPr>
                    </a:p>
                    <a:p>
                      <a:pPr marL="0" marR="0">
                        <a:lnSpc>
                          <a:spcPct val="115000"/>
                        </a:lnSpc>
                        <a:spcBef>
                          <a:spcPts val="0"/>
                        </a:spcBef>
                        <a:spcAft>
                          <a:spcPts val="0"/>
                        </a:spcAft>
                      </a:pPr>
                      <a:r>
                        <a:rPr lang="en-US" sz="900" kern="150" dirty="0">
                          <a:effectLst/>
                        </a:rPr>
                        <a:t> </a:t>
                      </a:r>
                      <a:endParaRPr lang="en-US" sz="900" kern="150" dirty="0">
                        <a:effectLst/>
                        <a:latin typeface="Calibri"/>
                        <a:ea typeface="Calibri"/>
                        <a:cs typeface="Times New Roman"/>
                      </a:endParaRPr>
                    </a:p>
                  </a:txBody>
                  <a:tcPr marL="45821" marR="45821" marT="0" marB="0" anchor="ctr"/>
                </a:tc>
                <a:tc>
                  <a:txBody>
                    <a:bodyPr/>
                    <a:lstStyle/>
                    <a:p>
                      <a:pPr marL="0" marR="0">
                        <a:lnSpc>
                          <a:spcPct val="115000"/>
                        </a:lnSpc>
                        <a:spcBef>
                          <a:spcPts val="0"/>
                        </a:spcBef>
                        <a:spcAft>
                          <a:spcPts val="0"/>
                        </a:spcAft>
                      </a:pPr>
                      <a:r>
                        <a:rPr lang="en-US" sz="900" kern="150" dirty="0">
                          <a:effectLst/>
                        </a:rPr>
                        <a:t>НД</a:t>
                      </a:r>
                      <a:endParaRPr lang="en-US" sz="900" kern="150" dirty="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en-US" sz="900" kern="150">
                          <a:effectLst/>
                        </a:rPr>
                        <a:t>НД</a:t>
                      </a:r>
                      <a:endParaRPr lang="en-US" sz="900" kern="15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en-US" sz="900" kern="150" dirty="0">
                          <a:effectLst/>
                        </a:rPr>
                        <a:t>НД</a:t>
                      </a:r>
                      <a:endParaRPr lang="en-US" sz="900" kern="150" dirty="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en-US" sz="900" kern="150" dirty="0" err="1">
                          <a:effectLst/>
                        </a:rPr>
                        <a:t>Било</a:t>
                      </a:r>
                      <a:r>
                        <a:rPr lang="en-US" sz="900" kern="150" dirty="0">
                          <a:effectLst/>
                        </a:rPr>
                        <a:t> </a:t>
                      </a:r>
                      <a:r>
                        <a:rPr lang="en-US" sz="900" kern="150" dirty="0" err="1">
                          <a:effectLst/>
                        </a:rPr>
                        <a:t>која</a:t>
                      </a:r>
                      <a:r>
                        <a:rPr lang="en-US" sz="900" kern="150" dirty="0">
                          <a:effectLst/>
                        </a:rPr>
                        <a:t> </a:t>
                      </a:r>
                      <a:r>
                        <a:rPr lang="en-US" sz="900" kern="150" dirty="0" err="1">
                          <a:effectLst/>
                        </a:rPr>
                        <a:t>особа</a:t>
                      </a:r>
                      <a:r>
                        <a:rPr lang="en-US" sz="900" kern="150" dirty="0">
                          <a:effectLst/>
                        </a:rPr>
                        <a:t> </a:t>
                      </a:r>
                      <a:r>
                        <a:rPr lang="en-US" sz="900" kern="150" dirty="0" err="1">
                          <a:effectLst/>
                        </a:rPr>
                        <a:t>која</a:t>
                      </a:r>
                      <a:r>
                        <a:rPr lang="en-US" sz="900" kern="150" dirty="0">
                          <a:effectLst/>
                        </a:rPr>
                        <a:t> </a:t>
                      </a:r>
                      <a:r>
                        <a:rPr lang="en-US" sz="900" kern="150" dirty="0" err="1">
                          <a:effectLst/>
                        </a:rPr>
                        <a:t>има</a:t>
                      </a:r>
                      <a:r>
                        <a:rPr lang="en-US" sz="900" kern="150" dirty="0">
                          <a:effectLst/>
                        </a:rPr>
                        <a:t> </a:t>
                      </a:r>
                      <a:r>
                        <a:rPr lang="en-US" sz="900" kern="150" dirty="0" err="1">
                          <a:effectLst/>
                        </a:rPr>
                        <a:t>испуњен</a:t>
                      </a:r>
                      <a:r>
                        <a:rPr lang="en-US" sz="900" kern="150" dirty="0">
                          <a:effectLst/>
                        </a:rPr>
                        <a:t> </a:t>
                      </a:r>
                      <a:r>
                        <a:rPr lang="en-US" sz="900" kern="150" dirty="0" err="1">
                          <a:effectLst/>
                        </a:rPr>
                        <a:t>лаб</a:t>
                      </a:r>
                      <a:r>
                        <a:rPr lang="en-US" sz="900" kern="150" dirty="0">
                          <a:effectLst/>
                        </a:rPr>
                        <a:t>. </a:t>
                      </a:r>
                      <a:r>
                        <a:rPr lang="en-US" sz="900" kern="150" dirty="0" err="1">
                          <a:effectLst/>
                        </a:rPr>
                        <a:t>критеријум</a:t>
                      </a:r>
                      <a:r>
                        <a:rPr lang="en-US" sz="900" kern="150" dirty="0">
                          <a:effectLst/>
                        </a:rPr>
                        <a:t> </a:t>
                      </a:r>
                      <a:r>
                        <a:rPr lang="en-US" sz="900" kern="150" dirty="0" err="1">
                          <a:effectLst/>
                        </a:rPr>
                        <a:t>за</a:t>
                      </a:r>
                      <a:r>
                        <a:rPr lang="en-US" sz="900" kern="150" dirty="0">
                          <a:effectLst/>
                        </a:rPr>
                        <a:t> </a:t>
                      </a:r>
                      <a:r>
                        <a:rPr lang="en-US" sz="900" kern="150" dirty="0" err="1">
                          <a:effectLst/>
                        </a:rPr>
                        <a:t>потврду</a:t>
                      </a:r>
                      <a:r>
                        <a:rPr lang="en-US" sz="900" kern="150" dirty="0">
                          <a:effectLst/>
                        </a:rPr>
                        <a:t> </a:t>
                      </a:r>
                      <a:r>
                        <a:rPr lang="en-US" sz="900" kern="150" dirty="0" err="1">
                          <a:effectLst/>
                        </a:rPr>
                        <a:t>случаја</a:t>
                      </a:r>
                      <a:endParaRPr lang="en-US" sz="900" kern="150" dirty="0">
                        <a:effectLst/>
                        <a:latin typeface="Calibri"/>
                        <a:ea typeface="Calibri"/>
                        <a:cs typeface="Times New Roman"/>
                      </a:endParaRPr>
                    </a:p>
                  </a:txBody>
                  <a:tcPr marL="45821" marR="45821" marT="0" marB="0"/>
                </a:tc>
                <a:extLst>
                  <a:ext uri="{0D108BD9-81ED-4DB2-BD59-A6C34878D82A}">
                    <a16:rowId xmlns="" xmlns:a16="http://schemas.microsoft.com/office/drawing/2014/main" val="10002"/>
                  </a:ext>
                </a:extLst>
              </a:tr>
              <a:tr h="3411952">
                <a:tc>
                  <a:txBody>
                    <a:bodyPr/>
                    <a:lstStyle/>
                    <a:p>
                      <a:pPr marL="0" marR="0">
                        <a:lnSpc>
                          <a:spcPct val="115000"/>
                        </a:lnSpc>
                        <a:spcBef>
                          <a:spcPts val="0"/>
                        </a:spcBef>
                        <a:spcAft>
                          <a:spcPts val="0"/>
                        </a:spcAft>
                      </a:pPr>
                      <a:r>
                        <a:rPr lang="en-US" sz="900" kern="150">
                          <a:effectLst/>
                        </a:rPr>
                        <a:t>Neisseria meningitidis</a:t>
                      </a:r>
                    </a:p>
                    <a:p>
                      <a:pPr marL="0" marR="0">
                        <a:lnSpc>
                          <a:spcPct val="115000"/>
                        </a:lnSpc>
                        <a:spcBef>
                          <a:spcPts val="0"/>
                        </a:spcBef>
                        <a:spcAft>
                          <a:spcPts val="0"/>
                        </a:spcAft>
                      </a:pPr>
                      <a:r>
                        <a:rPr lang="en-US" sz="900" kern="150">
                          <a:effectLst/>
                        </a:rPr>
                        <a:t> </a:t>
                      </a:r>
                      <a:endParaRPr lang="en-US" sz="900" kern="150">
                        <a:effectLst/>
                        <a:latin typeface="Calibri"/>
                        <a:ea typeface="Calibri"/>
                        <a:cs typeface="Times New Roman"/>
                      </a:endParaRPr>
                    </a:p>
                  </a:txBody>
                  <a:tcPr marL="45821" marR="45821" marT="0" marB="0"/>
                </a:tc>
                <a:tc>
                  <a:txBody>
                    <a:bodyPr/>
                    <a:lstStyle/>
                    <a:p>
                      <a:pPr marL="342900" marR="133350" lvl="0" indent="-342900">
                        <a:lnSpc>
                          <a:spcPct val="115000"/>
                        </a:lnSpc>
                        <a:spcBef>
                          <a:spcPts val="0"/>
                        </a:spcBef>
                        <a:spcAft>
                          <a:spcPts val="0"/>
                        </a:spcAft>
                        <a:buFont typeface="Arial"/>
                        <a:buChar char="•"/>
                      </a:pPr>
                      <a:r>
                        <a:rPr lang="en-US" sz="900" kern="150" dirty="0" err="1">
                          <a:effectLst/>
                        </a:rPr>
                        <a:t>грозница</a:t>
                      </a:r>
                      <a:endParaRPr lang="en-US" sz="900" kern="150" dirty="0">
                        <a:effectLst/>
                      </a:endParaRPr>
                    </a:p>
                    <a:p>
                      <a:pPr marL="342900" marR="0" lvl="0" indent="-342900">
                        <a:lnSpc>
                          <a:spcPct val="115000"/>
                        </a:lnSpc>
                        <a:spcBef>
                          <a:spcPts val="0"/>
                        </a:spcBef>
                        <a:spcAft>
                          <a:spcPts val="0"/>
                        </a:spcAft>
                        <a:buFont typeface="Arial"/>
                        <a:buChar char="•"/>
                      </a:pPr>
                      <a:r>
                        <a:rPr lang="en-US" sz="900" kern="150" dirty="0" err="1">
                          <a:effectLst/>
                        </a:rPr>
                        <a:t>менингеални</a:t>
                      </a:r>
                      <a:r>
                        <a:rPr lang="en-US" sz="900" kern="150" dirty="0">
                          <a:effectLst/>
                        </a:rPr>
                        <a:t> </a:t>
                      </a:r>
                      <a:r>
                        <a:rPr lang="en-US" sz="900" kern="150" dirty="0" err="1">
                          <a:effectLst/>
                        </a:rPr>
                        <a:t>знаци</a:t>
                      </a:r>
                      <a:endParaRPr lang="en-US" sz="900" kern="150" dirty="0">
                        <a:effectLst/>
                      </a:endParaRPr>
                    </a:p>
                    <a:p>
                      <a:pPr marL="342900" marR="266700" lvl="0" indent="-342900">
                        <a:lnSpc>
                          <a:spcPct val="115000"/>
                        </a:lnSpc>
                        <a:spcBef>
                          <a:spcPts val="0"/>
                        </a:spcBef>
                        <a:spcAft>
                          <a:spcPts val="0"/>
                        </a:spcAft>
                        <a:buFont typeface="Arial"/>
                        <a:buChar char="•"/>
                      </a:pPr>
                      <a:r>
                        <a:rPr lang="en-US" sz="900" kern="150" dirty="0" err="1">
                          <a:effectLst/>
                        </a:rPr>
                        <a:t>петехијални</a:t>
                      </a:r>
                      <a:r>
                        <a:rPr lang="en-US" sz="900" kern="150" dirty="0">
                          <a:effectLst/>
                        </a:rPr>
                        <a:t> </a:t>
                      </a:r>
                      <a:r>
                        <a:rPr lang="en-US" sz="900" kern="150" dirty="0" err="1">
                          <a:effectLst/>
                        </a:rPr>
                        <a:t>раш</a:t>
                      </a:r>
                      <a:endParaRPr lang="en-US" sz="900" kern="150" dirty="0">
                        <a:effectLst/>
                      </a:endParaRPr>
                    </a:p>
                    <a:p>
                      <a:pPr marL="342900" marR="0" lvl="0" indent="-342900">
                        <a:lnSpc>
                          <a:spcPct val="115000"/>
                        </a:lnSpc>
                        <a:spcBef>
                          <a:spcPts val="0"/>
                        </a:spcBef>
                        <a:spcAft>
                          <a:spcPts val="0"/>
                        </a:spcAft>
                        <a:buFont typeface="Arial"/>
                        <a:buChar char="•"/>
                      </a:pPr>
                      <a:r>
                        <a:rPr lang="en-US" sz="900" kern="150" dirty="0" err="1">
                          <a:effectLst/>
                        </a:rPr>
                        <a:t>септични</a:t>
                      </a:r>
                      <a:r>
                        <a:rPr lang="en-US" sz="900" kern="150" dirty="0">
                          <a:effectLst/>
                        </a:rPr>
                        <a:t> </a:t>
                      </a:r>
                      <a:r>
                        <a:rPr lang="en-US" sz="900" kern="150" dirty="0" err="1">
                          <a:effectLst/>
                        </a:rPr>
                        <a:t>шок</a:t>
                      </a:r>
                      <a:endParaRPr lang="en-US" sz="900" kern="150" dirty="0">
                        <a:effectLst/>
                      </a:endParaRPr>
                    </a:p>
                    <a:p>
                      <a:pPr marL="342900" marR="0" lvl="0" indent="-342900">
                        <a:lnSpc>
                          <a:spcPct val="115000"/>
                        </a:lnSpc>
                        <a:spcBef>
                          <a:spcPts val="0"/>
                        </a:spcBef>
                        <a:spcAft>
                          <a:spcPts val="0"/>
                        </a:spcAft>
                        <a:buFont typeface="Arial"/>
                        <a:buChar char="•"/>
                      </a:pPr>
                      <a:r>
                        <a:rPr lang="en-US" sz="900" kern="150" dirty="0" err="1">
                          <a:effectLst/>
                        </a:rPr>
                        <a:t>септични</a:t>
                      </a:r>
                      <a:r>
                        <a:rPr lang="en-US" sz="900" kern="150" dirty="0">
                          <a:effectLst/>
                        </a:rPr>
                        <a:t> </a:t>
                      </a:r>
                      <a:r>
                        <a:rPr lang="en-US" sz="900" kern="150" dirty="0" err="1">
                          <a:effectLst/>
                        </a:rPr>
                        <a:t>артритис</a:t>
                      </a:r>
                      <a:endParaRPr lang="en-US" sz="900" kern="150" dirty="0">
                        <a:effectLst/>
                        <a:latin typeface="StarSymbol"/>
                        <a:ea typeface="OpenSymbol"/>
                        <a:cs typeface="OpenSymbol"/>
                      </a:endParaRPr>
                    </a:p>
                  </a:txBody>
                  <a:tcPr marL="45821" marR="45821" marT="0" marB="0"/>
                </a:tc>
                <a:tc>
                  <a:txBody>
                    <a:bodyPr/>
                    <a:lstStyle/>
                    <a:p>
                      <a:pPr marL="0" marR="0">
                        <a:lnSpc>
                          <a:spcPct val="115000"/>
                        </a:lnSpc>
                        <a:spcBef>
                          <a:spcPts val="0"/>
                        </a:spcBef>
                        <a:spcAft>
                          <a:spcPts val="0"/>
                        </a:spcAft>
                      </a:pPr>
                      <a:r>
                        <a:rPr lang="en-US" sz="800" kern="150" dirty="0" err="1">
                          <a:effectLst/>
                        </a:rPr>
                        <a:t>Најмање</a:t>
                      </a:r>
                      <a:r>
                        <a:rPr lang="en-US" sz="800" kern="150" dirty="0">
                          <a:effectLst/>
                        </a:rPr>
                        <a:t> </a:t>
                      </a:r>
                      <a:r>
                        <a:rPr lang="en-US" sz="800" kern="150" dirty="0" err="1">
                          <a:effectLst/>
                        </a:rPr>
                        <a:t>један</a:t>
                      </a:r>
                      <a:r>
                        <a:rPr lang="en-US" sz="800" kern="150" dirty="0">
                          <a:effectLst/>
                        </a:rPr>
                        <a:t> </a:t>
                      </a:r>
                      <a:r>
                        <a:rPr lang="en-US" sz="800" kern="150" dirty="0" err="1">
                          <a:effectLst/>
                        </a:rPr>
                        <a:t>од</a:t>
                      </a:r>
                      <a:r>
                        <a:rPr lang="en-US" sz="800" kern="150" dirty="0">
                          <a:effectLst/>
                        </a:rPr>
                        <a:t> </a:t>
                      </a:r>
                      <a:r>
                        <a:rPr lang="en-US" sz="800" kern="150" dirty="0" err="1">
                          <a:effectLst/>
                        </a:rPr>
                        <a:t>следећих</a:t>
                      </a:r>
                      <a:r>
                        <a:rPr lang="en-US" sz="800" kern="150" dirty="0">
                          <a:effectLst/>
                        </a:rPr>
                        <a:t>:</a:t>
                      </a:r>
                    </a:p>
                    <a:p>
                      <a:pPr marL="0" marR="0">
                        <a:lnSpc>
                          <a:spcPct val="115000"/>
                        </a:lnSpc>
                        <a:spcBef>
                          <a:spcPts val="0"/>
                        </a:spcBef>
                        <a:spcAft>
                          <a:spcPts val="0"/>
                        </a:spcAft>
                      </a:pPr>
                      <a:r>
                        <a:rPr lang="en-US" sz="800" kern="150" dirty="0">
                          <a:effectLst/>
                        </a:rPr>
                        <a:t> </a:t>
                      </a:r>
                    </a:p>
                    <a:p>
                      <a:pPr marL="342900" marR="0" lvl="0" indent="-342900">
                        <a:lnSpc>
                          <a:spcPct val="115000"/>
                        </a:lnSpc>
                        <a:spcBef>
                          <a:spcPts val="0"/>
                        </a:spcBef>
                        <a:spcAft>
                          <a:spcPts val="0"/>
                        </a:spcAft>
                        <a:buFont typeface="Arial"/>
                        <a:buChar char="•"/>
                      </a:pPr>
                      <a:r>
                        <a:rPr lang="en-US" sz="800" kern="150" dirty="0" err="1">
                          <a:effectLst/>
                        </a:rPr>
                        <a:t>изолација</a:t>
                      </a:r>
                      <a:r>
                        <a:rPr lang="en-US" sz="800" kern="150" dirty="0">
                          <a:effectLst/>
                        </a:rPr>
                        <a:t> Neisseria </a:t>
                      </a:r>
                      <a:r>
                        <a:rPr lang="en-US" sz="800" kern="150" dirty="0" err="1">
                          <a:effectLst/>
                        </a:rPr>
                        <a:t>meningitidis</a:t>
                      </a:r>
                      <a:r>
                        <a:rPr lang="en-US" sz="800" kern="150" dirty="0">
                          <a:effectLst/>
                        </a:rPr>
                        <a:t> </a:t>
                      </a:r>
                      <a:r>
                        <a:rPr lang="en-US" sz="800" kern="150" dirty="0" err="1">
                          <a:effectLst/>
                        </a:rPr>
                        <a:t>из</a:t>
                      </a:r>
                      <a:r>
                        <a:rPr lang="en-US" sz="800" kern="150" dirty="0">
                          <a:effectLst/>
                        </a:rPr>
                        <a:t> </a:t>
                      </a:r>
                      <a:r>
                        <a:rPr lang="en-US" sz="800" kern="150" dirty="0" err="1">
                          <a:effectLst/>
                        </a:rPr>
                        <a:t>нормално</a:t>
                      </a:r>
                      <a:r>
                        <a:rPr lang="en-US" sz="800" kern="150" dirty="0">
                          <a:effectLst/>
                        </a:rPr>
                        <a:t> </a:t>
                      </a:r>
                      <a:r>
                        <a:rPr lang="en-US" sz="800" kern="150" dirty="0" err="1">
                          <a:effectLst/>
                        </a:rPr>
                        <a:t>стерилног</a:t>
                      </a:r>
                      <a:r>
                        <a:rPr lang="en-US" sz="800" kern="150" dirty="0">
                          <a:effectLst/>
                        </a:rPr>
                        <a:t> </a:t>
                      </a:r>
                      <a:r>
                        <a:rPr lang="en-US" sz="800" kern="150" dirty="0" err="1">
                          <a:effectLst/>
                        </a:rPr>
                        <a:t>места</a:t>
                      </a:r>
                      <a:r>
                        <a:rPr lang="en-US" sz="800" kern="150" dirty="0">
                          <a:effectLst/>
                        </a:rPr>
                        <a:t>, </a:t>
                      </a:r>
                      <a:r>
                        <a:rPr lang="en-US" sz="800" kern="150" dirty="0" err="1">
                          <a:effectLst/>
                        </a:rPr>
                        <a:t>укључујући</a:t>
                      </a:r>
                      <a:r>
                        <a:rPr lang="en-US" sz="800" kern="150" dirty="0">
                          <a:effectLst/>
                        </a:rPr>
                        <a:t> </a:t>
                      </a:r>
                      <a:r>
                        <a:rPr lang="en-US" sz="800" kern="150" dirty="0" err="1">
                          <a:effectLst/>
                        </a:rPr>
                        <a:t>лезије</a:t>
                      </a:r>
                      <a:r>
                        <a:rPr lang="en-US" sz="800" kern="150" dirty="0">
                          <a:effectLst/>
                        </a:rPr>
                        <a:t> </a:t>
                      </a:r>
                      <a:r>
                        <a:rPr lang="en-US" sz="800" kern="150" dirty="0" err="1">
                          <a:effectLst/>
                        </a:rPr>
                        <a:t>на</a:t>
                      </a:r>
                      <a:r>
                        <a:rPr lang="en-US" sz="800" kern="150" dirty="0">
                          <a:effectLst/>
                        </a:rPr>
                        <a:t> </a:t>
                      </a:r>
                      <a:r>
                        <a:rPr lang="en-US" sz="800" kern="150" dirty="0" err="1">
                          <a:effectLst/>
                        </a:rPr>
                        <a:t>кожи</a:t>
                      </a:r>
                      <a:r>
                        <a:rPr lang="en-US" sz="800" kern="150" dirty="0">
                          <a:effectLst/>
                        </a:rPr>
                        <a:t> (</a:t>
                      </a:r>
                      <a:r>
                        <a:rPr lang="en-US" sz="800" kern="150" dirty="0" err="1">
                          <a:effectLst/>
                        </a:rPr>
                        <a:t>пурпура</a:t>
                      </a:r>
                      <a:r>
                        <a:rPr lang="en-US" sz="800" kern="150" dirty="0">
                          <a:effectLst/>
                        </a:rPr>
                        <a:t>)</a:t>
                      </a:r>
                    </a:p>
                    <a:p>
                      <a:pPr marL="0" marR="0">
                        <a:lnSpc>
                          <a:spcPct val="115000"/>
                        </a:lnSpc>
                        <a:spcBef>
                          <a:spcPts val="0"/>
                        </a:spcBef>
                        <a:spcAft>
                          <a:spcPts val="0"/>
                        </a:spcAft>
                      </a:pPr>
                      <a:r>
                        <a:rPr lang="en-US" sz="800" kern="150" dirty="0">
                          <a:effectLst/>
                        </a:rPr>
                        <a:t> </a:t>
                      </a:r>
                    </a:p>
                    <a:p>
                      <a:pPr marL="342900" marR="0" lvl="0" indent="-342900">
                        <a:lnSpc>
                          <a:spcPct val="115000"/>
                        </a:lnSpc>
                        <a:spcBef>
                          <a:spcPts val="0"/>
                        </a:spcBef>
                        <a:spcAft>
                          <a:spcPts val="0"/>
                        </a:spcAft>
                        <a:buFont typeface="Arial"/>
                        <a:buChar char="•"/>
                      </a:pPr>
                      <a:r>
                        <a:rPr lang="en-US" sz="800" kern="150" dirty="0" err="1">
                          <a:effectLst/>
                        </a:rPr>
                        <a:t>детекција</a:t>
                      </a:r>
                      <a:r>
                        <a:rPr lang="en-US" sz="800" kern="150" dirty="0">
                          <a:effectLst/>
                        </a:rPr>
                        <a:t> ДНК  N. </a:t>
                      </a:r>
                      <a:r>
                        <a:rPr lang="en-US" sz="800" kern="150" dirty="0" err="1">
                          <a:effectLst/>
                        </a:rPr>
                        <a:t>meningitidis</a:t>
                      </a:r>
                      <a:r>
                        <a:rPr lang="en-US" sz="800" kern="150" dirty="0">
                          <a:effectLst/>
                        </a:rPr>
                        <a:t> </a:t>
                      </a:r>
                      <a:r>
                        <a:rPr lang="en-US" sz="800" kern="150" dirty="0" err="1">
                          <a:effectLst/>
                        </a:rPr>
                        <a:t>из</a:t>
                      </a:r>
                      <a:r>
                        <a:rPr lang="en-US" sz="800" kern="150" dirty="0">
                          <a:effectLst/>
                        </a:rPr>
                        <a:t> </a:t>
                      </a:r>
                      <a:r>
                        <a:rPr lang="en-US" sz="800" kern="150" dirty="0" err="1">
                          <a:effectLst/>
                        </a:rPr>
                        <a:t>нормално</a:t>
                      </a:r>
                      <a:r>
                        <a:rPr lang="en-US" sz="800" kern="150" dirty="0">
                          <a:effectLst/>
                        </a:rPr>
                        <a:t> </a:t>
                      </a:r>
                      <a:r>
                        <a:rPr lang="en-US" sz="800" kern="150" dirty="0" err="1">
                          <a:effectLst/>
                        </a:rPr>
                        <a:t>стерилног</a:t>
                      </a:r>
                      <a:r>
                        <a:rPr lang="en-US" sz="800" kern="150" dirty="0">
                          <a:effectLst/>
                        </a:rPr>
                        <a:t> </a:t>
                      </a:r>
                      <a:r>
                        <a:rPr lang="en-US" sz="800" kern="150" dirty="0" err="1">
                          <a:effectLst/>
                        </a:rPr>
                        <a:t>места</a:t>
                      </a:r>
                      <a:r>
                        <a:rPr lang="en-US" sz="800" kern="150" dirty="0">
                          <a:effectLst/>
                        </a:rPr>
                        <a:t>, </a:t>
                      </a:r>
                      <a:r>
                        <a:rPr lang="en-US" sz="800" kern="150" dirty="0" err="1">
                          <a:effectLst/>
                        </a:rPr>
                        <a:t>укључујући</a:t>
                      </a:r>
                      <a:r>
                        <a:rPr lang="en-US" sz="800" kern="150" dirty="0">
                          <a:effectLst/>
                        </a:rPr>
                        <a:t> </a:t>
                      </a:r>
                      <a:r>
                        <a:rPr lang="en-US" sz="800" kern="150" dirty="0" err="1">
                          <a:effectLst/>
                        </a:rPr>
                        <a:t>лезије</a:t>
                      </a:r>
                      <a:r>
                        <a:rPr lang="en-US" sz="800" kern="150" dirty="0">
                          <a:effectLst/>
                        </a:rPr>
                        <a:t> </a:t>
                      </a:r>
                      <a:r>
                        <a:rPr lang="en-US" sz="800" kern="150" dirty="0" err="1">
                          <a:effectLst/>
                        </a:rPr>
                        <a:t>на</a:t>
                      </a:r>
                      <a:r>
                        <a:rPr lang="en-US" sz="800" kern="150" dirty="0">
                          <a:effectLst/>
                        </a:rPr>
                        <a:t> </a:t>
                      </a:r>
                      <a:r>
                        <a:rPr lang="en-US" sz="800" kern="150" dirty="0" err="1">
                          <a:effectLst/>
                        </a:rPr>
                        <a:t>кожи</a:t>
                      </a:r>
                      <a:r>
                        <a:rPr lang="en-US" sz="800" kern="150" dirty="0">
                          <a:effectLst/>
                        </a:rPr>
                        <a:t> (</a:t>
                      </a:r>
                      <a:r>
                        <a:rPr lang="en-US" sz="800" kern="150" dirty="0" err="1">
                          <a:effectLst/>
                        </a:rPr>
                        <a:t>пурпура</a:t>
                      </a:r>
                      <a:r>
                        <a:rPr lang="en-US" sz="800" kern="150" dirty="0">
                          <a:effectLst/>
                        </a:rPr>
                        <a:t>)</a:t>
                      </a:r>
                    </a:p>
                    <a:p>
                      <a:pPr marL="0" marR="0">
                        <a:lnSpc>
                          <a:spcPct val="115000"/>
                        </a:lnSpc>
                        <a:spcBef>
                          <a:spcPts val="0"/>
                        </a:spcBef>
                        <a:spcAft>
                          <a:spcPts val="0"/>
                        </a:spcAft>
                      </a:pPr>
                      <a:r>
                        <a:rPr lang="en-US" sz="800" kern="150" dirty="0">
                          <a:effectLst/>
                        </a:rPr>
                        <a:t> </a:t>
                      </a:r>
                    </a:p>
                    <a:p>
                      <a:pPr marL="342900" marR="0" lvl="0" indent="-342900">
                        <a:lnSpc>
                          <a:spcPct val="115000"/>
                        </a:lnSpc>
                        <a:spcBef>
                          <a:spcPts val="0"/>
                        </a:spcBef>
                        <a:spcAft>
                          <a:spcPts val="0"/>
                        </a:spcAft>
                        <a:buFont typeface="Arial"/>
                        <a:buChar char="•"/>
                      </a:pPr>
                      <a:r>
                        <a:rPr lang="en-US" sz="800" kern="150" dirty="0" err="1">
                          <a:effectLst/>
                        </a:rPr>
                        <a:t>детекција</a:t>
                      </a:r>
                      <a:r>
                        <a:rPr lang="en-US" sz="800" kern="150" dirty="0">
                          <a:effectLst/>
                        </a:rPr>
                        <a:t> </a:t>
                      </a:r>
                      <a:r>
                        <a:rPr lang="en-US" sz="800" kern="150" dirty="0" err="1">
                          <a:effectLst/>
                        </a:rPr>
                        <a:t>Аг</a:t>
                      </a:r>
                      <a:endParaRPr lang="en-US" sz="800" kern="150" dirty="0">
                        <a:effectLst/>
                      </a:endParaRPr>
                    </a:p>
                    <a:p>
                      <a:pPr marL="0" marR="0">
                        <a:lnSpc>
                          <a:spcPct val="115000"/>
                        </a:lnSpc>
                        <a:spcBef>
                          <a:spcPts val="0"/>
                        </a:spcBef>
                        <a:spcAft>
                          <a:spcPts val="0"/>
                        </a:spcAft>
                      </a:pPr>
                      <a:r>
                        <a:rPr lang="nb-NO" sz="800" kern="150" dirty="0">
                          <a:effectLst/>
                        </a:rPr>
                        <a:t>N</a:t>
                      </a:r>
                      <a:r>
                        <a:rPr lang="en-US" sz="800" kern="150" dirty="0">
                          <a:effectLst/>
                        </a:rPr>
                        <a:t>. </a:t>
                      </a:r>
                      <a:r>
                        <a:rPr lang="nb-NO" sz="800" kern="150" dirty="0">
                          <a:effectLst/>
                        </a:rPr>
                        <a:t>meningitidis у ЦСТ</a:t>
                      </a:r>
                      <a:endParaRPr lang="en-US" sz="800" kern="150" dirty="0">
                        <a:effectLst/>
                      </a:endParaRPr>
                    </a:p>
                    <a:p>
                      <a:pPr marL="0" marR="0">
                        <a:lnSpc>
                          <a:spcPct val="115000"/>
                        </a:lnSpc>
                        <a:spcBef>
                          <a:spcPts val="0"/>
                        </a:spcBef>
                        <a:spcAft>
                          <a:spcPts val="0"/>
                        </a:spcAft>
                      </a:pPr>
                      <a:r>
                        <a:rPr lang="nb-NO" sz="900" kern="150" dirty="0">
                          <a:effectLst/>
                        </a:rPr>
                        <a:t> </a:t>
                      </a:r>
                      <a:endParaRPr lang="en-US" sz="900" kern="150" dirty="0">
                        <a:effectLst/>
                      </a:endParaRPr>
                    </a:p>
                    <a:p>
                      <a:pPr marL="342900" marR="0" lvl="0" indent="-342900">
                        <a:lnSpc>
                          <a:spcPct val="115000"/>
                        </a:lnSpc>
                        <a:spcBef>
                          <a:spcPts val="0"/>
                        </a:spcBef>
                        <a:spcAft>
                          <a:spcPts val="0"/>
                        </a:spcAft>
                        <a:buFont typeface="Arial"/>
                        <a:buChar char="•"/>
                      </a:pPr>
                      <a:r>
                        <a:rPr lang="en-US" sz="900" kern="150" dirty="0">
                          <a:effectLst/>
                        </a:rPr>
                        <a:t>д</a:t>
                      </a:r>
                      <a:r>
                        <a:rPr lang="nb-NO" sz="900" kern="150" dirty="0">
                          <a:effectLst/>
                        </a:rPr>
                        <a:t>етекција грам негативних диплокока у бојеном препарату ЦСТ</a:t>
                      </a:r>
                      <a:endParaRPr lang="en-US" sz="900" kern="150" dirty="0">
                        <a:effectLst/>
                        <a:latin typeface="StarSymbol"/>
                        <a:ea typeface="OpenSymbol"/>
                        <a:cs typeface="OpenSymbol"/>
                      </a:endParaRPr>
                    </a:p>
                  </a:txBody>
                  <a:tcPr marL="45821" marR="45821" marT="0" marB="0" anchor="ctr"/>
                </a:tc>
                <a:tc>
                  <a:txBody>
                    <a:bodyPr/>
                    <a:lstStyle/>
                    <a:p>
                      <a:pPr marL="0" marR="0">
                        <a:lnSpc>
                          <a:spcPct val="115000"/>
                        </a:lnSpc>
                        <a:spcBef>
                          <a:spcPts val="0"/>
                        </a:spcBef>
                        <a:spcAft>
                          <a:spcPts val="0"/>
                        </a:spcAft>
                      </a:pPr>
                      <a:r>
                        <a:rPr lang="nb-NO" sz="900" kern="150" dirty="0">
                          <a:effectLst/>
                        </a:rPr>
                        <a:t>Еп. подаци о контакту са оболелим (трансмисија</a:t>
                      </a:r>
                      <a:r>
                        <a:rPr lang="en-US" sz="900" kern="150" dirty="0">
                          <a:effectLst/>
                        </a:rPr>
                        <a:t> </a:t>
                      </a:r>
                      <a:r>
                        <a:rPr lang="en-US" sz="900" kern="150" dirty="0" err="1">
                          <a:effectLst/>
                        </a:rPr>
                        <a:t>са</a:t>
                      </a:r>
                      <a:r>
                        <a:rPr lang="en-US" sz="900" kern="150" dirty="0">
                          <a:effectLst/>
                        </a:rPr>
                        <a:t> </a:t>
                      </a:r>
                      <a:r>
                        <a:rPr lang="en-US" sz="900" kern="150" dirty="0" err="1">
                          <a:effectLst/>
                        </a:rPr>
                        <a:t>човека</a:t>
                      </a:r>
                      <a:r>
                        <a:rPr lang="en-US" sz="900" kern="150" dirty="0">
                          <a:effectLst/>
                        </a:rPr>
                        <a:t> </a:t>
                      </a:r>
                      <a:r>
                        <a:rPr lang="en-US" sz="900" kern="150" dirty="0" err="1">
                          <a:effectLst/>
                        </a:rPr>
                        <a:t>на</a:t>
                      </a:r>
                      <a:r>
                        <a:rPr lang="en-US" sz="900" kern="150" dirty="0">
                          <a:effectLst/>
                        </a:rPr>
                        <a:t> </a:t>
                      </a:r>
                      <a:r>
                        <a:rPr lang="en-US" sz="900" kern="150" dirty="0" err="1">
                          <a:effectLst/>
                        </a:rPr>
                        <a:t>човека</a:t>
                      </a:r>
                      <a:r>
                        <a:rPr lang="nb-NO" sz="900" kern="150" dirty="0">
                          <a:effectLst/>
                        </a:rPr>
                        <a:t>)</a:t>
                      </a:r>
                      <a:endParaRPr lang="en-US" sz="900" kern="150" dirty="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nb-NO" sz="900" kern="150" dirty="0">
                          <a:effectLst/>
                        </a:rPr>
                        <a:t>Било која особа која испуњава кл. критеријуме</a:t>
                      </a:r>
                      <a:endParaRPr lang="en-US" sz="900" kern="150" dirty="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en-US" sz="900" kern="150" dirty="0" err="1">
                          <a:effectLst/>
                        </a:rPr>
                        <a:t>Било</a:t>
                      </a:r>
                      <a:r>
                        <a:rPr lang="en-US" sz="900" kern="150" dirty="0">
                          <a:effectLst/>
                        </a:rPr>
                        <a:t> </a:t>
                      </a:r>
                      <a:r>
                        <a:rPr lang="en-US" sz="900" kern="150" dirty="0" err="1">
                          <a:effectLst/>
                        </a:rPr>
                        <a:t>која</a:t>
                      </a:r>
                      <a:r>
                        <a:rPr lang="en-US" sz="900" kern="150" dirty="0">
                          <a:effectLst/>
                        </a:rPr>
                        <a:t> </a:t>
                      </a:r>
                      <a:r>
                        <a:rPr lang="en-US" sz="900" kern="150" dirty="0" err="1">
                          <a:effectLst/>
                        </a:rPr>
                        <a:t>особа</a:t>
                      </a:r>
                      <a:r>
                        <a:rPr lang="en-US" sz="900" kern="150" dirty="0">
                          <a:effectLst/>
                        </a:rPr>
                        <a:t> </a:t>
                      </a:r>
                      <a:r>
                        <a:rPr lang="en-US" sz="900" kern="150" dirty="0" err="1">
                          <a:effectLst/>
                        </a:rPr>
                        <a:t>која</a:t>
                      </a:r>
                      <a:r>
                        <a:rPr lang="en-US" sz="900" kern="150" dirty="0">
                          <a:effectLst/>
                        </a:rPr>
                        <a:t> </a:t>
                      </a:r>
                      <a:r>
                        <a:rPr lang="en-US" sz="900" kern="150" dirty="0" err="1">
                          <a:effectLst/>
                        </a:rPr>
                        <a:t>испуњава</a:t>
                      </a:r>
                      <a:r>
                        <a:rPr lang="en-US" sz="900" kern="150" dirty="0">
                          <a:effectLst/>
                        </a:rPr>
                        <a:t> </a:t>
                      </a:r>
                      <a:r>
                        <a:rPr lang="en-US" sz="900" kern="150" dirty="0" err="1">
                          <a:effectLst/>
                        </a:rPr>
                        <a:t>кл</a:t>
                      </a:r>
                      <a:r>
                        <a:rPr lang="en-US" sz="900" kern="150" dirty="0">
                          <a:effectLst/>
                        </a:rPr>
                        <a:t>. </a:t>
                      </a:r>
                      <a:r>
                        <a:rPr lang="en-US" sz="900" kern="150" dirty="0" err="1">
                          <a:effectLst/>
                        </a:rPr>
                        <a:t>критеријуме</a:t>
                      </a:r>
                      <a:r>
                        <a:rPr lang="en-US" sz="900" kern="150" dirty="0">
                          <a:effectLst/>
                        </a:rPr>
                        <a:t> и </a:t>
                      </a:r>
                      <a:r>
                        <a:rPr lang="en-US" sz="900" kern="150" dirty="0" err="1">
                          <a:effectLst/>
                        </a:rPr>
                        <a:t>има</a:t>
                      </a:r>
                      <a:r>
                        <a:rPr lang="en-US" sz="900" kern="150" dirty="0">
                          <a:effectLst/>
                        </a:rPr>
                        <a:t> </a:t>
                      </a:r>
                      <a:r>
                        <a:rPr lang="en-US" sz="900" kern="150" dirty="0" err="1">
                          <a:effectLst/>
                        </a:rPr>
                        <a:t>еп</a:t>
                      </a:r>
                      <a:r>
                        <a:rPr lang="en-US" sz="900" kern="150" dirty="0">
                          <a:effectLst/>
                        </a:rPr>
                        <a:t>. </a:t>
                      </a:r>
                      <a:r>
                        <a:rPr lang="en-US" sz="900" kern="150" dirty="0" err="1">
                          <a:effectLst/>
                        </a:rPr>
                        <a:t>повезаност</a:t>
                      </a:r>
                      <a:r>
                        <a:rPr lang="en-US" sz="900" kern="150" dirty="0">
                          <a:effectLst/>
                        </a:rPr>
                        <a:t> </a:t>
                      </a:r>
                      <a:r>
                        <a:rPr lang="en-US" sz="900" kern="150" dirty="0" err="1">
                          <a:effectLst/>
                        </a:rPr>
                        <a:t>са</a:t>
                      </a:r>
                      <a:r>
                        <a:rPr lang="en-US" sz="900" kern="150" dirty="0">
                          <a:effectLst/>
                        </a:rPr>
                        <a:t> </a:t>
                      </a:r>
                      <a:r>
                        <a:rPr lang="en-US" sz="900" kern="150" dirty="0" err="1">
                          <a:effectLst/>
                        </a:rPr>
                        <a:t>случајем</a:t>
                      </a:r>
                      <a:endParaRPr lang="en-US" sz="900" kern="150" dirty="0">
                        <a:effectLst/>
                        <a:latin typeface="Calibri"/>
                        <a:ea typeface="Calibri"/>
                        <a:cs typeface="Times New Roman"/>
                      </a:endParaRPr>
                    </a:p>
                  </a:txBody>
                  <a:tcPr marL="45821" marR="45821" marT="0" marB="0"/>
                </a:tc>
                <a:tc>
                  <a:txBody>
                    <a:bodyPr/>
                    <a:lstStyle/>
                    <a:p>
                      <a:pPr marL="0" marR="0">
                        <a:lnSpc>
                          <a:spcPct val="115000"/>
                        </a:lnSpc>
                        <a:spcBef>
                          <a:spcPts val="0"/>
                        </a:spcBef>
                        <a:spcAft>
                          <a:spcPts val="0"/>
                        </a:spcAft>
                      </a:pPr>
                      <a:r>
                        <a:rPr lang="en-US" sz="900" kern="150" dirty="0" err="1">
                          <a:effectLst/>
                        </a:rPr>
                        <a:t>Било</a:t>
                      </a:r>
                      <a:r>
                        <a:rPr lang="en-US" sz="900" kern="150" dirty="0">
                          <a:effectLst/>
                        </a:rPr>
                        <a:t> </a:t>
                      </a:r>
                      <a:r>
                        <a:rPr lang="en-US" sz="900" kern="150" dirty="0" err="1">
                          <a:effectLst/>
                        </a:rPr>
                        <a:t>која</a:t>
                      </a:r>
                      <a:r>
                        <a:rPr lang="en-US" sz="900" kern="150" dirty="0">
                          <a:effectLst/>
                        </a:rPr>
                        <a:t> </a:t>
                      </a:r>
                      <a:r>
                        <a:rPr lang="en-US" sz="900" kern="150" dirty="0" err="1">
                          <a:effectLst/>
                        </a:rPr>
                        <a:t>особа</a:t>
                      </a:r>
                      <a:r>
                        <a:rPr lang="en-US" sz="900" kern="150" dirty="0">
                          <a:effectLst/>
                        </a:rPr>
                        <a:t> </a:t>
                      </a:r>
                      <a:r>
                        <a:rPr lang="en-US" sz="900" kern="150" dirty="0" err="1">
                          <a:effectLst/>
                        </a:rPr>
                        <a:t>која</a:t>
                      </a:r>
                      <a:r>
                        <a:rPr lang="en-US" sz="900" kern="150" dirty="0">
                          <a:effectLst/>
                        </a:rPr>
                        <a:t> </a:t>
                      </a:r>
                      <a:r>
                        <a:rPr lang="en-US" sz="900" kern="150" dirty="0" err="1">
                          <a:effectLst/>
                        </a:rPr>
                        <a:t>испуњава</a:t>
                      </a:r>
                      <a:r>
                        <a:rPr lang="en-US" sz="900" kern="150" dirty="0">
                          <a:effectLst/>
                        </a:rPr>
                        <a:t> </a:t>
                      </a:r>
                      <a:r>
                        <a:rPr lang="en-US" sz="900" kern="150" dirty="0" err="1">
                          <a:effectLst/>
                        </a:rPr>
                        <a:t>лаб</a:t>
                      </a:r>
                      <a:r>
                        <a:rPr lang="en-US" sz="900" kern="150" dirty="0">
                          <a:effectLst/>
                        </a:rPr>
                        <a:t>. </a:t>
                      </a:r>
                      <a:r>
                        <a:rPr lang="en-US" sz="900" kern="150" dirty="0" err="1">
                          <a:effectLst/>
                        </a:rPr>
                        <a:t>критеријуме</a:t>
                      </a:r>
                      <a:endParaRPr lang="en-US" sz="900" kern="150" dirty="0">
                        <a:effectLst/>
                        <a:latin typeface="Calibri"/>
                        <a:ea typeface="Calibri"/>
                        <a:cs typeface="Times New Roman"/>
                      </a:endParaRPr>
                    </a:p>
                  </a:txBody>
                  <a:tcPr marL="45821" marR="45821" marT="0" marB="0"/>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602503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a:solidFill>
            <a:schemeClr val="bg2"/>
          </a:solidFill>
          <a:ln>
            <a:solidFill>
              <a:schemeClr val="tx1"/>
            </a:solidFill>
          </a:ln>
        </p:spPr>
        <p:txBody>
          <a:bodyPr>
            <a:normAutofit fontScale="90000"/>
          </a:bodyPr>
          <a:lstStyle/>
          <a:p>
            <a:pPr algn="l"/>
            <a:r>
              <a:rPr lang="sr-Latn-RS" sz="4000" b="1" dirty="0"/>
              <a:t>       </a:t>
            </a:r>
            <a:r>
              <a:rPr lang="sr-Latn-RS" sz="4000" b="1" dirty="0">
                <a:effectLst>
                  <a:outerShdw blurRad="38100" dist="38100" dir="2700000" algn="tl">
                    <a:srgbClr val="000000">
                      <a:alpha val="43137"/>
                    </a:srgbClr>
                  </a:outerShdw>
                </a:effectLst>
              </a:rPr>
              <a:t>KOMERCIJALNI AUTOMATIZOVANI </a:t>
            </a:r>
            <a:br>
              <a:rPr lang="sr-Latn-RS" sz="4000" b="1" dirty="0">
                <a:effectLst>
                  <a:outerShdw blurRad="38100" dist="38100" dir="2700000" algn="tl">
                    <a:srgbClr val="000000">
                      <a:alpha val="43137"/>
                    </a:srgbClr>
                  </a:outerShdw>
                </a:effectLst>
              </a:rPr>
            </a:br>
            <a:r>
              <a:rPr lang="sr-Latn-RS" sz="4000" b="1" dirty="0">
                <a:effectLst>
                  <a:outerShdw blurRad="38100" dist="38100" dir="2700000" algn="tl">
                    <a:srgbClr val="000000">
                      <a:alpha val="43137"/>
                    </a:srgbClr>
                  </a:outerShdw>
                </a:effectLst>
              </a:rPr>
              <a:t>              SISTEMI ZA IDENTIFIKACIJU  </a:t>
            </a:r>
            <a:r>
              <a:rPr lang="sr-Latn-RS" sz="4000" dirty="0"/>
              <a:t/>
            </a:r>
            <a:br>
              <a:rPr lang="sr-Latn-RS" sz="4000" dirty="0"/>
            </a:br>
            <a:r>
              <a:rPr lang="sr-Latn-RS" sz="4000" dirty="0"/>
              <a:t>                - </a:t>
            </a:r>
            <a:r>
              <a:rPr lang="sr-Latn-RS" sz="3100" i="1" dirty="0"/>
              <a:t>Neisseria meningitidis </a:t>
            </a:r>
            <a:r>
              <a:rPr lang="sr-Latn-RS" sz="3100" b="1" dirty="0"/>
              <a:t>ID </a:t>
            </a:r>
            <a:r>
              <a:rPr lang="sr-Latn-RS" sz="3100" dirty="0"/>
              <a:t/>
            </a:r>
            <a:br>
              <a:rPr lang="sr-Latn-RS" sz="3100" dirty="0"/>
            </a:br>
            <a:r>
              <a:rPr lang="sr-Latn-RS" sz="3100" dirty="0"/>
              <a:t>                     - </a:t>
            </a:r>
            <a:r>
              <a:rPr lang="sr-Latn-RS" sz="3100" i="1" dirty="0"/>
              <a:t>Haemophilus influenzae </a:t>
            </a:r>
            <a:r>
              <a:rPr lang="sr-Latn-RS" sz="3100" dirty="0"/>
              <a:t>–  </a:t>
            </a:r>
            <a:r>
              <a:rPr lang="sr-Latn-RS" sz="3100" b="1" dirty="0"/>
              <a:t>ID</a:t>
            </a:r>
            <a:r>
              <a:rPr lang="sr-Latn-RS" sz="3100" dirty="0"/>
              <a:t/>
            </a:r>
            <a:br>
              <a:rPr lang="sr-Latn-RS" sz="3100" dirty="0"/>
            </a:br>
            <a:r>
              <a:rPr lang="sr-Latn-RS" sz="3100" dirty="0"/>
              <a:t>                     </a:t>
            </a:r>
            <a:r>
              <a:rPr lang="sr-Latn-RS" sz="3100" i="1" dirty="0"/>
              <a:t>- Streptococcus pneumoniae </a:t>
            </a:r>
            <a:r>
              <a:rPr lang="sr-Latn-RS" sz="3100" dirty="0"/>
              <a:t>–  </a:t>
            </a:r>
            <a:r>
              <a:rPr lang="sr-Latn-RS" sz="3100" b="1" dirty="0"/>
              <a:t>ID, ABG </a:t>
            </a:r>
            <a:r>
              <a:rPr lang="sr-Latn-RS" sz="2800" dirty="0"/>
              <a:t/>
            </a:r>
            <a:br>
              <a:rPr lang="sr-Latn-RS" sz="2800" dirty="0"/>
            </a:br>
            <a:endParaRPr lang="en-US" sz="2800" dirty="0"/>
          </a:p>
        </p:txBody>
      </p:sp>
      <p:pic>
        <p:nvPicPr>
          <p:cNvPr id="5" name="Content Placeholder 4"/>
          <p:cNvPicPr>
            <a:picLocks noGrp="1" noChangeAspect="1"/>
          </p:cNvPicPr>
          <p:nvPr>
            <p:ph sz="half" idx="1"/>
          </p:nvPr>
        </p:nvPicPr>
        <p:blipFill>
          <a:blip r:embed="rId3">
            <a:extLst>
              <a:ext uri="{28A0092B-C50C-407E-A947-70E740481C1C}">
                <a14:useLocalDpi xmlns="" xmlns:a14="http://schemas.microsoft.com/office/drawing/2010/main" val="0"/>
              </a:ext>
            </a:extLst>
          </a:blip>
          <a:stretch>
            <a:fillRect/>
          </a:stretch>
        </p:blipFill>
        <p:spPr>
          <a:xfrm>
            <a:off x="685800" y="3810000"/>
            <a:ext cx="3048000" cy="2362200"/>
          </a:xfrm>
          <a:ln>
            <a:solidFill>
              <a:schemeClr val="tx1"/>
            </a:solidFill>
          </a:ln>
        </p:spPr>
      </p:pic>
      <p:pic>
        <p:nvPicPr>
          <p:cNvPr id="6" name="Content Placeholder 5"/>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5486400" y="3733800"/>
            <a:ext cx="2895600" cy="2286000"/>
          </a:xfrm>
        </p:spPr>
      </p:pic>
    </p:spTree>
    <p:extLst>
      <p:ext uri="{BB962C8B-B14F-4D97-AF65-F5344CB8AC3E}">
        <p14:creationId xmlns="" xmlns:p14="http://schemas.microsoft.com/office/powerpoint/2010/main" val="3405309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28600"/>
            <a:ext cx="8836026" cy="1600200"/>
          </a:xfrm>
          <a:solidFill>
            <a:schemeClr val="bg1">
              <a:lumMod val="95000"/>
            </a:schemeClr>
          </a:solidFill>
          <a:ln>
            <a:solidFill>
              <a:schemeClr val="tx1"/>
            </a:solidFill>
            <a:prstDash val="solid"/>
          </a:ln>
        </p:spPr>
        <p:txBody>
          <a:bodyPr>
            <a:normAutofit fontScale="90000"/>
          </a:bodyPr>
          <a:lstStyle/>
          <a:p>
            <a:pPr>
              <a:lnSpc>
                <a:spcPct val="100000"/>
              </a:lnSpc>
            </a:pPr>
            <a:r>
              <a:rPr lang="sr-Latn-RS" sz="5300" b="1" dirty="0">
                <a:latin typeface="Times New Roman" pitchFamily="18" charset="0"/>
                <a:cs typeface="Times New Roman" pitchFamily="18" charset="0"/>
              </a:rPr>
              <a:t>  </a:t>
            </a:r>
            <a:r>
              <a:rPr lang="x-none" sz="4000" b="1">
                <a:effectLst>
                  <a:outerShdw blurRad="38100" dist="38100" dir="2700000" algn="tl">
                    <a:srgbClr val="000000">
                      <a:alpha val="43137"/>
                    </a:srgbClr>
                  </a:outerShdw>
                </a:effectLst>
                <a:cs typeface="Times New Roman" pitchFamily="18" charset="0"/>
              </a:rPr>
              <a:t>MOLEKULARN</a:t>
            </a:r>
            <a:r>
              <a:rPr lang="sr-Latn-RS" sz="4000" b="1" dirty="0">
                <a:effectLst>
                  <a:outerShdw blurRad="38100" dist="38100" dir="2700000" algn="tl">
                    <a:srgbClr val="000000">
                      <a:alpha val="43137"/>
                    </a:srgbClr>
                  </a:outerShdw>
                </a:effectLst>
                <a:cs typeface="Times New Roman" pitchFamily="18" charset="0"/>
              </a:rPr>
              <a:t>E</a:t>
            </a:r>
            <a:r>
              <a:rPr lang="x-none" sz="4000" b="1">
                <a:effectLst>
                  <a:outerShdw blurRad="38100" dist="38100" dir="2700000" algn="tl">
                    <a:srgbClr val="000000">
                      <a:alpha val="43137"/>
                    </a:srgbClr>
                  </a:outerShdw>
                </a:effectLst>
                <a:cs typeface="Times New Roman" pitchFamily="18" charset="0"/>
              </a:rPr>
              <a:t> METOD</a:t>
            </a:r>
            <a:r>
              <a:rPr lang="sr-Latn-RS" sz="4000" b="1" dirty="0">
                <a:effectLst>
                  <a:outerShdw blurRad="38100" dist="38100" dir="2700000" algn="tl">
                    <a:srgbClr val="000000">
                      <a:alpha val="43137"/>
                    </a:srgbClr>
                  </a:outerShdw>
                </a:effectLst>
                <a:cs typeface="Times New Roman" pitchFamily="18" charset="0"/>
              </a:rPr>
              <a:t>E </a:t>
            </a:r>
            <a:r>
              <a:rPr lang="en-US" sz="4000" b="1" dirty="0">
                <a:effectLst>
                  <a:outerShdw blurRad="38100" dist="38100" dir="2700000" algn="tl">
                    <a:srgbClr val="000000">
                      <a:alpha val="43137"/>
                    </a:srgbClr>
                  </a:outerShdw>
                </a:effectLst>
                <a:cs typeface="Times New Roman" pitchFamily="18" charset="0"/>
              </a:rPr>
              <a:t/>
            </a:r>
            <a:br>
              <a:rPr lang="en-US" sz="4000" b="1" dirty="0">
                <a:effectLst>
                  <a:outerShdw blurRad="38100" dist="38100" dir="2700000" algn="tl">
                    <a:srgbClr val="000000">
                      <a:alpha val="43137"/>
                    </a:srgbClr>
                  </a:outerShdw>
                </a:effectLst>
                <a:cs typeface="Times New Roman" pitchFamily="18" charset="0"/>
              </a:rPr>
            </a:br>
            <a:r>
              <a:rPr lang="en-US" sz="4000" b="1" dirty="0" smtClean="0">
                <a:effectLst>
                  <a:outerShdw blurRad="38100" dist="38100" dir="2700000" algn="tl">
                    <a:srgbClr val="000000">
                      <a:alpha val="43137"/>
                    </a:srgbClr>
                  </a:outerShdw>
                </a:effectLst>
                <a:cs typeface="Times New Roman" pitchFamily="18" charset="0"/>
              </a:rPr>
              <a:t>b</a:t>
            </a:r>
            <a:r>
              <a:rPr lang="sr-Latn-RS" sz="4000" b="1" smtClean="0">
                <a:effectLst>
                  <a:outerShdw blurRad="38100" dist="38100" dir="2700000" algn="tl">
                    <a:srgbClr val="000000">
                      <a:alpha val="43137"/>
                    </a:srgbClr>
                  </a:outerShdw>
                </a:effectLst>
                <a:cs typeface="Times New Roman" pitchFamily="18" charset="0"/>
              </a:rPr>
              <a:t>r</a:t>
            </a:r>
            <a:r>
              <a:rPr lang="en-US" sz="4000" b="1" smtClean="0">
                <a:effectLst>
                  <a:outerShdw blurRad="38100" dist="38100" dir="2700000" algn="tl">
                    <a:srgbClr val="000000">
                      <a:alpha val="43137"/>
                    </a:srgbClr>
                  </a:outerShdw>
                </a:effectLst>
                <a:cs typeface="Times New Roman" pitchFamily="18" charset="0"/>
              </a:rPr>
              <a:t>za</a:t>
            </a:r>
            <a:r>
              <a:rPr lang="en-US" sz="4000" b="1" dirty="0" smtClean="0">
                <a:effectLst>
                  <a:outerShdw blurRad="38100" dist="38100" dir="2700000" algn="tl">
                    <a:srgbClr val="000000">
                      <a:alpha val="43137"/>
                    </a:srgbClr>
                  </a:outerShdw>
                </a:effectLst>
                <a:cs typeface="Times New Roman" pitchFamily="18" charset="0"/>
              </a:rPr>
              <a:t> </a:t>
            </a:r>
            <a:r>
              <a:rPr lang="en-US" sz="4000" b="1" dirty="0" err="1">
                <a:effectLst>
                  <a:outerShdw blurRad="38100" dist="38100" dir="2700000" algn="tl">
                    <a:srgbClr val="000000">
                      <a:alpha val="43137"/>
                    </a:srgbClr>
                  </a:outerShdw>
                </a:effectLst>
                <a:cs typeface="Times New Roman" pitchFamily="18" charset="0"/>
              </a:rPr>
              <a:t>identifikacije</a:t>
            </a:r>
            <a:r>
              <a:rPr lang="en-US" sz="4000" b="1" dirty="0">
                <a:effectLst>
                  <a:outerShdw blurRad="38100" dist="38100" dir="2700000" algn="tl">
                    <a:srgbClr val="000000">
                      <a:alpha val="43137"/>
                    </a:srgbClr>
                  </a:outerShdw>
                </a:effectLst>
                <a:cs typeface="Times New Roman" pitchFamily="18" charset="0"/>
              </a:rPr>
              <a:t> </a:t>
            </a:r>
            <a:r>
              <a:rPr lang="en-US" sz="4000" b="1" dirty="0" err="1">
                <a:effectLst>
                  <a:outerShdw blurRad="38100" dist="38100" dir="2700000" algn="tl">
                    <a:srgbClr val="000000">
                      <a:alpha val="43137"/>
                    </a:srgbClr>
                  </a:outerShdw>
                </a:effectLst>
                <a:cs typeface="Times New Roman" pitchFamily="18" charset="0"/>
              </a:rPr>
              <a:t>iz</a:t>
            </a:r>
            <a:r>
              <a:rPr lang="en-US" sz="4000" b="1" dirty="0">
                <a:effectLst>
                  <a:outerShdw blurRad="38100" dist="38100" dir="2700000" algn="tl">
                    <a:srgbClr val="000000">
                      <a:alpha val="43137"/>
                    </a:srgbClr>
                  </a:outerShdw>
                </a:effectLst>
                <a:cs typeface="Times New Roman" pitchFamily="18" charset="0"/>
              </a:rPr>
              <a:t> </a:t>
            </a:r>
            <a:r>
              <a:rPr lang="en-US" sz="4000" b="1" dirty="0" err="1">
                <a:effectLst>
                  <a:outerShdw blurRad="38100" dist="38100" dir="2700000" algn="tl">
                    <a:srgbClr val="000000">
                      <a:alpha val="43137"/>
                    </a:srgbClr>
                  </a:outerShdw>
                </a:effectLst>
                <a:cs typeface="Times New Roman" pitchFamily="18" charset="0"/>
              </a:rPr>
              <a:t>uzorka</a:t>
            </a:r>
            <a:r>
              <a:rPr lang="en-US" sz="4000" b="1" dirty="0">
                <a:effectLst>
                  <a:outerShdw blurRad="38100" dist="38100" dir="2700000" algn="tl">
                    <a:srgbClr val="000000">
                      <a:alpha val="43137"/>
                    </a:srgbClr>
                  </a:outerShdw>
                </a:effectLst>
                <a:cs typeface="Times New Roman" pitchFamily="18" charset="0"/>
              </a:rPr>
              <a:t> ( </a:t>
            </a:r>
            <a:r>
              <a:rPr lang="en-US" sz="4000" b="1" dirty="0" err="1">
                <a:effectLst>
                  <a:outerShdw blurRad="38100" dist="38100" dir="2700000" algn="tl">
                    <a:srgbClr val="000000">
                      <a:alpha val="43137"/>
                    </a:srgbClr>
                  </a:outerShdw>
                </a:effectLst>
                <a:cs typeface="Times New Roman" pitchFamily="18" charset="0"/>
              </a:rPr>
              <a:t>likvor</a:t>
            </a:r>
            <a:r>
              <a:rPr lang="en-US" sz="4000" b="1" dirty="0">
                <a:effectLst>
                  <a:outerShdw blurRad="38100" dist="38100" dir="2700000" algn="tl">
                    <a:srgbClr val="000000">
                      <a:alpha val="43137"/>
                    </a:srgbClr>
                  </a:outerShdw>
                </a:effectLst>
                <a:cs typeface="Times New Roman" pitchFamily="18" charset="0"/>
              </a:rPr>
              <a:t>, </a:t>
            </a:r>
            <a:r>
              <a:rPr lang="en-US" sz="4000" b="1" dirty="0" err="1">
                <a:effectLst>
                  <a:outerShdw blurRad="38100" dist="38100" dir="2700000" algn="tl">
                    <a:srgbClr val="000000">
                      <a:alpha val="43137"/>
                    </a:srgbClr>
                  </a:outerShdw>
                </a:effectLst>
                <a:cs typeface="Times New Roman" pitchFamily="18" charset="0"/>
              </a:rPr>
              <a:t>krv</a:t>
            </a:r>
            <a:r>
              <a:rPr lang="en-US" sz="4000" b="1" dirty="0">
                <a:effectLst>
                  <a:outerShdw blurRad="38100" dist="38100" dir="2700000" algn="tl">
                    <a:srgbClr val="000000">
                      <a:alpha val="43137"/>
                    </a:srgbClr>
                  </a:outerShdw>
                </a:effectLst>
                <a:cs typeface="Times New Roman" pitchFamily="18" charset="0"/>
              </a:rPr>
              <a:t>) !</a:t>
            </a:r>
            <a:r>
              <a:rPr lang="x-none" sz="3200" b="1">
                <a:latin typeface="Times New Roman" pitchFamily="18" charset="0"/>
                <a:cs typeface="Times New Roman" pitchFamily="18" charset="0"/>
              </a:rPr>
              <a:t/>
            </a:r>
            <a:br>
              <a:rPr lang="x-none" sz="3200" b="1">
                <a:latin typeface="Times New Roman" pitchFamily="18" charset="0"/>
                <a:cs typeface="Times New Roman" pitchFamily="18" charset="0"/>
              </a:rPr>
            </a:br>
            <a:r>
              <a:rPr lang="x-none" sz="3200" b="1">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Content Placeholder 2"/>
          <p:cNvSpPr>
            <a:spLocks noGrp="1"/>
          </p:cNvSpPr>
          <p:nvPr>
            <p:ph idx="1"/>
          </p:nvPr>
        </p:nvSpPr>
        <p:spPr>
          <a:xfrm>
            <a:off x="317240" y="2590800"/>
            <a:ext cx="4635760" cy="2971800"/>
          </a:xfrm>
          <a:noFill/>
          <a:ln>
            <a:solidFill>
              <a:srgbClr val="FF66CC"/>
            </a:solidFill>
          </a:ln>
        </p:spPr>
        <p:txBody>
          <a:bodyPr>
            <a:normAutofit fontScale="92500" lnSpcReduction="10000"/>
          </a:bodyPr>
          <a:lstStyle/>
          <a:p>
            <a:pPr marL="0" indent="0">
              <a:spcBef>
                <a:spcPts val="1200"/>
              </a:spcBef>
              <a:spcAft>
                <a:spcPts val="1200"/>
              </a:spcAft>
              <a:buNone/>
              <a:defRPr/>
            </a:pPr>
            <a:endParaRPr lang="sr-Latn-CS" sz="2400" dirty="0">
              <a:solidFill>
                <a:srgbClr val="FF66CC"/>
              </a:solidFill>
              <a:latin typeface="Times New Roman" pitchFamily="18" charset="0"/>
              <a:cs typeface="Times New Roman" pitchFamily="18" charset="0"/>
            </a:endParaRPr>
          </a:p>
          <a:p>
            <a:pPr>
              <a:spcBef>
                <a:spcPts val="1200"/>
              </a:spcBef>
              <a:spcAft>
                <a:spcPts val="1200"/>
              </a:spcAft>
              <a:buClr>
                <a:schemeClr val="tx1"/>
              </a:buClr>
              <a:buFont typeface="Wingdings" pitchFamily="2" charset="2"/>
              <a:buChar char="v"/>
              <a:defRPr/>
            </a:pPr>
            <a:r>
              <a:rPr lang="sr-Latn-CS" sz="2400" b="1" i="1" dirty="0">
                <a:solidFill>
                  <a:srgbClr val="FF66CC"/>
                </a:solidFill>
                <a:latin typeface="+mj-lt"/>
                <a:cs typeface="Times New Roman" pitchFamily="18" charset="0"/>
              </a:rPr>
              <a:t>ctrA</a:t>
            </a:r>
            <a:r>
              <a:rPr lang="sr-Latn-CS" sz="2400" dirty="0">
                <a:solidFill>
                  <a:srgbClr val="FF66CC"/>
                </a:solidFill>
                <a:latin typeface="+mj-lt"/>
                <a:cs typeface="Times New Roman" pitchFamily="18" charset="0"/>
              </a:rPr>
              <a:t> </a:t>
            </a:r>
            <a:r>
              <a:rPr lang="sr-Latn-CS" sz="2400" dirty="0">
                <a:solidFill>
                  <a:schemeClr val="tx1"/>
                </a:solidFill>
                <a:latin typeface="+mj-lt"/>
                <a:cs typeface="Times New Roman" pitchFamily="18" charset="0"/>
              </a:rPr>
              <a:t>gen-species specifični (brzo postavljanje dijagnoze meningokoknog meningitisa)</a:t>
            </a:r>
          </a:p>
          <a:p>
            <a:pPr>
              <a:spcBef>
                <a:spcPts val="1200"/>
              </a:spcBef>
              <a:spcAft>
                <a:spcPts val="1200"/>
              </a:spcAft>
              <a:buClr>
                <a:schemeClr val="tx1"/>
              </a:buClr>
              <a:buNone/>
              <a:defRPr/>
            </a:pPr>
            <a:endParaRPr lang="sr-Latn-RS" sz="2400" b="1" i="1" dirty="0">
              <a:solidFill>
                <a:schemeClr val="tx1"/>
              </a:solidFill>
              <a:latin typeface="+mj-lt"/>
              <a:cs typeface="Times New Roman" pitchFamily="18" charset="0"/>
            </a:endParaRPr>
          </a:p>
          <a:p>
            <a:pPr>
              <a:spcBef>
                <a:spcPts val="1200"/>
              </a:spcBef>
              <a:spcAft>
                <a:spcPts val="1200"/>
              </a:spcAft>
              <a:buClr>
                <a:schemeClr val="tx1"/>
              </a:buClr>
              <a:buFont typeface="Wingdings" pitchFamily="2" charset="2"/>
              <a:buChar char="v"/>
              <a:defRPr/>
            </a:pPr>
            <a:r>
              <a:rPr lang="sr-Latn-RS" sz="2400" dirty="0">
                <a:latin typeface="+mj-lt"/>
                <a:cs typeface="Times New Roman" pitchFamily="18" charset="0"/>
              </a:rPr>
              <a:t> </a:t>
            </a:r>
            <a:r>
              <a:rPr lang="sr-Latn-RS" sz="2400" b="1" i="1" dirty="0">
                <a:solidFill>
                  <a:srgbClr val="FF66CC"/>
                </a:solidFill>
                <a:latin typeface="+mj-lt"/>
                <a:ea typeface="Segoe UI Symbol" pitchFamily="34" charset="0"/>
                <a:cs typeface="Times New Roman" pitchFamily="18" charset="0"/>
              </a:rPr>
              <a:t>hpd</a:t>
            </a:r>
            <a:r>
              <a:rPr lang="sr-Latn-RS" sz="2400" b="1" i="1" dirty="0">
                <a:solidFill>
                  <a:srgbClr val="FF66CC"/>
                </a:solidFill>
                <a:latin typeface="+mj-lt"/>
                <a:cs typeface="Times New Roman" pitchFamily="18" charset="0"/>
              </a:rPr>
              <a:t>D </a:t>
            </a:r>
            <a:r>
              <a:rPr lang="sr-Latn-RS" sz="2400" b="1" i="1" dirty="0">
                <a:latin typeface="+mj-lt"/>
                <a:cs typeface="Times New Roman" pitchFamily="18" charset="0"/>
              </a:rPr>
              <a:t>-</a:t>
            </a:r>
            <a:r>
              <a:rPr lang="sr-Latn-RS" sz="2400" dirty="0">
                <a:latin typeface="+mj-lt"/>
                <a:cs typeface="Times New Roman" pitchFamily="18" charset="0"/>
              </a:rPr>
              <a:t>  </a:t>
            </a:r>
            <a:r>
              <a:rPr lang="sr-Latn-RS" sz="2400" b="1" i="1" dirty="0">
                <a:latin typeface="+mj-lt"/>
                <a:cs typeface="Times New Roman" pitchFamily="18" charset="0"/>
              </a:rPr>
              <a:t>H.influenzae </a:t>
            </a:r>
            <a:r>
              <a:rPr lang="sr-Latn-RS" sz="2400" dirty="0">
                <a:latin typeface="+mj-lt"/>
                <a:cs typeface="Times New Roman" pitchFamily="18" charset="0"/>
              </a:rPr>
              <a:t>(kaps. i NT)</a:t>
            </a:r>
            <a:endParaRPr lang="sr-Latn-RS" sz="2400" b="1" i="1" dirty="0">
              <a:latin typeface="+mj-lt"/>
              <a:cs typeface="Times New Roman" pitchFamily="18" charset="0"/>
            </a:endParaRPr>
          </a:p>
        </p:txBody>
      </p:sp>
      <p:cxnSp>
        <p:nvCxnSpPr>
          <p:cNvPr id="5" name="Straight Connector 4"/>
          <p:cNvCxnSpPr/>
          <p:nvPr/>
        </p:nvCxnSpPr>
        <p:spPr>
          <a:xfrm>
            <a:off x="627184" y="1981200"/>
            <a:ext cx="0" cy="0"/>
          </a:xfrm>
          <a:prstGeom prst="line">
            <a:avLst/>
          </a:prstGeom>
        </p:spPr>
        <p:style>
          <a:lnRef idx="3">
            <a:schemeClr val="accent2"/>
          </a:lnRef>
          <a:fillRef idx="0">
            <a:schemeClr val="accent2"/>
          </a:fillRef>
          <a:effectRef idx="2">
            <a:schemeClr val="accent2"/>
          </a:effectRef>
          <a:fontRef idx="minor">
            <a:schemeClr val="tx1"/>
          </a:fontRef>
        </p:style>
      </p:cxnSp>
      <p:sp>
        <p:nvSpPr>
          <p:cNvPr id="72706" name="AutoShape 2" descr="Lightcycler1.5.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08" name="AutoShape 4" descr="Lightcycler1.5.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10" name="AutoShape 6" descr="https://mail-attachment.googleusercontent.com/attachment/u/0/?ui=2&amp;ik=8defeaeb63&amp;view=att&amp;th=13d9d165d6039735&amp;attid=0.1&amp;disp=inline&amp;realattid=f_heodsycc0&amp;safe=1&amp;zw&amp;saduie=AG9B_P93Hfd6qUSNhuSzOx0VKkfC&amp;sadet=1364140324198&amp;sads=dU589ZspL1wk12iBGmOYfQW-f4Y&amp;sads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Lightcycler1.5.1.jpg"/>
          <p:cNvPicPr>
            <a:picLocks noChangeAspect="1"/>
          </p:cNvPicPr>
          <p:nvPr/>
        </p:nvPicPr>
        <p:blipFill>
          <a:blip r:embed="rId3"/>
          <a:srcRect l="1358" t="1913" r="2393" b="3370"/>
          <a:stretch>
            <a:fillRect/>
          </a:stretch>
        </p:blipFill>
        <p:spPr>
          <a:xfrm>
            <a:off x="5105400" y="2590800"/>
            <a:ext cx="3886200" cy="2971800"/>
          </a:xfrm>
          <a:prstGeom prst="rect">
            <a:avLst/>
          </a:prstGeom>
          <a:effectLst>
            <a:outerShdw blurRad="50800" dist="38100" dir="5400000" algn="t" rotWithShape="0">
              <a:prstClr val="black">
                <a:alpha val="40000"/>
              </a:prstClr>
            </a:outerShdw>
          </a:effectLst>
        </p:spPr>
      </p:pic>
    </p:spTree>
    <p:extLst>
      <p:ext uri="{BB962C8B-B14F-4D97-AF65-F5344CB8AC3E}">
        <p14:creationId xmlns="" xmlns:p14="http://schemas.microsoft.com/office/powerpoint/2010/main" val="10658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920"/>
            <a:ext cx="8229600" cy="1296880"/>
          </a:xfrm>
          <a:solidFill>
            <a:schemeClr val="bg1">
              <a:lumMod val="95000"/>
            </a:schemeClr>
          </a:solidFill>
          <a:ln>
            <a:solidFill>
              <a:schemeClr val="tx1"/>
            </a:solidFill>
          </a:ln>
        </p:spPr>
        <p:txBody>
          <a:bodyPr>
            <a:normAutofit/>
          </a:bodyPr>
          <a:lstStyle/>
          <a:p>
            <a:r>
              <a:rPr lang="x-none" sz="3600" b="1">
                <a:effectLst>
                  <a:outerShdw blurRad="38100" dist="38100" dir="2700000" algn="tl">
                    <a:srgbClr val="000000">
                      <a:alpha val="43137"/>
                    </a:srgbClr>
                  </a:outerShdw>
                </a:effectLst>
                <a:cs typeface="Times New Roman" pitchFamily="18" charset="0"/>
              </a:rPr>
              <a:t>FAKTORI VIRULENCIJE</a:t>
            </a:r>
            <a:r>
              <a:rPr lang="sr-Latn-RS" sz="3600" b="1" dirty="0">
                <a:effectLst>
                  <a:outerShdw blurRad="38100" dist="38100" dir="2700000" algn="tl">
                    <a:srgbClr val="000000">
                      <a:alpha val="43137"/>
                    </a:srgbClr>
                  </a:outerShdw>
                </a:effectLst>
                <a:cs typeface="Times New Roman" pitchFamily="18" charset="0"/>
              </a:rPr>
              <a:t> </a:t>
            </a:r>
            <a:r>
              <a:rPr lang="sr-Latn-RS" sz="3600" b="1" i="1" dirty="0">
                <a:solidFill>
                  <a:srgbClr val="FF0000"/>
                </a:solidFill>
                <a:effectLst>
                  <a:outerShdw blurRad="38100" dist="38100" dir="2700000" algn="tl">
                    <a:srgbClr val="000000">
                      <a:alpha val="43137"/>
                    </a:srgbClr>
                  </a:outerShdw>
                </a:effectLst>
                <a:cs typeface="Times New Roman" pitchFamily="18" charset="0"/>
              </a:rPr>
              <a:t>H. influenzae</a:t>
            </a:r>
            <a:endParaRPr lang="en-US" sz="3600" b="1" i="1" dirty="0">
              <a:solidFill>
                <a:srgbClr val="FF000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600200"/>
            <a:ext cx="8229600" cy="5105400"/>
          </a:xfrm>
          <a:ln>
            <a:solidFill>
              <a:srgbClr val="FF33CC"/>
            </a:solidFill>
          </a:ln>
        </p:spPr>
        <p:txBody>
          <a:bodyPr>
            <a:normAutofit lnSpcReduction="10000"/>
          </a:bodyPr>
          <a:lstStyle/>
          <a:p>
            <a:pPr marL="0" marR="0" indent="0">
              <a:spcBef>
                <a:spcPts val="0"/>
              </a:spcBef>
              <a:spcAft>
                <a:spcPts val="0"/>
              </a:spcAft>
              <a:buNone/>
            </a:pPr>
            <a:endParaRPr lang="en-US" sz="1400" dirty="0">
              <a:effectLst/>
              <a:latin typeface="Times New Roman"/>
              <a:ea typeface="Times New Roman"/>
            </a:endParaRPr>
          </a:p>
          <a:p>
            <a:pPr marL="0" marR="0">
              <a:spcBef>
                <a:spcPts val="0"/>
              </a:spcBef>
              <a:spcAft>
                <a:spcPts val="0"/>
              </a:spcAft>
            </a:pPr>
            <a:r>
              <a:rPr lang="sr-Latn-CS" sz="2000" b="1" dirty="0">
                <a:effectLst/>
                <a:latin typeface="+mj-lt"/>
                <a:ea typeface="Times New Roman"/>
                <a:cs typeface="Times New Roman"/>
              </a:rPr>
              <a:t>1. Polisaharidna kapsula</a:t>
            </a:r>
            <a:r>
              <a:rPr lang="sr-Latn-CS" sz="2000" dirty="0">
                <a:effectLst/>
                <a:latin typeface="+mj-lt"/>
                <a:ea typeface="Times New Roman"/>
                <a:cs typeface="Times New Roman"/>
              </a:rPr>
              <a:t> - poliriboziribitol-fosfat-PRP</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a-f, najučestaliji je tip b (95%)</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test bubrenja kapsule</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IF</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tip b: meningitis , cellulitis , arthritis , epiglotitis</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serotipovi a, d i f- pneumonija, bak</a:t>
            </a:r>
            <a:r>
              <a:rPr lang="en-US" sz="2000" dirty="0" err="1">
                <a:effectLst/>
                <a:latin typeface="+mj-lt"/>
                <a:ea typeface="Times New Roman"/>
                <a:cs typeface="Times New Roman"/>
              </a:rPr>
              <a:t>ter</a:t>
            </a:r>
            <a:r>
              <a:rPr lang="sr-Latn-CS" sz="2000" dirty="0">
                <a:effectLst/>
                <a:latin typeface="+mj-lt"/>
                <a:ea typeface="Times New Roman"/>
                <a:cs typeface="Times New Roman"/>
              </a:rPr>
              <a:t>iemija (retko), a c neonatalnu sepsu.</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 neinkapsulisani slojevi- lokalne infekcije (sinuzitis, otitis media, bronchitis, pneumonija), ali i invazivne infekcije.</a:t>
            </a:r>
            <a:endParaRPr lang="en-US" sz="1400" dirty="0">
              <a:effectLst/>
              <a:latin typeface="+mj-lt"/>
              <a:ea typeface="Times New Roman"/>
            </a:endParaRPr>
          </a:p>
          <a:p>
            <a:pPr marL="0" marR="0" indent="0">
              <a:spcBef>
                <a:spcPts val="0"/>
              </a:spcBef>
              <a:spcAft>
                <a:spcPts val="0"/>
              </a:spcAft>
              <a:buNone/>
            </a:pPr>
            <a:endParaRPr lang="en-US" sz="1400" dirty="0">
              <a:effectLst/>
              <a:latin typeface="+mj-lt"/>
              <a:ea typeface="Times New Roman"/>
            </a:endParaRPr>
          </a:p>
          <a:p>
            <a:pPr marL="0" marR="0">
              <a:lnSpc>
                <a:spcPct val="110000"/>
              </a:lnSpc>
              <a:spcBef>
                <a:spcPts val="0"/>
              </a:spcBef>
              <a:spcAft>
                <a:spcPts val="0"/>
              </a:spcAft>
            </a:pPr>
            <a:r>
              <a:rPr lang="sr-Latn-CS" sz="2000" b="1" dirty="0">
                <a:effectLst/>
                <a:latin typeface="+mj-lt"/>
                <a:ea typeface="Times New Roman"/>
                <a:cs typeface="Times New Roman"/>
              </a:rPr>
              <a:t> Ig A</a:t>
            </a:r>
            <a:r>
              <a:rPr lang="sr-Latn-CS" sz="2000" b="1" baseline="-25000" dirty="0">
                <a:effectLst/>
                <a:latin typeface="+mj-lt"/>
                <a:ea typeface="Times New Roman"/>
                <a:cs typeface="Times New Roman"/>
              </a:rPr>
              <a:t>1</a:t>
            </a:r>
            <a:r>
              <a:rPr lang="sr-Latn-CS" sz="2000" b="1" dirty="0">
                <a:effectLst/>
                <a:latin typeface="+mj-lt"/>
                <a:ea typeface="Times New Roman"/>
                <a:cs typeface="Times New Roman"/>
              </a:rPr>
              <a:t>- proteaza</a:t>
            </a:r>
            <a:r>
              <a:rPr lang="sr-Latn-CS" sz="2000" dirty="0">
                <a:effectLst/>
                <a:latin typeface="+mj-lt"/>
                <a:ea typeface="Times New Roman"/>
                <a:cs typeface="Times New Roman"/>
              </a:rPr>
              <a:t>- adherencija</a:t>
            </a:r>
            <a:endParaRPr lang="en-US" sz="1400" dirty="0">
              <a:effectLst/>
              <a:latin typeface="+mj-lt"/>
              <a:ea typeface="Times New Roman"/>
            </a:endParaRPr>
          </a:p>
          <a:p>
            <a:pPr marL="0" marR="0" indent="0">
              <a:lnSpc>
                <a:spcPct val="110000"/>
              </a:lnSpc>
              <a:spcBef>
                <a:spcPts val="0"/>
              </a:spcBef>
              <a:spcAft>
                <a:spcPts val="0"/>
              </a:spcAft>
              <a:buNone/>
            </a:pPr>
            <a:r>
              <a:rPr lang="sr-Latn-CS" sz="2000" dirty="0">
                <a:effectLst/>
                <a:latin typeface="+mj-lt"/>
                <a:ea typeface="Times New Roman"/>
                <a:cs typeface="Times New Roman"/>
              </a:rPr>
              <a:t>      -inkapsulisani i neinkapsulisani</a:t>
            </a:r>
            <a:endParaRPr lang="en-US" sz="1400" dirty="0">
              <a:effectLst/>
              <a:latin typeface="+mj-lt"/>
              <a:ea typeface="Times New Roman"/>
            </a:endParaRPr>
          </a:p>
          <a:p>
            <a:pPr marL="0" marR="0" indent="0">
              <a:spcBef>
                <a:spcPts val="0"/>
              </a:spcBef>
              <a:spcAft>
                <a:spcPts val="0"/>
              </a:spcAft>
              <a:buNone/>
            </a:pPr>
            <a:r>
              <a:rPr lang="sr-Latn-CS" sz="2000" b="1" i="1" dirty="0">
                <a:effectLst/>
                <a:latin typeface="+mj-lt"/>
                <a:ea typeface="Times New Roman"/>
                <a:cs typeface="Times New Roman"/>
              </a:rPr>
              <a:t> </a:t>
            </a:r>
            <a:endParaRPr lang="en-US" sz="1400" dirty="0">
              <a:effectLst/>
              <a:latin typeface="+mj-lt"/>
              <a:ea typeface="Times New Roman"/>
            </a:endParaRPr>
          </a:p>
          <a:p>
            <a:pPr marL="0" marR="0">
              <a:spcBef>
                <a:spcPts val="0"/>
              </a:spcBef>
              <a:spcAft>
                <a:spcPts val="0"/>
              </a:spcAft>
            </a:pPr>
            <a:r>
              <a:rPr lang="sr-Latn-CS" sz="2000" b="1" i="1" dirty="0">
                <a:effectLst/>
                <a:latin typeface="+mj-lt"/>
                <a:ea typeface="Times New Roman"/>
                <a:cs typeface="Times New Roman"/>
              </a:rPr>
              <a:t> </a:t>
            </a:r>
            <a:r>
              <a:rPr lang="sr-Latn-CS" sz="2000" b="1" dirty="0">
                <a:effectLst/>
                <a:latin typeface="+mj-lt"/>
                <a:ea typeface="Times New Roman"/>
                <a:cs typeface="Times New Roman"/>
              </a:rPr>
              <a:t>Membranski LOS   </a:t>
            </a:r>
            <a:r>
              <a:rPr lang="sr-Latn-CS" sz="2000" dirty="0">
                <a:effectLst/>
                <a:latin typeface="+mj-lt"/>
                <a:ea typeface="Times New Roman"/>
                <a:cs typeface="Times New Roman"/>
              </a:rPr>
              <a:t>- lipid A </a:t>
            </a:r>
            <a:endParaRPr lang="en-US" sz="1400" dirty="0">
              <a:effectLst/>
              <a:latin typeface="+mj-lt"/>
              <a:ea typeface="Times New Roman"/>
            </a:endParaRPr>
          </a:p>
          <a:p>
            <a:pPr marL="0" marR="0" indent="0">
              <a:spcBef>
                <a:spcPts val="0"/>
              </a:spcBef>
              <a:spcAft>
                <a:spcPts val="0"/>
              </a:spcAft>
              <a:buNone/>
            </a:pPr>
            <a:r>
              <a:rPr lang="sr-Latn-CS" sz="2000" dirty="0">
                <a:effectLst/>
                <a:latin typeface="+mj-lt"/>
                <a:ea typeface="Times New Roman"/>
                <a:cs typeface="Times New Roman"/>
              </a:rPr>
              <a:t>                                     -oligosaharidi</a:t>
            </a:r>
            <a:endParaRPr lang="en-US" sz="1400" dirty="0">
              <a:effectLst/>
              <a:latin typeface="+mj-lt"/>
              <a:ea typeface="Times New Roman"/>
            </a:endParaRPr>
          </a:p>
          <a:p>
            <a:pPr marL="0" marR="0" indent="0">
              <a:spcBef>
                <a:spcPts val="0"/>
              </a:spcBef>
              <a:spcAft>
                <a:spcPts val="0"/>
              </a:spcAft>
              <a:buNone/>
            </a:pPr>
            <a:r>
              <a:rPr lang="sr-Latn-CS" sz="2000" b="1" i="1" dirty="0">
                <a:effectLst/>
                <a:latin typeface="+mj-lt"/>
                <a:ea typeface="Times New Roman"/>
                <a:cs typeface="Times New Roman"/>
              </a:rPr>
              <a:t> </a:t>
            </a:r>
            <a:endParaRPr lang="en-US" sz="1400" dirty="0">
              <a:effectLst/>
              <a:latin typeface="+mj-lt"/>
              <a:ea typeface="Times New Roman"/>
            </a:endParaRPr>
          </a:p>
          <a:p>
            <a:pPr marL="0" marR="0">
              <a:spcBef>
                <a:spcPts val="0"/>
              </a:spcBef>
              <a:spcAft>
                <a:spcPts val="0"/>
              </a:spcAft>
            </a:pPr>
            <a:r>
              <a:rPr lang="sr-Latn-CS" sz="2000" b="1" i="1" dirty="0">
                <a:effectLst/>
                <a:latin typeface="+mj-lt"/>
                <a:ea typeface="Times New Roman"/>
                <a:cs typeface="Times New Roman"/>
              </a:rPr>
              <a:t> </a:t>
            </a:r>
            <a:r>
              <a:rPr lang="sr-Latn-CS" sz="2000" b="1" dirty="0">
                <a:effectLst/>
                <a:latin typeface="+mj-lt"/>
                <a:ea typeface="Times New Roman"/>
                <a:cs typeface="Times New Roman"/>
              </a:rPr>
              <a:t>Proteini spoljašnje membrane </a:t>
            </a:r>
            <a:r>
              <a:rPr lang="sr-Latn-CS" sz="2000" dirty="0">
                <a:effectLst/>
                <a:latin typeface="+mj-lt"/>
                <a:ea typeface="Times New Roman"/>
                <a:cs typeface="Times New Roman"/>
              </a:rPr>
              <a:t>(P2, P6).</a:t>
            </a:r>
            <a:endParaRPr lang="en-US" sz="1400" dirty="0">
              <a:effectLst/>
              <a:latin typeface="+mj-lt"/>
              <a:ea typeface="Times New Roman"/>
            </a:endParaRPr>
          </a:p>
          <a:p>
            <a:pPr marL="0" indent="0">
              <a:lnSpc>
                <a:spcPct val="160000"/>
              </a:lnSpc>
              <a:buNone/>
              <a:defRPr/>
            </a:pPr>
            <a:endParaRPr lang="en-US" sz="2000" dirty="0">
              <a:solidFill>
                <a:schemeClr val="tx1"/>
              </a:solidFill>
              <a:latin typeface="Times New Roman" pitchFamily="18" charset="0"/>
              <a:cs typeface="Times New Roman" pitchFamily="18" charset="0"/>
            </a:endParaRPr>
          </a:p>
          <a:p>
            <a:endParaRPr lang="en-US" dirty="0"/>
          </a:p>
        </p:txBody>
      </p:sp>
      <p:cxnSp>
        <p:nvCxnSpPr>
          <p:cNvPr id="4" name="Straight Connector 3"/>
          <p:cNvCxnSpPr/>
          <p:nvPr/>
        </p:nvCxnSpPr>
        <p:spPr>
          <a:xfrm>
            <a:off x="457200" y="1447800"/>
            <a:ext cx="8229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991727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x-none" sz="2800" b="1">
                <a:effectLst>
                  <a:outerShdw blurRad="38100" dist="38100" dir="2700000" algn="tl">
                    <a:srgbClr val="000000">
                      <a:alpha val="43137"/>
                    </a:srgbClr>
                  </a:outerShdw>
                </a:effectLst>
                <a:cs typeface="Times New Roman" pitchFamily="18" charset="0"/>
              </a:rPr>
              <a:t>ISPITIVANJE OSETLJIVOSTI</a:t>
            </a:r>
            <a:r>
              <a:rPr lang="sr-Latn-RS" sz="2800" b="1" dirty="0">
                <a:effectLst>
                  <a:outerShdw blurRad="38100" dist="38100" dir="2700000" algn="tl">
                    <a:srgbClr val="000000">
                      <a:alpha val="43137"/>
                    </a:srgbClr>
                  </a:outerShdw>
                </a:effectLst>
                <a:cs typeface="Times New Roman" pitchFamily="18" charset="0"/>
              </a:rPr>
              <a:t> </a:t>
            </a:r>
            <a:r>
              <a:rPr lang="en-US" sz="2800" b="1" i="1" dirty="0">
                <a:solidFill>
                  <a:srgbClr val="FF0000"/>
                </a:solidFill>
                <a:effectLst>
                  <a:outerShdw blurRad="38100" dist="38100" dir="2700000" algn="tl">
                    <a:srgbClr val="000000">
                      <a:alpha val="43137"/>
                    </a:srgbClr>
                  </a:outerShdw>
                </a:effectLst>
                <a:cs typeface="Times New Roman" pitchFamily="18" charset="0"/>
              </a:rPr>
              <a:t>H. </a:t>
            </a:r>
            <a:r>
              <a:rPr lang="en-US" sz="2800" b="1" i="1" dirty="0" err="1">
                <a:solidFill>
                  <a:srgbClr val="FF0000"/>
                </a:solidFill>
                <a:effectLst>
                  <a:outerShdw blurRad="38100" dist="38100" dir="2700000" algn="tl">
                    <a:srgbClr val="000000">
                      <a:alpha val="43137"/>
                    </a:srgbClr>
                  </a:outerShdw>
                </a:effectLst>
                <a:cs typeface="Times New Roman" pitchFamily="18" charset="0"/>
              </a:rPr>
              <a:t>influenzae</a:t>
            </a:r>
            <a:r>
              <a:rPr lang="x-none" sz="2800" b="1">
                <a:effectLst>
                  <a:outerShdw blurRad="38100" dist="38100" dir="2700000" algn="tl">
                    <a:srgbClr val="000000">
                      <a:alpha val="43137"/>
                    </a:srgbClr>
                  </a:outerShdw>
                </a:effectLst>
                <a:cs typeface="Times New Roman" pitchFamily="18" charset="0"/>
              </a:rPr>
              <a:t> NA ANTIBIOTIKE</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ln>
            <a:solidFill>
              <a:srgbClr val="FF33CC"/>
            </a:solidFill>
          </a:ln>
        </p:spPr>
        <p:txBody>
          <a:bodyPr>
            <a:normAutofit/>
          </a:bodyPr>
          <a:lstStyle/>
          <a:p>
            <a:r>
              <a:rPr lang="en-US" sz="1800" b="1" dirty="0">
                <a:solidFill>
                  <a:schemeClr val="tx2"/>
                </a:solidFill>
                <a:latin typeface="+mj-lt"/>
              </a:rPr>
              <a:t>CLSI</a:t>
            </a:r>
            <a:r>
              <a:rPr lang="sr-Latn-RS" sz="1800" b="1" dirty="0">
                <a:solidFill>
                  <a:schemeClr val="tx2"/>
                </a:solidFill>
                <a:latin typeface="+mj-lt"/>
              </a:rPr>
              <a:t> </a:t>
            </a:r>
            <a:r>
              <a:rPr lang="en-US" sz="1800" dirty="0">
                <a:solidFill>
                  <a:schemeClr val="tx2"/>
                </a:solidFill>
                <a:latin typeface="+mj-lt"/>
              </a:rPr>
              <a:t>- Clinical and Laboratory Standard Institute</a:t>
            </a:r>
            <a:endParaRPr lang="sr-Latn-RS" sz="1800" dirty="0">
              <a:solidFill>
                <a:schemeClr val="tx2"/>
              </a:solidFill>
              <a:latin typeface="+mj-lt"/>
            </a:endParaRPr>
          </a:p>
          <a:p>
            <a:pPr marL="0" indent="0">
              <a:buNone/>
            </a:pPr>
            <a:endParaRPr lang="en-US" sz="1800" dirty="0">
              <a:solidFill>
                <a:schemeClr val="tx2"/>
              </a:solidFill>
              <a:latin typeface="+mj-lt"/>
            </a:endParaRPr>
          </a:p>
          <a:p>
            <a:r>
              <a:rPr lang="en-US" sz="1800" dirty="0">
                <a:solidFill>
                  <a:schemeClr val="tx2"/>
                </a:solidFill>
                <a:latin typeface="+mj-lt"/>
              </a:rPr>
              <a:t>HTM </a:t>
            </a:r>
            <a:r>
              <a:rPr lang="en-US" sz="1800" dirty="0" err="1">
                <a:solidFill>
                  <a:schemeClr val="tx2"/>
                </a:solidFill>
                <a:latin typeface="+mj-lt"/>
              </a:rPr>
              <a:t>podloga</a:t>
            </a:r>
            <a:r>
              <a:rPr lang="en-US" sz="1800" dirty="0">
                <a:solidFill>
                  <a:schemeClr val="tx2"/>
                </a:solidFill>
                <a:latin typeface="+mj-lt"/>
              </a:rPr>
              <a:t> ( </a:t>
            </a:r>
            <a:r>
              <a:rPr lang="sr-Latn-RS" sz="1800" dirty="0" err="1">
                <a:solidFill>
                  <a:schemeClr val="tx2"/>
                </a:solidFill>
                <a:latin typeface="+mj-lt"/>
              </a:rPr>
              <a:t>H</a:t>
            </a:r>
            <a:r>
              <a:rPr lang="en-US" sz="1800" dirty="0" err="1">
                <a:solidFill>
                  <a:schemeClr val="tx2"/>
                </a:solidFill>
                <a:latin typeface="+mj-lt"/>
              </a:rPr>
              <a:t>aemophilus</a:t>
            </a:r>
            <a:r>
              <a:rPr lang="en-US" sz="1800" dirty="0">
                <a:solidFill>
                  <a:schemeClr val="tx2"/>
                </a:solidFill>
                <a:latin typeface="+mj-lt"/>
              </a:rPr>
              <a:t> test medium)</a:t>
            </a:r>
            <a:r>
              <a:rPr lang="sr-Latn-RS" sz="1800" dirty="0">
                <a:solidFill>
                  <a:schemeClr val="tx2"/>
                </a:solidFill>
                <a:latin typeface="+mj-lt"/>
              </a:rPr>
              <a:t>, 35</a:t>
            </a:r>
            <a:r>
              <a:rPr lang="sr-Latn-RS" sz="1800" dirty="0">
                <a:solidFill>
                  <a:schemeClr val="tx2"/>
                </a:solidFill>
                <a:latin typeface="Calibri"/>
              </a:rPr>
              <a:t>±2°C, 5% CO</a:t>
            </a:r>
            <a:r>
              <a:rPr lang="sr-Latn-RS" sz="1800" baseline="-25000" dirty="0">
                <a:solidFill>
                  <a:schemeClr val="tx2"/>
                </a:solidFill>
              </a:rPr>
              <a:t>2</a:t>
            </a:r>
            <a:r>
              <a:rPr lang="sr-Latn-RS" sz="1800" dirty="0">
                <a:solidFill>
                  <a:schemeClr val="tx2"/>
                </a:solidFill>
                <a:latin typeface="Calibri"/>
              </a:rPr>
              <a:t>, 16-18 h</a:t>
            </a:r>
            <a:endParaRPr lang="en-US" sz="1800" dirty="0">
              <a:solidFill>
                <a:schemeClr val="tx2"/>
              </a:solidFill>
              <a:latin typeface="+mj-lt"/>
            </a:endParaRPr>
          </a:p>
          <a:p>
            <a:r>
              <a:rPr lang="en-US" sz="1800" dirty="0" err="1">
                <a:solidFill>
                  <a:schemeClr val="tx2"/>
                </a:solidFill>
                <a:latin typeface="+mj-lt"/>
              </a:rPr>
              <a:t>Postoje</a:t>
            </a:r>
            <a:r>
              <a:rPr lang="en-US" sz="1800" dirty="0">
                <a:solidFill>
                  <a:schemeClr val="tx2"/>
                </a:solidFill>
                <a:latin typeface="+mj-lt"/>
              </a:rPr>
              <a:t> </a:t>
            </a:r>
            <a:r>
              <a:rPr lang="en-US" sz="1800" dirty="0" err="1">
                <a:solidFill>
                  <a:schemeClr val="tx2"/>
                </a:solidFill>
                <a:latin typeface="+mj-lt"/>
              </a:rPr>
              <a:t>varijacije</a:t>
            </a:r>
            <a:r>
              <a:rPr lang="en-US" sz="1800" dirty="0">
                <a:solidFill>
                  <a:schemeClr val="tx2"/>
                </a:solidFill>
                <a:latin typeface="+mj-lt"/>
              </a:rPr>
              <a:t> u re</a:t>
            </a:r>
            <a:r>
              <a:rPr lang="sr-Latn-RS" sz="1800" dirty="0">
                <a:solidFill>
                  <a:schemeClr val="tx2"/>
                </a:solidFill>
                <a:latin typeface="+mj-lt"/>
              </a:rPr>
              <a:t>z</a:t>
            </a:r>
            <a:r>
              <a:rPr lang="en-US" sz="1800" dirty="0" err="1">
                <a:solidFill>
                  <a:schemeClr val="tx2"/>
                </a:solidFill>
                <a:latin typeface="+mj-lt"/>
              </a:rPr>
              <a:t>ultatima</a:t>
            </a:r>
            <a:r>
              <a:rPr lang="en-US" sz="1800" dirty="0">
                <a:solidFill>
                  <a:schemeClr val="tx2"/>
                </a:solidFill>
                <a:latin typeface="+mj-lt"/>
              </a:rPr>
              <a:t> (CLSI v</a:t>
            </a:r>
            <a:r>
              <a:rPr lang="sr-Latn-RS" sz="1800" dirty="0">
                <a:solidFill>
                  <a:schemeClr val="tx2"/>
                </a:solidFill>
                <a:latin typeface="+mj-lt"/>
              </a:rPr>
              <a:t>s EUCAST)</a:t>
            </a:r>
            <a:r>
              <a:rPr lang="en-US" sz="1800" dirty="0">
                <a:solidFill>
                  <a:schemeClr val="tx2"/>
                </a:solidFill>
                <a:latin typeface="+mj-lt"/>
              </a:rPr>
              <a:t> </a:t>
            </a:r>
            <a:r>
              <a:rPr lang="sr-Latn-RS" sz="1800" dirty="0">
                <a:solidFill>
                  <a:schemeClr val="tx2"/>
                </a:solidFill>
                <a:latin typeface="+mj-lt"/>
              </a:rPr>
              <a:t> </a:t>
            </a:r>
            <a:endParaRPr lang="en-US" sz="1800" dirty="0">
              <a:solidFill>
                <a:schemeClr val="tx2"/>
              </a:solidFill>
              <a:latin typeface="+mj-lt"/>
            </a:endParaRPr>
          </a:p>
          <a:p>
            <a:r>
              <a:rPr lang="en-US" sz="1800" dirty="0" err="1">
                <a:solidFill>
                  <a:schemeClr val="tx2"/>
                </a:solidFill>
                <a:latin typeface="+mj-lt"/>
              </a:rPr>
              <a:t>poklapanja</a:t>
            </a:r>
            <a:r>
              <a:rPr lang="sr-Latn-RS" sz="1800" dirty="0">
                <a:solidFill>
                  <a:schemeClr val="tx2"/>
                </a:solidFill>
                <a:latin typeface="+mj-lt"/>
              </a:rPr>
              <a:t>: ampicilin, amoksicilin-klav. cefixim, cetriaxon, </a:t>
            </a:r>
          </a:p>
          <a:p>
            <a:r>
              <a:rPr lang="sr-Latn-RS" sz="1800" dirty="0">
                <a:solidFill>
                  <a:schemeClr val="tx2"/>
                </a:solidFill>
                <a:latin typeface="+mj-lt"/>
              </a:rPr>
              <a:t>Za tačan rezultat – najbitnija pravilna kontrola kvaliteta testa izvođenja i sveže podloge.</a:t>
            </a:r>
          </a:p>
          <a:p>
            <a:pPr marL="0" indent="0">
              <a:buNone/>
            </a:pPr>
            <a:endParaRPr lang="sr-Latn-RS" sz="2000" dirty="0">
              <a:solidFill>
                <a:schemeClr val="tx2"/>
              </a:solidFill>
              <a:latin typeface="+mj-lt"/>
            </a:endParaRPr>
          </a:p>
          <a:p>
            <a:r>
              <a:rPr lang="sr-Latn-RS" sz="1600" i="1" dirty="0">
                <a:solidFill>
                  <a:schemeClr val="tx2"/>
                </a:solidFill>
                <a:latin typeface="+mj-lt"/>
              </a:rPr>
              <a:t>* komercijalni HTM – kratak „shelf-life“!</a:t>
            </a:r>
            <a:endParaRPr lang="en-US" sz="1600" i="1" dirty="0">
              <a:solidFill>
                <a:schemeClr val="tx2"/>
              </a:solidFill>
              <a:latin typeface="+mj-lt"/>
            </a:endParaRPr>
          </a:p>
        </p:txBody>
      </p:sp>
      <p:sp>
        <p:nvSpPr>
          <p:cNvPr id="4" name="Content Placeholder 3"/>
          <p:cNvSpPr>
            <a:spLocks noGrp="1"/>
          </p:cNvSpPr>
          <p:nvPr>
            <p:ph sz="half" idx="2"/>
          </p:nvPr>
        </p:nvSpPr>
        <p:spPr>
          <a:ln>
            <a:solidFill>
              <a:srgbClr val="FF33CC"/>
            </a:solidFill>
          </a:ln>
        </p:spPr>
        <p:txBody>
          <a:bodyPr>
            <a:normAutofit/>
          </a:bodyPr>
          <a:lstStyle/>
          <a:p>
            <a:r>
              <a:rPr lang="en-US" sz="1800" b="1" dirty="0">
                <a:solidFill>
                  <a:schemeClr val="tx2"/>
                </a:solidFill>
                <a:latin typeface="+mj-lt"/>
              </a:rPr>
              <a:t>EUCAST</a:t>
            </a:r>
            <a:r>
              <a:rPr lang="en-US" sz="1800" dirty="0">
                <a:solidFill>
                  <a:schemeClr val="tx2"/>
                </a:solidFill>
                <a:latin typeface="+mj-lt"/>
              </a:rPr>
              <a:t>  – The European Committee on Antimicrobial Susceptibility Testing  </a:t>
            </a:r>
            <a:endParaRPr lang="sr-Latn-RS" sz="1800" dirty="0">
              <a:solidFill>
                <a:schemeClr val="tx2"/>
              </a:solidFill>
              <a:latin typeface="+mj-lt"/>
            </a:endParaRPr>
          </a:p>
          <a:p>
            <a:pPr marL="0" indent="0">
              <a:buNone/>
            </a:pPr>
            <a:endParaRPr lang="en-US" sz="1800" dirty="0">
              <a:solidFill>
                <a:schemeClr val="tx2"/>
              </a:solidFill>
              <a:latin typeface="+mj-lt"/>
            </a:endParaRPr>
          </a:p>
          <a:p>
            <a:r>
              <a:rPr lang="sr-Latn-RS" sz="1800" dirty="0">
                <a:solidFill>
                  <a:schemeClr val="tx2"/>
                </a:solidFill>
                <a:latin typeface="+mj-lt"/>
              </a:rPr>
              <a:t>Srbija - 2015. prelazak na EUCAST</a:t>
            </a:r>
            <a:endParaRPr lang="en-US" sz="1800" dirty="0">
              <a:solidFill>
                <a:schemeClr val="tx2"/>
              </a:solidFill>
              <a:latin typeface="+mj-lt"/>
            </a:endParaRPr>
          </a:p>
          <a:p>
            <a:r>
              <a:rPr lang="en-US" sz="1800" dirty="0" err="1">
                <a:solidFill>
                  <a:schemeClr val="tx2"/>
                </a:solidFill>
                <a:latin typeface="+mj-lt"/>
              </a:rPr>
              <a:t>Slovenija</a:t>
            </a:r>
            <a:r>
              <a:rPr lang="en-US" sz="1800" dirty="0">
                <a:solidFill>
                  <a:schemeClr val="tx2"/>
                </a:solidFill>
                <a:latin typeface="+mj-lt"/>
              </a:rPr>
              <a:t>, </a:t>
            </a:r>
            <a:r>
              <a:rPr lang="en-US" sz="1800" dirty="0" err="1">
                <a:solidFill>
                  <a:schemeClr val="tx2"/>
                </a:solidFill>
                <a:latin typeface="+mj-lt"/>
              </a:rPr>
              <a:t>Hrvatsk</a:t>
            </a:r>
            <a:r>
              <a:rPr lang="sr-Latn-RS" sz="1800" dirty="0">
                <a:solidFill>
                  <a:schemeClr val="tx2"/>
                </a:solidFill>
                <a:latin typeface="+mj-lt"/>
              </a:rPr>
              <a:t>a...</a:t>
            </a:r>
          </a:p>
          <a:p>
            <a:r>
              <a:rPr lang="sr-Latn-RS" sz="1800" dirty="0">
                <a:solidFill>
                  <a:schemeClr val="tx2"/>
                </a:solidFill>
                <a:latin typeface="+mj-lt"/>
              </a:rPr>
              <a:t>Muller Hinton agar sa 2% liziranih konjske krvi i 15 </a:t>
            </a:r>
            <a:r>
              <a:rPr lang="el-GR" sz="1800" dirty="0">
                <a:solidFill>
                  <a:schemeClr val="tx2"/>
                </a:solidFill>
                <a:latin typeface="+mj-lt"/>
              </a:rPr>
              <a:t>μ</a:t>
            </a:r>
            <a:r>
              <a:rPr lang="sr-Latn-RS" sz="1800" dirty="0">
                <a:solidFill>
                  <a:schemeClr val="tx2"/>
                </a:solidFill>
                <a:latin typeface="+mj-lt"/>
              </a:rPr>
              <a:t>g NAD/mL, </a:t>
            </a:r>
            <a:r>
              <a:rPr lang="sr-Latn-RS" sz="1800" dirty="0">
                <a:solidFill>
                  <a:schemeClr val="tx2"/>
                </a:solidFill>
              </a:rPr>
              <a:t>35±1°C, 5% CO</a:t>
            </a:r>
            <a:r>
              <a:rPr lang="sr-Latn-RS" sz="1800" baseline="-25000" dirty="0">
                <a:solidFill>
                  <a:schemeClr val="tx2"/>
                </a:solidFill>
              </a:rPr>
              <a:t>2</a:t>
            </a:r>
            <a:r>
              <a:rPr lang="sr-Latn-RS" sz="1800" dirty="0">
                <a:solidFill>
                  <a:schemeClr val="tx2"/>
                </a:solidFill>
              </a:rPr>
              <a:t>, 18</a:t>
            </a:r>
            <a:r>
              <a:rPr lang="sr-Latn-RS" sz="1800" dirty="0">
                <a:solidFill>
                  <a:schemeClr val="tx2"/>
                </a:solidFill>
                <a:latin typeface="Calibri"/>
              </a:rPr>
              <a:t>±2h</a:t>
            </a:r>
            <a:endParaRPr lang="sr-Latn-RS" sz="1800" dirty="0">
              <a:solidFill>
                <a:schemeClr val="tx2"/>
              </a:solidFill>
              <a:latin typeface="+mj-lt"/>
            </a:endParaRPr>
          </a:p>
          <a:p>
            <a:r>
              <a:rPr lang="sr-Latn-RS" sz="1800" dirty="0">
                <a:solidFill>
                  <a:schemeClr val="tx2"/>
                </a:solidFill>
                <a:latin typeface="+mj-lt"/>
              </a:rPr>
              <a:t>nereproducilbilni:  cefprozil, cefahlor, TMP/SXT, </a:t>
            </a:r>
          </a:p>
          <a:p>
            <a:r>
              <a:rPr lang="sr-Latn-RS" sz="1800" dirty="0">
                <a:solidFill>
                  <a:schemeClr val="tx2"/>
                </a:solidFill>
                <a:latin typeface="+mj-lt"/>
              </a:rPr>
              <a:t>razmisliti  o uniformnom snabdevanju svih mikrobioloških laboratorija sa gotovom podlogom ?</a:t>
            </a:r>
            <a:endParaRPr lang="en-US" sz="1800" dirty="0">
              <a:solidFill>
                <a:schemeClr val="tx2"/>
              </a:solidFill>
              <a:latin typeface="+mj-lt"/>
            </a:endParaRPr>
          </a:p>
        </p:txBody>
      </p:sp>
    </p:spTree>
    <p:extLst>
      <p:ext uri="{BB962C8B-B14F-4D97-AF65-F5344CB8AC3E}">
        <p14:creationId xmlns="" xmlns:p14="http://schemas.microsoft.com/office/powerpoint/2010/main" val="3616218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fontScale="90000"/>
          </a:bodyPr>
          <a:lstStyle/>
          <a:p>
            <a:r>
              <a:rPr lang="sr-Latn-CS" dirty="0"/>
              <a:t> </a:t>
            </a:r>
            <a:r>
              <a:rPr lang="sr-Latn-CS" sz="4000" b="1" dirty="0">
                <a:effectLst>
                  <a:outerShdw blurRad="38100" dist="38100" dir="2700000" algn="tl">
                    <a:srgbClr val="000000">
                      <a:alpha val="43137"/>
                    </a:srgbClr>
                  </a:outerShdw>
                </a:effectLst>
              </a:rPr>
              <a:t>Hromatogeni cefalosporinski test </a:t>
            </a:r>
            <a:br>
              <a:rPr lang="sr-Latn-CS" sz="4000" b="1" dirty="0">
                <a:effectLst>
                  <a:outerShdw blurRad="38100" dist="38100" dir="2700000" algn="tl">
                    <a:srgbClr val="000000">
                      <a:alpha val="43137"/>
                    </a:srgbClr>
                  </a:outerShdw>
                </a:effectLst>
              </a:rPr>
            </a:br>
            <a:r>
              <a:rPr lang="sr-Latn-CS" sz="4000" b="1" dirty="0">
                <a:effectLst>
                  <a:outerShdw blurRad="38100" dist="38100" dir="2700000" algn="tl">
                    <a:srgbClr val="000000">
                      <a:alpha val="43137"/>
                    </a:srgbClr>
                  </a:outerShdw>
                </a:effectLst>
              </a:rPr>
              <a:t>(disk sa cefinazom)</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ln>
            <a:solidFill>
              <a:srgbClr val="FF33CC"/>
            </a:solidFill>
          </a:ln>
        </p:spPr>
        <p:txBody>
          <a:bodyPr/>
          <a:lstStyle/>
          <a:p>
            <a:r>
              <a:rPr lang="sr-Latn-RS" b="1" dirty="0">
                <a:solidFill>
                  <a:schemeClr val="tx2"/>
                </a:solidFill>
                <a:latin typeface="+mj-lt"/>
              </a:rPr>
              <a:t>Nitrocefinski test</a:t>
            </a:r>
          </a:p>
          <a:p>
            <a:pPr marL="0" indent="0">
              <a:buNone/>
            </a:pPr>
            <a:r>
              <a:rPr lang="sr-Latn-RS" dirty="0">
                <a:solidFill>
                  <a:schemeClr val="tx2"/>
                </a:solidFill>
                <a:latin typeface="+mj-lt"/>
              </a:rPr>
              <a:t>   </a:t>
            </a:r>
            <a:r>
              <a:rPr lang="sr-Latn-RS" b="1" dirty="0">
                <a:solidFill>
                  <a:schemeClr val="tx2"/>
                </a:solidFill>
                <a:latin typeface="+mj-lt"/>
              </a:rPr>
              <a:t> </a:t>
            </a:r>
            <a:r>
              <a:rPr lang="sr-Latn-RS" sz="2000" b="1" dirty="0">
                <a:solidFill>
                  <a:schemeClr val="tx2"/>
                </a:solidFill>
                <a:latin typeface="+mj-lt"/>
              </a:rPr>
              <a:t>+   </a:t>
            </a:r>
            <a:r>
              <a:rPr lang="sr-Latn-RS" sz="2000" dirty="0">
                <a:solidFill>
                  <a:schemeClr val="tx2"/>
                </a:solidFill>
                <a:latin typeface="+mj-lt"/>
              </a:rPr>
              <a:t>→   </a:t>
            </a:r>
            <a:r>
              <a:rPr lang="en-US" sz="2000" dirty="0" smtClean="0">
                <a:solidFill>
                  <a:schemeClr val="tx2"/>
                </a:solidFill>
                <a:latin typeface="+mj-lt"/>
              </a:rPr>
              <a:t>EUCAST </a:t>
            </a:r>
            <a:r>
              <a:rPr lang="en-US" sz="2000" dirty="0" err="1" smtClean="0">
                <a:solidFill>
                  <a:schemeClr val="tx2"/>
                </a:solidFill>
                <a:latin typeface="+mj-lt"/>
              </a:rPr>
              <a:t>uputstvo</a:t>
            </a:r>
            <a:endParaRPr lang="sr-Latn-RS" dirty="0">
              <a:solidFill>
                <a:schemeClr val="tx2"/>
              </a:solidFill>
              <a:latin typeface="+mj-lt"/>
            </a:endParaRPr>
          </a:p>
          <a:p>
            <a:pPr marL="0" indent="0">
              <a:buNone/>
            </a:pPr>
            <a:r>
              <a:rPr lang="sr-Latn-RS" sz="2000" dirty="0">
                <a:solidFill>
                  <a:schemeClr val="tx2"/>
                </a:solidFill>
                <a:latin typeface="+mj-lt"/>
              </a:rPr>
              <a:t>     </a:t>
            </a:r>
            <a:r>
              <a:rPr lang="sr-Latn-RS" sz="2000" b="1" dirty="0">
                <a:solidFill>
                  <a:schemeClr val="tx2"/>
                </a:solidFill>
                <a:latin typeface="+mj-lt"/>
              </a:rPr>
              <a:t> - </a:t>
            </a:r>
            <a:r>
              <a:rPr lang="en-US" sz="2000" b="1" dirty="0" smtClean="0">
                <a:solidFill>
                  <a:schemeClr val="tx2"/>
                </a:solidFill>
                <a:latin typeface="+mj-lt"/>
              </a:rPr>
              <a:t>   </a:t>
            </a:r>
            <a:r>
              <a:rPr lang="sr-Latn-RS" sz="2000" dirty="0" smtClean="0">
                <a:solidFill>
                  <a:schemeClr val="tx2"/>
                </a:solidFill>
              </a:rPr>
              <a:t>→   </a:t>
            </a:r>
            <a:r>
              <a:rPr lang="en-US" sz="2000" dirty="0" smtClean="0">
                <a:solidFill>
                  <a:schemeClr val="tx2"/>
                </a:solidFill>
              </a:rPr>
              <a:t>EUCAST </a:t>
            </a:r>
            <a:r>
              <a:rPr lang="en-US" sz="2000" dirty="0" err="1" smtClean="0">
                <a:solidFill>
                  <a:schemeClr val="tx2"/>
                </a:solidFill>
              </a:rPr>
              <a:t>uputstvo</a:t>
            </a:r>
            <a:endParaRPr lang="sr-Latn-RS" sz="2000" dirty="0">
              <a:solidFill>
                <a:schemeClr val="tx2"/>
              </a:solidFill>
              <a:latin typeface="+mj-lt"/>
            </a:endParaRPr>
          </a:p>
          <a:p>
            <a:pPr marL="0" indent="0">
              <a:buNone/>
            </a:pPr>
            <a:r>
              <a:rPr lang="sr-Latn-RS" sz="2000" dirty="0">
                <a:solidFill>
                  <a:schemeClr val="tx2"/>
                </a:solidFill>
                <a:latin typeface="+mj-lt"/>
              </a:rPr>
              <a:t> </a:t>
            </a:r>
          </a:p>
          <a:p>
            <a:pPr marL="0" indent="0">
              <a:buNone/>
            </a:pPr>
            <a:r>
              <a:rPr lang="sr-Latn-RS" sz="2000" dirty="0">
                <a:solidFill>
                  <a:schemeClr val="tx2"/>
                </a:solidFill>
                <a:latin typeface="+mj-lt"/>
              </a:rPr>
              <a:t>BLNAR pokazuju ne samo smanjenu osetljivost na AMP , već i na druge </a:t>
            </a:r>
            <a:r>
              <a:rPr lang="el-GR" sz="2000" dirty="0">
                <a:solidFill>
                  <a:schemeClr val="tx2"/>
                </a:solidFill>
                <a:latin typeface="+mj-lt"/>
              </a:rPr>
              <a:t>β</a:t>
            </a:r>
            <a:r>
              <a:rPr lang="sr-Latn-RS" sz="2000" dirty="0">
                <a:solidFill>
                  <a:schemeClr val="tx2"/>
                </a:solidFill>
                <a:latin typeface="+mj-lt"/>
              </a:rPr>
              <a:t> - laktame ( cefalosporine)</a:t>
            </a:r>
          </a:p>
          <a:p>
            <a:pPr marL="0" indent="0">
              <a:buNone/>
            </a:pPr>
            <a:r>
              <a:rPr lang="sr-Cyrl-RS" sz="1600" i="1" dirty="0">
                <a:solidFill>
                  <a:schemeClr val="tx2"/>
                </a:solidFill>
                <a:latin typeface="+mj-lt"/>
              </a:rPr>
              <a:t>*</a:t>
            </a:r>
            <a:r>
              <a:rPr lang="sr-Latn-RS" sz="1600" i="1" dirty="0">
                <a:solidFill>
                  <a:schemeClr val="tx2"/>
                </a:solidFill>
                <a:latin typeface="+mj-lt"/>
              </a:rPr>
              <a:t>Livermore et al.:  rezistencija na cefahlor    – bolji indikator  za BLNAR sojeve !</a:t>
            </a:r>
          </a:p>
          <a:p>
            <a:pPr marL="0" indent="0">
              <a:buNone/>
            </a:pPr>
            <a:r>
              <a:rPr lang="sr-Cyrl-RS" sz="1600" i="1" dirty="0">
                <a:solidFill>
                  <a:schemeClr val="tx2"/>
                </a:solidFill>
                <a:latin typeface="+mj-lt"/>
              </a:rPr>
              <a:t>*</a:t>
            </a:r>
            <a:r>
              <a:rPr lang="sr-Latn-RS" sz="1600" i="1" dirty="0">
                <a:solidFill>
                  <a:schemeClr val="tx2"/>
                </a:solidFill>
                <a:latin typeface="+mj-lt"/>
              </a:rPr>
              <a:t>James et al.: cefuroxim  ( MIC &gt; 4 </a:t>
            </a:r>
            <a:r>
              <a:rPr lang="el-GR" sz="1600" i="1" dirty="0">
                <a:solidFill>
                  <a:schemeClr val="tx2"/>
                </a:solidFill>
                <a:latin typeface="+mj-lt"/>
              </a:rPr>
              <a:t>μ</a:t>
            </a:r>
            <a:r>
              <a:rPr lang="sr-Latn-RS" sz="1600" i="1" dirty="0">
                <a:solidFill>
                  <a:schemeClr val="tx2"/>
                </a:solidFill>
                <a:latin typeface="+mj-lt"/>
              </a:rPr>
              <a:t>g/ ml ) za </a:t>
            </a:r>
            <a:r>
              <a:rPr lang="sr-Cyrl-RS" sz="1600" i="1" dirty="0">
                <a:solidFill>
                  <a:schemeClr val="tx2"/>
                </a:solidFill>
                <a:latin typeface="+mj-lt"/>
              </a:rPr>
              <a:t> </a:t>
            </a:r>
            <a:r>
              <a:rPr lang="sr-Latn-RS" sz="1600" i="1" dirty="0">
                <a:solidFill>
                  <a:schemeClr val="tx2"/>
                </a:solidFill>
                <a:latin typeface="+mj-lt"/>
              </a:rPr>
              <a:t>screen za BLNAR sojeve !</a:t>
            </a:r>
          </a:p>
          <a:p>
            <a:pPr>
              <a:buFont typeface="Arial" charset="0"/>
              <a:buChar char="•"/>
            </a:pPr>
            <a:r>
              <a:rPr lang="sr-Latn-RS" sz="1600" i="1" dirty="0">
                <a:solidFill>
                  <a:srgbClr val="FF33CC"/>
                </a:solidFill>
                <a:latin typeface="+mj-lt"/>
              </a:rPr>
              <a:t>CLSI: BLNAR R i na: AMC, SAM, cefahlor, cefuroxim, iako su in vitro S</a:t>
            </a:r>
            <a:endParaRPr lang="en-US" sz="1600" i="1" dirty="0">
              <a:solidFill>
                <a:srgbClr val="FF33CC"/>
              </a:solidFill>
              <a:latin typeface="+mj-lt"/>
            </a:endParaRPr>
          </a:p>
        </p:txBody>
      </p:sp>
      <p:pic>
        <p:nvPicPr>
          <p:cNvPr id="5" name="Content Placeholder 4"/>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762500" y="2434431"/>
            <a:ext cx="3810000" cy="2857500"/>
          </a:xfrm>
          <a:ln>
            <a:solidFill>
              <a:srgbClr val="FF33CC"/>
            </a:solidFill>
          </a:ln>
        </p:spPr>
      </p:pic>
    </p:spTree>
    <p:extLst>
      <p:ext uri="{BB962C8B-B14F-4D97-AF65-F5344CB8AC3E}">
        <p14:creationId xmlns="" xmlns:p14="http://schemas.microsoft.com/office/powerpoint/2010/main" val="1728648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219200"/>
          </a:xfrm>
          <a:solidFill>
            <a:schemeClr val="bg1">
              <a:lumMod val="95000"/>
            </a:schemeClr>
          </a:solidFill>
          <a:ln>
            <a:solidFill>
              <a:schemeClr val="tx1"/>
            </a:solidFill>
          </a:ln>
        </p:spPr>
        <p:txBody>
          <a:bodyPr>
            <a:normAutofit fontScale="90000"/>
          </a:bodyPr>
          <a:lstStyle/>
          <a:p>
            <a:r>
              <a:rPr lang="en-US" sz="3600" b="1" dirty="0">
                <a:solidFill>
                  <a:prstClr val="black"/>
                </a:solidFill>
                <a:effectLst>
                  <a:outerShdw blurRad="38100" dist="38100" dir="2700000" algn="tl">
                    <a:srgbClr val="000000">
                      <a:alpha val="43137"/>
                    </a:srgbClr>
                  </a:outerShdw>
                </a:effectLst>
              </a:rPr>
              <a:t>EUCAST , 2016</a:t>
            </a:r>
            <a:r>
              <a:rPr lang="en-US" sz="3600" dirty="0">
                <a:solidFill>
                  <a:prstClr val="black"/>
                </a:solidFill>
              </a:rPr>
              <a:t>.</a:t>
            </a:r>
            <a:r>
              <a:rPr lang="en-US" sz="3600" b="1" dirty="0">
                <a:effectLst>
                  <a:outerShdw blurRad="38100" dist="38100" dir="2700000" algn="tl">
                    <a:srgbClr val="000000">
                      <a:alpha val="43137"/>
                    </a:srgbClr>
                  </a:outerShdw>
                </a:effectLst>
              </a:rPr>
              <a:t> </a:t>
            </a:r>
            <a:r>
              <a:rPr lang="en-US" sz="3600" b="1" dirty="0">
                <a:solidFill>
                  <a:srgbClr val="000000"/>
                </a:solidFill>
                <a:cs typeface="Arial" pitchFamily="34" charset="0"/>
              </a:rPr>
              <a:t/>
            </a:r>
            <a:br>
              <a:rPr lang="en-US" sz="3600" b="1" dirty="0">
                <a:solidFill>
                  <a:srgbClr val="000000"/>
                </a:solidFill>
                <a:cs typeface="Arial" pitchFamily="34" charset="0"/>
              </a:rPr>
            </a:br>
            <a:r>
              <a:rPr lang="en-US" sz="3600" b="1" i="1" dirty="0">
                <a:solidFill>
                  <a:srgbClr val="FF0000"/>
                </a:solidFill>
                <a:cs typeface="Arial" pitchFamily="34" charset="0"/>
              </a:rPr>
              <a:t>Haemophilus </a:t>
            </a:r>
            <a:r>
              <a:rPr lang="en-US" sz="3600" b="1" i="1" dirty="0" err="1">
                <a:solidFill>
                  <a:srgbClr val="FF0000"/>
                </a:solidFill>
                <a:cs typeface="Arial" pitchFamily="34" charset="0"/>
              </a:rPr>
              <a:t>influenzae</a:t>
            </a:r>
            <a:r>
              <a:rPr lang="en-US" sz="3200" b="1" i="1" dirty="0">
                <a:solidFill>
                  <a:srgbClr val="FF0000"/>
                </a:solidFill>
                <a:effectLst>
                  <a:outerShdw blurRad="38100" dist="38100" dir="2700000" algn="tl">
                    <a:srgbClr val="000000">
                      <a:alpha val="43137"/>
                    </a:srgbClr>
                  </a:outerShdw>
                </a:effectLst>
              </a:rPr>
              <a:t> </a:t>
            </a:r>
            <a:r>
              <a:rPr lang="en-US" sz="3200" dirty="0">
                <a:solidFill>
                  <a:prstClr val="black"/>
                </a:solidFill>
              </a:rPr>
              <a:t/>
            </a:r>
            <a:br>
              <a:rPr lang="en-US" sz="3200" dirty="0">
                <a:solidFill>
                  <a:prstClr val="black"/>
                </a:solidFill>
              </a:rPr>
            </a:br>
            <a:r>
              <a:rPr lang="en-US" sz="1800" b="1" dirty="0">
                <a:solidFill>
                  <a:srgbClr val="000000"/>
                </a:solidFill>
                <a:cs typeface="Arial" pitchFamily="34" charset="0"/>
              </a:rPr>
              <a:t> </a:t>
            </a:r>
            <a:r>
              <a:rPr lang="en-US" sz="1800" b="1" dirty="0" err="1">
                <a:solidFill>
                  <a:srgbClr val="000000"/>
                </a:solidFill>
                <a:cs typeface="Arial" pitchFamily="34" charset="0"/>
              </a:rPr>
              <a:t>rezistencije</a:t>
            </a:r>
            <a:r>
              <a:rPr lang="en-US" sz="1800" b="1" dirty="0">
                <a:solidFill>
                  <a:srgbClr val="000000"/>
                </a:solidFill>
                <a:cs typeface="Arial" pitchFamily="34" charset="0"/>
              </a:rPr>
              <a:t> </a:t>
            </a:r>
            <a:r>
              <a:rPr lang="en-US" sz="1800" b="1" dirty="0" err="1">
                <a:solidFill>
                  <a:srgbClr val="000000"/>
                </a:solidFill>
                <a:cs typeface="Arial" pitchFamily="34" charset="0"/>
              </a:rPr>
              <a:t>na</a:t>
            </a:r>
            <a:r>
              <a:rPr lang="en-US" sz="1800" b="1" dirty="0">
                <a:solidFill>
                  <a:srgbClr val="000000"/>
                </a:solidFill>
                <a:cs typeface="Arial" pitchFamily="34" charset="0"/>
              </a:rPr>
              <a:t>  beta – </a:t>
            </a:r>
            <a:r>
              <a:rPr lang="en-US" sz="1800" b="1" dirty="0" err="1">
                <a:solidFill>
                  <a:srgbClr val="000000"/>
                </a:solidFill>
                <a:cs typeface="Arial" pitchFamily="34" charset="0"/>
              </a:rPr>
              <a:t>laktamske</a:t>
            </a:r>
            <a:r>
              <a:rPr lang="en-US" sz="1800" b="1" dirty="0">
                <a:solidFill>
                  <a:srgbClr val="000000"/>
                </a:solidFill>
                <a:cs typeface="Arial" pitchFamily="34" charset="0"/>
              </a:rPr>
              <a:t> </a:t>
            </a:r>
            <a:r>
              <a:rPr lang="en-US" sz="1800" b="1" dirty="0" err="1">
                <a:solidFill>
                  <a:srgbClr val="000000"/>
                </a:solidFill>
                <a:cs typeface="Arial" pitchFamily="34" charset="0"/>
              </a:rPr>
              <a:t>antibiotike</a:t>
            </a:r>
            <a:r>
              <a:rPr lang="en-US" sz="1800" b="1" dirty="0">
                <a:solidFill>
                  <a:srgbClr val="000000"/>
                </a:solidFill>
                <a:cs typeface="Arial" pitchFamily="34" charset="0"/>
              </a:rPr>
              <a:t>  </a:t>
            </a:r>
            <a:r>
              <a:rPr lang="en-US" sz="1800" b="1" i="1" dirty="0">
                <a:solidFill>
                  <a:srgbClr val="000000"/>
                </a:solidFill>
                <a:cs typeface="Arial" pitchFamily="34" charset="0"/>
              </a:rPr>
              <a:t> </a:t>
            </a:r>
            <a:endParaRPr lang="en-US" sz="3600" dirty="0"/>
          </a:p>
        </p:txBody>
      </p:sp>
      <p:graphicFrame>
        <p:nvGraphicFramePr>
          <p:cNvPr id="4" name="Content Placeholder 3"/>
          <p:cNvGraphicFramePr>
            <a:graphicFrameLocks noGrp="1"/>
          </p:cNvGraphicFramePr>
          <p:nvPr>
            <p:ph idx="1"/>
            <p:extLst/>
          </p:nvPr>
        </p:nvGraphicFramePr>
        <p:xfrm>
          <a:off x="457200" y="1676400"/>
          <a:ext cx="8153402" cy="4992859"/>
        </p:xfrm>
        <a:graphic>
          <a:graphicData uri="http://schemas.openxmlformats.org/drawingml/2006/table">
            <a:tbl>
              <a:tblPr/>
              <a:tblGrid>
                <a:gridCol w="2462215">
                  <a:extLst>
                    <a:ext uri="{9D8B030D-6E8A-4147-A177-3AD203B41FA5}">
                      <a16:colId xmlns="" xmlns:a16="http://schemas.microsoft.com/office/drawing/2014/main" val="20000"/>
                    </a:ext>
                  </a:extLst>
                </a:gridCol>
                <a:gridCol w="2462215">
                  <a:extLst>
                    <a:ext uri="{9D8B030D-6E8A-4147-A177-3AD203B41FA5}">
                      <a16:colId xmlns="" xmlns:a16="http://schemas.microsoft.com/office/drawing/2014/main" val="20001"/>
                    </a:ext>
                  </a:extLst>
                </a:gridCol>
                <a:gridCol w="221599">
                  <a:extLst>
                    <a:ext uri="{9D8B030D-6E8A-4147-A177-3AD203B41FA5}">
                      <a16:colId xmlns="" xmlns:a16="http://schemas.microsoft.com/office/drawing/2014/main" val="20002"/>
                    </a:ext>
                  </a:extLst>
                </a:gridCol>
                <a:gridCol w="250325">
                  <a:extLst>
                    <a:ext uri="{9D8B030D-6E8A-4147-A177-3AD203B41FA5}">
                      <a16:colId xmlns="" xmlns:a16="http://schemas.microsoft.com/office/drawing/2014/main" val="20003"/>
                    </a:ext>
                  </a:extLst>
                </a:gridCol>
                <a:gridCol w="224335">
                  <a:extLst>
                    <a:ext uri="{9D8B030D-6E8A-4147-A177-3AD203B41FA5}">
                      <a16:colId xmlns="" xmlns:a16="http://schemas.microsoft.com/office/drawing/2014/main" val="20004"/>
                    </a:ext>
                  </a:extLst>
                </a:gridCol>
                <a:gridCol w="46307">
                  <a:extLst>
                    <a:ext uri="{9D8B030D-6E8A-4147-A177-3AD203B41FA5}">
                      <a16:colId xmlns="" xmlns:a16="http://schemas.microsoft.com/office/drawing/2014/main" val="20005"/>
                    </a:ext>
                  </a:extLst>
                </a:gridCol>
                <a:gridCol w="2486406">
                  <a:extLst>
                    <a:ext uri="{9D8B030D-6E8A-4147-A177-3AD203B41FA5}">
                      <a16:colId xmlns="" xmlns:a16="http://schemas.microsoft.com/office/drawing/2014/main" val="20006"/>
                    </a:ext>
                  </a:extLst>
                </a:gridCol>
              </a:tblGrid>
              <a:tr h="279503">
                <a:tc gridSpan="4">
                  <a:txBody>
                    <a:bodyPr/>
                    <a:lstStyle/>
                    <a:p>
                      <a:pPr algn="l" fontAlgn="b"/>
                      <a:r>
                        <a:rPr lang="en-US" sz="1100" b="1" i="0" u="none" strike="noStrike" dirty="0">
                          <a:solidFill>
                            <a:schemeClr val="tx2"/>
                          </a:solidFill>
                          <a:effectLst/>
                          <a:latin typeface="+mj-lt"/>
                          <a:cs typeface="Arial" pitchFamily="34" charset="0"/>
                        </a:rPr>
                        <a:t>SKRINIING</a:t>
                      </a:r>
                      <a:r>
                        <a:rPr lang="en-US" sz="1100" b="1" i="0" u="none" strike="noStrike" baseline="0" dirty="0">
                          <a:solidFill>
                            <a:schemeClr val="tx2"/>
                          </a:solidFill>
                          <a:effectLst/>
                          <a:latin typeface="+mj-lt"/>
                          <a:cs typeface="Arial" pitchFamily="34" charset="0"/>
                        </a:rPr>
                        <a:t> TEST  </a:t>
                      </a:r>
                      <a:r>
                        <a:rPr lang="en-US" sz="1100" b="1" i="0" u="none" strike="noStrike" baseline="0" dirty="0" err="1">
                          <a:solidFill>
                            <a:schemeClr val="tx2"/>
                          </a:solidFill>
                          <a:effectLst/>
                          <a:latin typeface="+mj-lt"/>
                          <a:cs typeface="Arial" pitchFamily="34" charset="0"/>
                        </a:rPr>
                        <a:t>za</a:t>
                      </a:r>
                      <a:r>
                        <a:rPr lang="en-US" sz="1100" b="1" i="0" u="none" strike="noStrike" baseline="0" dirty="0">
                          <a:solidFill>
                            <a:schemeClr val="tx2"/>
                          </a:solidFill>
                          <a:effectLst/>
                          <a:latin typeface="+mj-lt"/>
                          <a:cs typeface="Arial" pitchFamily="34" charset="0"/>
                        </a:rPr>
                        <a:t> </a:t>
                      </a:r>
                      <a:r>
                        <a:rPr lang="en-US" sz="1100" b="1" i="0" u="none" strike="noStrike" baseline="0" dirty="0" err="1">
                          <a:solidFill>
                            <a:schemeClr val="tx2"/>
                          </a:solidFill>
                          <a:effectLst/>
                          <a:latin typeface="+mj-lt"/>
                          <a:cs typeface="Arial" pitchFamily="34" charset="0"/>
                        </a:rPr>
                        <a:t>ispitivanje</a:t>
                      </a:r>
                      <a:r>
                        <a:rPr lang="en-US" sz="1100" b="1" i="0" u="none" strike="noStrike" baseline="0" dirty="0">
                          <a:solidFill>
                            <a:schemeClr val="tx2"/>
                          </a:solidFill>
                          <a:effectLst/>
                          <a:latin typeface="+mj-lt"/>
                          <a:cs typeface="Arial" pitchFamily="34" charset="0"/>
                        </a:rPr>
                        <a:t> </a:t>
                      </a:r>
                      <a:r>
                        <a:rPr lang="en-US" sz="1100" b="1" i="0" u="none" strike="noStrike" baseline="0" dirty="0" err="1">
                          <a:solidFill>
                            <a:schemeClr val="tx2"/>
                          </a:solidFill>
                          <a:effectLst/>
                          <a:latin typeface="+mj-lt"/>
                          <a:cs typeface="Arial" pitchFamily="34" charset="0"/>
                        </a:rPr>
                        <a:t>rezistencije</a:t>
                      </a:r>
                      <a:r>
                        <a:rPr lang="en-US" sz="1100" b="1" i="0" u="none" strike="noStrike" baseline="0" dirty="0">
                          <a:solidFill>
                            <a:schemeClr val="tx2"/>
                          </a:solidFill>
                          <a:effectLst/>
                          <a:latin typeface="+mj-lt"/>
                          <a:cs typeface="Arial" pitchFamily="34" charset="0"/>
                        </a:rPr>
                        <a:t> </a:t>
                      </a:r>
                      <a:r>
                        <a:rPr lang="en-US" sz="1100" b="1" i="0" u="none" strike="noStrike" baseline="0" dirty="0" err="1">
                          <a:solidFill>
                            <a:schemeClr val="tx2"/>
                          </a:solidFill>
                          <a:effectLst/>
                          <a:latin typeface="+mj-lt"/>
                          <a:cs typeface="Arial" pitchFamily="34" charset="0"/>
                        </a:rPr>
                        <a:t>na</a:t>
                      </a:r>
                      <a:r>
                        <a:rPr lang="en-US" sz="1100" b="1" i="0" u="none" strike="noStrike" baseline="0" dirty="0">
                          <a:solidFill>
                            <a:schemeClr val="tx2"/>
                          </a:solidFill>
                          <a:effectLst/>
                          <a:latin typeface="+mj-lt"/>
                          <a:cs typeface="Arial" pitchFamily="34" charset="0"/>
                        </a:rPr>
                        <a:t>  beta – </a:t>
                      </a:r>
                      <a:r>
                        <a:rPr lang="en-US" sz="1100" b="1" i="0" u="none" strike="noStrike" baseline="0" dirty="0" err="1">
                          <a:solidFill>
                            <a:schemeClr val="tx2"/>
                          </a:solidFill>
                          <a:effectLst/>
                          <a:latin typeface="+mj-lt"/>
                          <a:cs typeface="Arial" pitchFamily="34" charset="0"/>
                        </a:rPr>
                        <a:t>laktamske</a:t>
                      </a:r>
                      <a:r>
                        <a:rPr lang="en-US" sz="1100" b="1" i="0" u="none" strike="noStrike" baseline="0" dirty="0">
                          <a:solidFill>
                            <a:schemeClr val="tx2"/>
                          </a:solidFill>
                          <a:effectLst/>
                          <a:latin typeface="+mj-lt"/>
                          <a:cs typeface="Arial" pitchFamily="34" charset="0"/>
                        </a:rPr>
                        <a:t> </a:t>
                      </a:r>
                      <a:r>
                        <a:rPr lang="en-US" sz="1100" b="1" i="0" u="none" strike="noStrike" baseline="0" dirty="0" err="1">
                          <a:solidFill>
                            <a:schemeClr val="tx2"/>
                          </a:solidFill>
                          <a:effectLst/>
                          <a:latin typeface="+mj-lt"/>
                          <a:cs typeface="Arial" pitchFamily="34" charset="0"/>
                        </a:rPr>
                        <a:t>antibiotike</a:t>
                      </a:r>
                      <a:r>
                        <a:rPr lang="en-US" sz="1100" b="1" i="0" u="none" strike="noStrike" baseline="0" dirty="0">
                          <a:solidFill>
                            <a:schemeClr val="tx2"/>
                          </a:solidFill>
                          <a:effectLst/>
                          <a:latin typeface="+mj-lt"/>
                          <a:cs typeface="Arial" pitchFamily="34" charset="0"/>
                        </a:rPr>
                        <a:t> </a:t>
                      </a:r>
                      <a:r>
                        <a:rPr lang="en-US" sz="1100" b="1" i="0" u="none" strike="noStrike" dirty="0">
                          <a:solidFill>
                            <a:schemeClr val="tx2"/>
                          </a:solidFill>
                          <a:effectLst/>
                          <a:latin typeface="+mj-lt"/>
                          <a:cs typeface="Arial" pitchFamily="34" charset="0"/>
                        </a:rPr>
                        <a:t> </a:t>
                      </a:r>
                      <a:r>
                        <a:rPr lang="en-US" sz="1100" b="1" i="1" u="none" strike="noStrike" dirty="0">
                          <a:solidFill>
                            <a:schemeClr val="tx2"/>
                          </a:solidFill>
                          <a:effectLst/>
                          <a:latin typeface="+mj-lt"/>
                          <a:cs typeface="Arial" pitchFamily="34" charset="0"/>
                        </a:rPr>
                        <a:t>H. </a:t>
                      </a:r>
                      <a:r>
                        <a:rPr lang="en-US" sz="1100" b="1" i="1" u="none" strike="noStrike" dirty="0" err="1">
                          <a:solidFill>
                            <a:schemeClr val="tx2"/>
                          </a:solidFill>
                          <a:effectLst/>
                          <a:latin typeface="+mj-lt"/>
                          <a:cs typeface="Arial" pitchFamily="34" charset="0"/>
                        </a:rPr>
                        <a:t>influenzae</a:t>
                      </a:r>
                      <a:endParaRPr lang="en-US" sz="1100" b="1" i="0" u="none" strike="noStrike" dirty="0">
                        <a:solidFill>
                          <a:schemeClr val="tx2"/>
                        </a:solidFill>
                        <a:effectLst/>
                        <a:latin typeface="+mj-lt"/>
                        <a:cs typeface="Arial" pitchFamily="34" charset="0"/>
                      </a:endParaRPr>
                    </a:p>
                  </a:txBody>
                  <a:tcPr marL="7062" marR="7062" marT="706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1100" b="0" i="0" u="none" strike="noStrike" dirty="0">
                        <a:solidFill>
                          <a:schemeClr val="tx2"/>
                        </a:solidFill>
                        <a:effectLst/>
                        <a:latin typeface="+mj-lt"/>
                        <a:cs typeface="Arial" pitchFamily="34" charset="0"/>
                      </a:endParaRPr>
                    </a:p>
                  </a:txBody>
                  <a:tcPr marL="7062" marR="7062" marT="7062" marB="0">
                    <a:lnL>
                      <a:noFill/>
                    </a:lnL>
                    <a:lnR>
                      <a:noFill/>
                    </a:lnR>
                    <a:lnT>
                      <a:noFill/>
                    </a:lnT>
                    <a:lnB>
                      <a:noFill/>
                    </a:lnB>
                  </a:tcPr>
                </a:tc>
                <a:tc>
                  <a:txBody>
                    <a:bodyPr/>
                    <a:lstStyle/>
                    <a:p>
                      <a:pPr algn="ctr" fontAlgn="t"/>
                      <a:endParaRPr lang="en-US" sz="1100" b="0" i="0" u="none" strike="noStrike">
                        <a:solidFill>
                          <a:schemeClr val="tx2"/>
                        </a:solidFill>
                        <a:effectLst/>
                        <a:latin typeface="+mj-lt"/>
                        <a:cs typeface="Arial" pitchFamily="34" charset="0"/>
                      </a:endParaRPr>
                    </a:p>
                  </a:txBody>
                  <a:tcPr marL="7062" marR="7062" marT="7062" marB="0">
                    <a:lnL>
                      <a:noFill/>
                    </a:lnL>
                    <a:lnR>
                      <a:noFill/>
                    </a:lnR>
                    <a:lnT>
                      <a:noFill/>
                    </a:lnT>
                    <a:lnB>
                      <a:noFill/>
                    </a:lnB>
                  </a:tcPr>
                </a:tc>
                <a:tc>
                  <a:txBody>
                    <a:bodyPr/>
                    <a:lstStyle/>
                    <a:p>
                      <a:pPr algn="l" fontAlgn="t"/>
                      <a:endParaRPr lang="en-US" sz="1100" b="0" i="0" u="none" strike="noStrike" dirty="0">
                        <a:solidFill>
                          <a:schemeClr val="tx2"/>
                        </a:solidFill>
                        <a:effectLst/>
                        <a:latin typeface="+mj-lt"/>
                        <a:cs typeface="Arial" pitchFamily="34" charset="0"/>
                      </a:endParaRPr>
                    </a:p>
                  </a:txBody>
                  <a:tcPr marL="7062" marR="7062" marT="7062" marB="0">
                    <a:lnL>
                      <a:noFill/>
                    </a:lnL>
                    <a:lnR>
                      <a:noFill/>
                    </a:lnR>
                    <a:lnT>
                      <a:noFill/>
                    </a:lnT>
                    <a:lnB>
                      <a:noFill/>
                    </a:lnB>
                  </a:tcPr>
                </a:tc>
                <a:extLst>
                  <a:ext uri="{0D108BD9-81ED-4DB2-BD59-A6C34878D82A}">
                    <a16:rowId xmlns="" xmlns:a16="http://schemas.microsoft.com/office/drawing/2014/main" val="10000"/>
                  </a:ext>
                </a:extLst>
              </a:tr>
              <a:tr h="292467">
                <a:tc>
                  <a:txBody>
                    <a:bodyPr/>
                    <a:lstStyle/>
                    <a:p>
                      <a:pPr algn="l" fontAlgn="b"/>
                      <a:r>
                        <a:rPr lang="sr-Latn-RS" sz="1100" b="1" i="0" u="none" strike="noStrike" dirty="0">
                          <a:solidFill>
                            <a:schemeClr val="tx2"/>
                          </a:solidFill>
                          <a:effectLst/>
                          <a:latin typeface="+mj-lt"/>
                          <a:cs typeface="Arial" pitchFamily="34" charset="0"/>
                        </a:rPr>
                        <a:t>Dodatna tabela </a:t>
                      </a:r>
                      <a:endParaRPr lang="en-US" sz="1100" b="1" i="0" u="none" strike="noStrike" dirty="0">
                        <a:solidFill>
                          <a:schemeClr val="tx2"/>
                        </a:solidFill>
                        <a:effectLst/>
                        <a:latin typeface="+mj-lt"/>
                        <a:cs typeface="Arial" pitchFamily="34" charset="0"/>
                      </a:endParaRPr>
                    </a:p>
                  </a:txBody>
                  <a:tcPr marL="7062" marR="7062" marT="7062" marB="0" anchor="b">
                    <a:lnL>
                      <a:noFill/>
                    </a:lnL>
                    <a:lnR>
                      <a:noFill/>
                    </a:lnR>
                    <a:lnT>
                      <a:noFill/>
                    </a:lnT>
                    <a:lnB>
                      <a:noFill/>
                    </a:lnB>
                  </a:tcPr>
                </a:tc>
                <a:tc>
                  <a:txBody>
                    <a:bodyPr/>
                    <a:lstStyle/>
                    <a:p>
                      <a:pPr algn="l" fontAlgn="b"/>
                      <a:endParaRPr lang="en-US" sz="1100" b="1" i="0" u="none" strike="noStrike" dirty="0">
                        <a:solidFill>
                          <a:schemeClr val="tx2"/>
                        </a:solidFill>
                        <a:effectLst/>
                        <a:latin typeface="+mj-lt"/>
                        <a:cs typeface="Arial" pitchFamily="34" charset="0"/>
                      </a:endParaRPr>
                    </a:p>
                  </a:txBody>
                  <a:tcPr marL="7062" marR="7062" marT="7062" marB="0" anchor="b">
                    <a:lnL>
                      <a:noFill/>
                    </a:lnL>
                    <a:lnR>
                      <a:noFill/>
                    </a:lnR>
                    <a:lnT>
                      <a:noFill/>
                    </a:lnT>
                    <a:lnB>
                      <a:noFill/>
                    </a:lnB>
                  </a:tcPr>
                </a:tc>
                <a:tc>
                  <a:txBody>
                    <a:bodyPr/>
                    <a:lstStyle/>
                    <a:p>
                      <a:pPr algn="l" fontAlgn="b"/>
                      <a:endParaRPr lang="en-US" sz="1100" b="1" i="0" u="none" strike="noStrike">
                        <a:solidFill>
                          <a:schemeClr val="tx2"/>
                        </a:solidFill>
                        <a:effectLst/>
                        <a:latin typeface="+mj-lt"/>
                        <a:cs typeface="Arial" pitchFamily="34" charset="0"/>
                      </a:endParaRPr>
                    </a:p>
                  </a:txBody>
                  <a:tcPr marL="7062" marR="7062" marT="7062" marB="0" anchor="b">
                    <a:lnL>
                      <a:noFill/>
                    </a:lnL>
                    <a:lnR>
                      <a:noFill/>
                    </a:lnR>
                    <a:lnT>
                      <a:noFill/>
                    </a:lnT>
                    <a:lnB>
                      <a:noFill/>
                    </a:lnB>
                  </a:tcPr>
                </a:tc>
                <a:tc>
                  <a:txBody>
                    <a:bodyPr/>
                    <a:lstStyle/>
                    <a:p>
                      <a:pPr algn="ctr" fontAlgn="t"/>
                      <a:endParaRPr lang="en-US" sz="1100" b="1" i="0" u="none" strike="noStrike" dirty="0">
                        <a:solidFill>
                          <a:schemeClr val="tx2"/>
                        </a:solidFill>
                        <a:effectLst/>
                        <a:latin typeface="+mj-lt"/>
                        <a:cs typeface="Arial" pitchFamily="34" charset="0"/>
                      </a:endParaRPr>
                    </a:p>
                  </a:txBody>
                  <a:tcPr marL="7062" marR="7062" marT="7062" marB="0">
                    <a:lnL>
                      <a:noFill/>
                    </a:lnL>
                    <a:lnR>
                      <a:noFill/>
                    </a:lnR>
                    <a:lnT>
                      <a:noFill/>
                    </a:lnT>
                    <a:lnB>
                      <a:noFill/>
                    </a:lnB>
                  </a:tcPr>
                </a:tc>
                <a:tc>
                  <a:txBody>
                    <a:bodyPr/>
                    <a:lstStyle/>
                    <a:p>
                      <a:pPr algn="ctr" fontAlgn="t"/>
                      <a:endParaRPr lang="en-US" sz="1100" b="0" i="0" u="none" strike="noStrike">
                        <a:solidFill>
                          <a:schemeClr val="tx2"/>
                        </a:solidFill>
                        <a:effectLst/>
                        <a:latin typeface="+mj-lt"/>
                        <a:cs typeface="Arial" pitchFamily="34" charset="0"/>
                      </a:endParaRPr>
                    </a:p>
                  </a:txBody>
                  <a:tcPr marL="7062" marR="7062" marT="7062" marB="0">
                    <a:lnL>
                      <a:noFill/>
                    </a:lnL>
                    <a:lnR>
                      <a:noFill/>
                    </a:lnR>
                    <a:lnT>
                      <a:noFill/>
                    </a:lnT>
                    <a:lnB>
                      <a:noFill/>
                    </a:lnB>
                  </a:tcPr>
                </a:tc>
                <a:tc>
                  <a:txBody>
                    <a:bodyPr/>
                    <a:lstStyle/>
                    <a:p>
                      <a:pPr algn="ctr" fontAlgn="t"/>
                      <a:endParaRPr lang="en-US" sz="1100" b="0" i="0" u="none" strike="noStrike">
                        <a:solidFill>
                          <a:schemeClr val="tx2"/>
                        </a:solidFill>
                        <a:effectLst/>
                        <a:latin typeface="+mj-lt"/>
                        <a:cs typeface="Arial" pitchFamily="34" charset="0"/>
                      </a:endParaRPr>
                    </a:p>
                  </a:txBody>
                  <a:tcPr marL="7062" marR="7062" marT="7062" marB="0">
                    <a:lnL>
                      <a:noFill/>
                    </a:lnL>
                    <a:lnR>
                      <a:noFill/>
                    </a:lnR>
                    <a:lnT>
                      <a:noFill/>
                    </a:lnT>
                    <a:lnB>
                      <a:noFill/>
                    </a:lnB>
                  </a:tcPr>
                </a:tc>
                <a:tc>
                  <a:txBody>
                    <a:bodyPr/>
                    <a:lstStyle/>
                    <a:p>
                      <a:pPr algn="l" fontAlgn="t"/>
                      <a:endParaRPr lang="en-US" sz="1100" b="0" i="0" u="none" strike="noStrike" dirty="0">
                        <a:solidFill>
                          <a:schemeClr val="tx2"/>
                        </a:solidFill>
                        <a:effectLst/>
                        <a:latin typeface="+mj-lt"/>
                        <a:cs typeface="Arial" pitchFamily="34" charset="0"/>
                      </a:endParaRPr>
                    </a:p>
                  </a:txBody>
                  <a:tcPr marL="7062" marR="7062" marT="7062" marB="0">
                    <a:lnL>
                      <a:noFill/>
                    </a:lnL>
                    <a:lnR>
                      <a:noFill/>
                    </a:lnR>
                    <a:lnT>
                      <a:noFill/>
                    </a:lnT>
                    <a:lnB>
                      <a:noFill/>
                    </a:lnB>
                  </a:tcPr>
                </a:tc>
                <a:extLst>
                  <a:ext uri="{0D108BD9-81ED-4DB2-BD59-A6C34878D82A}">
                    <a16:rowId xmlns="" xmlns:a16="http://schemas.microsoft.com/office/drawing/2014/main" val="10001"/>
                  </a:ext>
                </a:extLst>
              </a:tr>
              <a:tr h="169564">
                <a:tc>
                  <a:txBody>
                    <a:bodyPr/>
                    <a:lstStyle/>
                    <a:p>
                      <a:pPr algn="l" fontAlgn="b"/>
                      <a:endParaRPr lang="en-US" sz="1100" b="0" i="0" u="none" strike="noStrike">
                        <a:solidFill>
                          <a:schemeClr val="tx2"/>
                        </a:solidFill>
                        <a:effectLst/>
                        <a:latin typeface="+mj-lt"/>
                        <a:cs typeface="Arial" pitchFamily="34" charset="0"/>
                      </a:endParaRPr>
                    </a:p>
                  </a:txBody>
                  <a:tcPr marL="7062" marR="7062" marT="70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chemeClr val="tx2"/>
                        </a:solidFill>
                        <a:effectLst/>
                        <a:latin typeface="+mj-lt"/>
                        <a:cs typeface="Arial" pitchFamily="34" charset="0"/>
                      </a:endParaRPr>
                    </a:p>
                  </a:txBody>
                  <a:tcPr marL="7062" marR="7062" marT="70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chemeClr val="tx2"/>
                        </a:solidFill>
                        <a:effectLst/>
                        <a:latin typeface="+mj-lt"/>
                        <a:cs typeface="Arial" pitchFamily="34" charset="0"/>
                      </a:endParaRPr>
                    </a:p>
                  </a:txBody>
                  <a:tcPr marL="7062" marR="7062" marT="70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100" b="1" i="0" u="none" strike="noStrike">
                        <a:solidFill>
                          <a:schemeClr val="tx2"/>
                        </a:solidFill>
                        <a:effectLst/>
                        <a:latin typeface="+mj-lt"/>
                        <a:cs typeface="Arial" pitchFamily="34" charset="0"/>
                      </a:endParaRPr>
                    </a:p>
                  </a:txBody>
                  <a:tcPr marL="7062" marR="7062" marT="706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100" b="0" i="0" u="none" strike="noStrike">
                        <a:solidFill>
                          <a:schemeClr val="tx2"/>
                        </a:solidFill>
                        <a:effectLst/>
                        <a:latin typeface="+mj-lt"/>
                        <a:cs typeface="Arial" pitchFamily="34" charset="0"/>
                      </a:endParaRPr>
                    </a:p>
                  </a:txBody>
                  <a:tcPr marL="7062" marR="7062" marT="706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100" b="0" i="0" u="none" strike="noStrike">
                        <a:solidFill>
                          <a:schemeClr val="tx2"/>
                        </a:solidFill>
                        <a:effectLst/>
                        <a:latin typeface="+mj-lt"/>
                        <a:cs typeface="Arial" pitchFamily="34" charset="0"/>
                      </a:endParaRPr>
                    </a:p>
                  </a:txBody>
                  <a:tcPr marL="7062" marR="7062" marT="706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100" b="0" i="0" u="none" strike="noStrike">
                        <a:solidFill>
                          <a:schemeClr val="tx2"/>
                        </a:solidFill>
                        <a:effectLst/>
                        <a:latin typeface="+mj-lt"/>
                        <a:cs typeface="Arial" pitchFamily="34" charset="0"/>
                      </a:endParaRPr>
                    </a:p>
                  </a:txBody>
                  <a:tcPr marL="7062" marR="7062" marT="7062"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92711">
                <a:tc>
                  <a:txBody>
                    <a:bodyPr/>
                    <a:lstStyle/>
                    <a:p>
                      <a:pPr algn="l" fontAlgn="ctr"/>
                      <a:r>
                        <a:rPr lang="it-IT" sz="1100" b="1" i="0" u="none" strike="noStrike" dirty="0">
                          <a:solidFill>
                            <a:schemeClr val="tx2"/>
                          </a:solidFill>
                          <a:effectLst/>
                          <a:latin typeface="+mj-lt"/>
                          <a:cs typeface="Arial" pitchFamily="34" charset="0"/>
                        </a:rPr>
                        <a:t>Benzylpenicillin  disk   1</a:t>
                      </a:r>
                      <a:r>
                        <a:rPr lang="it-IT" sz="1100" b="1" i="0" u="none" strike="noStrike" baseline="0" dirty="0">
                          <a:solidFill>
                            <a:schemeClr val="tx2"/>
                          </a:solidFill>
                          <a:effectLst/>
                          <a:latin typeface="+mj-lt"/>
                          <a:cs typeface="Arial" pitchFamily="34" charset="0"/>
                        </a:rPr>
                        <a:t> U</a:t>
                      </a:r>
                      <a:r>
                        <a:rPr lang="it-IT" sz="1100" b="1" i="0" u="none" strike="noStrike" dirty="0">
                          <a:solidFill>
                            <a:schemeClr val="tx2"/>
                          </a:solidFill>
                          <a:effectLst/>
                          <a:latin typeface="+mj-lt"/>
                          <a:cs typeface="Arial" pitchFamily="34" charset="0"/>
                        </a:rPr>
                        <a:t/>
                      </a:r>
                      <a:br>
                        <a:rPr lang="it-IT" sz="1100" b="1" i="0" u="none" strike="noStrike" dirty="0">
                          <a:solidFill>
                            <a:schemeClr val="tx2"/>
                          </a:solidFill>
                          <a:effectLst/>
                          <a:latin typeface="+mj-lt"/>
                          <a:cs typeface="Arial" pitchFamily="34" charset="0"/>
                        </a:rPr>
                      </a:br>
                      <a:r>
                        <a:rPr lang="it-IT" sz="1100" b="1" i="0" u="none" strike="noStrike" dirty="0">
                          <a:solidFill>
                            <a:schemeClr val="tx2"/>
                          </a:solidFill>
                          <a:effectLst/>
                          <a:latin typeface="+mj-lt"/>
                          <a:cs typeface="Arial" pitchFamily="34" charset="0"/>
                        </a:rPr>
                        <a:t>Pre</a:t>
                      </a:r>
                      <a:r>
                        <a:rPr lang="sr-Latn-RS" sz="1100" b="1" i="0" u="none" strike="noStrike" dirty="0">
                          <a:solidFill>
                            <a:schemeClr val="tx2"/>
                          </a:solidFill>
                          <a:effectLst/>
                          <a:latin typeface="+mj-lt"/>
                          <a:cs typeface="Arial" pitchFamily="34" charset="0"/>
                        </a:rPr>
                        <a:t>čnik</a:t>
                      </a:r>
                      <a:r>
                        <a:rPr lang="sr-Latn-RS" sz="1100" b="1" i="0" u="none" strike="noStrike" baseline="0" dirty="0">
                          <a:solidFill>
                            <a:schemeClr val="tx2"/>
                          </a:solidFill>
                          <a:effectLst/>
                          <a:latin typeface="+mj-lt"/>
                          <a:cs typeface="Arial" pitchFamily="34" charset="0"/>
                        </a:rPr>
                        <a:t>  zone </a:t>
                      </a:r>
                      <a:endParaRPr lang="it-IT" sz="1100" b="1" i="0" u="none" strike="noStrike" dirty="0">
                        <a:solidFill>
                          <a:schemeClr val="tx2"/>
                        </a:solidFill>
                        <a:effectLst/>
                        <a:latin typeface="+mj-lt"/>
                        <a:cs typeface="Arial" pitchFamily="34" charset="0"/>
                      </a:endParaRPr>
                    </a:p>
                  </a:txBody>
                  <a:tcPr marL="7062" marR="7062" marT="70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en-US" sz="1100" b="1" i="0" u="none" strike="noStrike" dirty="0">
                          <a:solidFill>
                            <a:schemeClr val="tx2"/>
                          </a:solidFill>
                          <a:effectLst/>
                          <a:latin typeface="+mj-lt"/>
                          <a:cs typeface="Arial" pitchFamily="34" charset="0"/>
                        </a:rPr>
                        <a:t>Beta-la</a:t>
                      </a:r>
                      <a:r>
                        <a:rPr lang="sr-Latn-RS" sz="1100" b="1" i="0" u="none" strike="noStrike" dirty="0">
                          <a:solidFill>
                            <a:schemeClr val="tx2"/>
                          </a:solidFill>
                          <a:effectLst/>
                          <a:latin typeface="+mj-lt"/>
                          <a:cs typeface="Arial" pitchFamily="34" charset="0"/>
                        </a:rPr>
                        <a:t>k</a:t>
                      </a:r>
                      <a:r>
                        <a:rPr lang="en-US" sz="1100" b="1" i="0" u="none" strike="noStrike" dirty="0">
                          <a:solidFill>
                            <a:schemeClr val="tx2"/>
                          </a:solidFill>
                          <a:effectLst/>
                          <a:latin typeface="+mj-lt"/>
                          <a:cs typeface="Arial" pitchFamily="34" charset="0"/>
                        </a:rPr>
                        <a:t>tama</a:t>
                      </a:r>
                      <a:r>
                        <a:rPr lang="sr-Latn-RS" sz="1100" b="1" i="0" u="none" strike="noStrike" dirty="0">
                          <a:solidFill>
                            <a:schemeClr val="tx2"/>
                          </a:solidFill>
                          <a:effectLst/>
                          <a:latin typeface="+mj-lt"/>
                          <a:cs typeface="Arial" pitchFamily="34" charset="0"/>
                        </a:rPr>
                        <a:t>z</a:t>
                      </a:r>
                      <a:r>
                        <a:rPr lang="en-US" sz="1100" b="1" i="0" u="none" strike="noStrike" dirty="0">
                          <a:solidFill>
                            <a:schemeClr val="tx2"/>
                          </a:solidFill>
                          <a:effectLst/>
                          <a:latin typeface="+mj-lt"/>
                          <a:cs typeface="Arial" pitchFamily="34" charset="0"/>
                        </a:rPr>
                        <a:t>e</a:t>
                      </a:r>
                    </a:p>
                  </a:txBody>
                  <a:tcPr marL="7062" marR="7062" marT="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100" b="1" i="0" u="none" strike="noStrike" dirty="0" err="1">
                          <a:solidFill>
                            <a:schemeClr val="tx2"/>
                          </a:solidFill>
                          <a:effectLst/>
                          <a:latin typeface="+mj-lt"/>
                          <a:cs typeface="Arial" pitchFamily="34" charset="0"/>
                        </a:rPr>
                        <a:t>Dodatna</a:t>
                      </a:r>
                      <a:r>
                        <a:rPr lang="en-US" sz="1100" b="1" i="0" u="none" strike="noStrike" baseline="0" dirty="0">
                          <a:solidFill>
                            <a:schemeClr val="tx2"/>
                          </a:solidFill>
                          <a:effectLst/>
                          <a:latin typeface="+mj-lt"/>
                          <a:cs typeface="Arial" pitchFamily="34" charset="0"/>
                        </a:rPr>
                        <a:t> </a:t>
                      </a:r>
                      <a:r>
                        <a:rPr lang="en-US" sz="1100" b="1" i="0" u="none" strike="noStrike" baseline="0" dirty="0" err="1">
                          <a:solidFill>
                            <a:schemeClr val="tx2"/>
                          </a:solidFill>
                          <a:effectLst/>
                          <a:latin typeface="+mj-lt"/>
                          <a:cs typeface="Arial" pitchFamily="34" charset="0"/>
                        </a:rPr>
                        <a:t>testiranja</a:t>
                      </a:r>
                      <a:r>
                        <a:rPr lang="en-US" sz="1100" b="1" i="0" u="none" strike="noStrike" baseline="0" dirty="0">
                          <a:solidFill>
                            <a:schemeClr val="tx2"/>
                          </a:solidFill>
                          <a:effectLst/>
                          <a:latin typeface="+mj-lt"/>
                          <a:cs typeface="Arial" pitchFamily="34" charset="0"/>
                        </a:rPr>
                        <a:t> </a:t>
                      </a:r>
                      <a:r>
                        <a:rPr lang="en-US" sz="1100" b="1" i="0" u="none" strike="noStrike" baseline="0" dirty="0" err="1">
                          <a:solidFill>
                            <a:schemeClr val="tx2"/>
                          </a:solidFill>
                          <a:effectLst/>
                          <a:latin typeface="+mj-lt"/>
                          <a:cs typeface="Arial" pitchFamily="34" charset="0"/>
                        </a:rPr>
                        <a:t>i</a:t>
                      </a:r>
                      <a:r>
                        <a:rPr lang="en-US" sz="1100" b="1" i="0" u="none" strike="noStrike" baseline="0" dirty="0">
                          <a:solidFill>
                            <a:schemeClr val="tx2"/>
                          </a:solidFill>
                          <a:effectLst/>
                          <a:latin typeface="+mj-lt"/>
                          <a:cs typeface="Arial" pitchFamily="34" charset="0"/>
                        </a:rPr>
                        <a:t> /</a:t>
                      </a:r>
                      <a:r>
                        <a:rPr lang="en-US" sz="1100" b="1" i="0" u="none" strike="noStrike" baseline="0" dirty="0" err="1">
                          <a:solidFill>
                            <a:schemeClr val="tx2"/>
                          </a:solidFill>
                          <a:effectLst/>
                          <a:latin typeface="+mj-lt"/>
                          <a:cs typeface="Arial" pitchFamily="34" charset="0"/>
                        </a:rPr>
                        <a:t>ili</a:t>
                      </a:r>
                      <a:r>
                        <a:rPr lang="en-US" sz="1100" b="1" i="0" u="none" strike="noStrike" baseline="0" dirty="0">
                          <a:solidFill>
                            <a:schemeClr val="tx2"/>
                          </a:solidFill>
                          <a:effectLst/>
                          <a:latin typeface="+mj-lt"/>
                          <a:cs typeface="Arial" pitchFamily="34" charset="0"/>
                        </a:rPr>
                        <a:t> </a:t>
                      </a:r>
                      <a:r>
                        <a:rPr lang="en-US" sz="1100" b="1" i="0" u="none" strike="noStrike" dirty="0">
                          <a:solidFill>
                            <a:schemeClr val="tx2"/>
                          </a:solidFill>
                          <a:effectLst/>
                          <a:latin typeface="+mj-lt"/>
                          <a:cs typeface="Arial" pitchFamily="34" charset="0"/>
                        </a:rPr>
                        <a:t>  </a:t>
                      </a:r>
                      <a:r>
                        <a:rPr lang="en-US" sz="1100" b="1" i="0" u="none" strike="noStrike" dirty="0" err="1">
                          <a:solidFill>
                            <a:schemeClr val="tx2"/>
                          </a:solidFill>
                          <a:effectLst/>
                          <a:latin typeface="+mj-lt"/>
                          <a:cs typeface="Arial" pitchFamily="34" charset="0"/>
                        </a:rPr>
                        <a:t>interpretacija</a:t>
                      </a:r>
                      <a:endParaRPr lang="en-US" sz="1100" b="1"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92711">
                <a:tc>
                  <a:txBody>
                    <a:bodyPr/>
                    <a:lstStyle/>
                    <a:p>
                      <a:pPr algn="l" fontAlgn="ctr"/>
                      <a:r>
                        <a:rPr lang="en-US" sz="1100" b="1" i="0" u="none" strike="noStrike">
                          <a:solidFill>
                            <a:schemeClr val="tx2"/>
                          </a:solidFill>
                          <a:effectLst/>
                          <a:latin typeface="+mj-lt"/>
                          <a:cs typeface="Arial" pitchFamily="34" charset="0"/>
                        </a:rPr>
                        <a:t>≥ 12 mm</a:t>
                      </a:r>
                    </a:p>
                  </a:txBody>
                  <a:tcPr marL="7062" marR="7062" marT="70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en-US" sz="1100" b="0" i="0" u="none" strike="noStrike" dirty="0">
                          <a:solidFill>
                            <a:schemeClr val="tx2"/>
                          </a:solidFill>
                          <a:effectLst/>
                          <a:latin typeface="+mj-lt"/>
                          <a:cs typeface="Arial" pitchFamily="34" charset="0"/>
                        </a:rPr>
                        <a:t>Ne</a:t>
                      </a:r>
                      <a:r>
                        <a:rPr lang="en-US" sz="1100" b="0" i="0" u="none" strike="noStrike" baseline="0" dirty="0">
                          <a:solidFill>
                            <a:schemeClr val="tx2"/>
                          </a:solidFill>
                          <a:effectLst/>
                          <a:latin typeface="+mj-lt"/>
                          <a:cs typeface="Arial" pitchFamily="34" charset="0"/>
                        </a:rPr>
                        <a:t> </a:t>
                      </a:r>
                      <a:r>
                        <a:rPr lang="en-US" sz="1100" b="0" i="0" u="none" strike="noStrike" baseline="0" dirty="0" err="1">
                          <a:solidFill>
                            <a:schemeClr val="tx2"/>
                          </a:solidFill>
                          <a:effectLst/>
                          <a:latin typeface="+mj-lt"/>
                          <a:cs typeface="Arial" pitchFamily="34" charset="0"/>
                        </a:rPr>
                        <a:t>testirati</a:t>
                      </a:r>
                      <a:endParaRPr lang="en-US" sz="1100" b="0"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sr-Latn-RS" sz="1100" b="0" i="0" u="none" strike="noStrike" dirty="0">
                          <a:solidFill>
                            <a:schemeClr val="tx2"/>
                          </a:solidFill>
                          <a:effectLst/>
                          <a:latin typeface="+mj-lt"/>
                          <a:cs typeface="Arial" pitchFamily="34" charset="0"/>
                        </a:rPr>
                        <a:t>Izvestiti S za  navedene beta laktamske antibiotike  za koje su navedeni klinički</a:t>
                      </a:r>
                      <a:r>
                        <a:rPr lang="sr-Latn-RS" sz="1100" b="0" i="0" u="none" strike="noStrike" baseline="0" dirty="0">
                          <a:solidFill>
                            <a:schemeClr val="tx2"/>
                          </a:solidFill>
                          <a:effectLst/>
                          <a:latin typeface="+mj-lt"/>
                          <a:cs typeface="Arial" pitchFamily="34" charset="0"/>
                        </a:rPr>
                        <a:t> breakpointi ( uključujući  i one sa „ Note“), i oralni cefuroksim  kao I , ako se izveštava.</a:t>
                      </a:r>
                      <a:endParaRPr lang="en-US" sz="1100" b="0"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145820">
                <a:tc rowSpan="3">
                  <a:txBody>
                    <a:bodyPr/>
                    <a:lstStyle/>
                    <a:p>
                      <a:pPr algn="l" fontAlgn="ctr"/>
                      <a:r>
                        <a:rPr lang="en-US" sz="1100" b="1" i="0" u="none" strike="noStrike">
                          <a:solidFill>
                            <a:schemeClr val="tx2"/>
                          </a:solidFill>
                          <a:effectLst/>
                          <a:latin typeface="+mj-lt"/>
                          <a:cs typeface="Arial" pitchFamily="34" charset="0"/>
                        </a:rPr>
                        <a:t>&lt; 12 mm</a:t>
                      </a:r>
                    </a:p>
                  </a:txBody>
                  <a:tcPr marL="7062" marR="7062" marT="70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en-US" sz="1100" b="0" i="0" u="none" strike="noStrike" dirty="0">
                          <a:solidFill>
                            <a:schemeClr val="tx2"/>
                          </a:solidFill>
                          <a:effectLst/>
                          <a:latin typeface="+mj-lt"/>
                          <a:cs typeface="Arial" pitchFamily="34" charset="0"/>
                        </a:rPr>
                        <a:t>Beta-</a:t>
                      </a:r>
                      <a:r>
                        <a:rPr lang="en-US" sz="1100" b="0" i="0" u="none" strike="noStrike" dirty="0" err="1">
                          <a:solidFill>
                            <a:schemeClr val="tx2"/>
                          </a:solidFill>
                          <a:effectLst/>
                          <a:latin typeface="+mj-lt"/>
                          <a:cs typeface="Arial" pitchFamily="34" charset="0"/>
                        </a:rPr>
                        <a:t>laktamaza</a:t>
                      </a:r>
                      <a:r>
                        <a:rPr lang="en-US" sz="1100" b="0" i="0" u="none" strike="noStrike" baseline="0" dirty="0">
                          <a:solidFill>
                            <a:schemeClr val="tx2"/>
                          </a:solidFill>
                          <a:effectLst/>
                          <a:latin typeface="+mj-lt"/>
                          <a:cs typeface="Arial" pitchFamily="34" charset="0"/>
                        </a:rPr>
                        <a:t> </a:t>
                      </a:r>
                      <a:r>
                        <a:rPr lang="en-US" sz="1100" b="0" i="0" u="none" strike="noStrike" dirty="0">
                          <a:solidFill>
                            <a:schemeClr val="tx2"/>
                          </a:solidFill>
                          <a:effectLst/>
                          <a:latin typeface="+mj-lt"/>
                          <a:cs typeface="Arial" pitchFamily="34" charset="0"/>
                        </a:rPr>
                        <a:t>   </a:t>
                      </a:r>
                      <a:r>
                        <a:rPr lang="en-US" sz="1100" b="0" i="0" u="none" strike="noStrike" dirty="0" err="1">
                          <a:solidFill>
                            <a:schemeClr val="tx2"/>
                          </a:solidFill>
                          <a:effectLst/>
                          <a:latin typeface="+mj-lt"/>
                          <a:cs typeface="Arial" pitchFamily="34" charset="0"/>
                        </a:rPr>
                        <a:t>negativan</a:t>
                      </a:r>
                      <a:endParaRPr lang="en-US" sz="1100" b="0"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sr-Latn-RS" sz="1100" b="0" i="0" u="none" strike="noStrike" dirty="0">
                          <a:solidFill>
                            <a:schemeClr val="tx2"/>
                          </a:solidFill>
                          <a:effectLst/>
                          <a:latin typeface="+mj-lt"/>
                          <a:cs typeface="Arial" pitchFamily="34" charset="0"/>
                        </a:rPr>
                        <a:t>Prisutan</a:t>
                      </a:r>
                      <a:r>
                        <a:rPr lang="sr-Latn-RS" sz="1100" b="0" i="0" u="none" strike="noStrike" baseline="0" dirty="0">
                          <a:solidFill>
                            <a:schemeClr val="tx2"/>
                          </a:solidFill>
                          <a:effectLst/>
                          <a:latin typeface="+mj-lt"/>
                          <a:cs typeface="Arial" pitchFamily="34" charset="0"/>
                        </a:rPr>
                        <a:t> je drugi mehanizam rezistencije , a ne produkcija beta laktamaza .</a:t>
                      </a:r>
                      <a:r>
                        <a:rPr lang="en-US" sz="1100" b="0" i="0" u="none" strike="noStrike" dirty="0">
                          <a:solidFill>
                            <a:schemeClr val="tx2"/>
                          </a:solidFill>
                          <a:effectLst/>
                          <a:latin typeface="+mj-lt"/>
                          <a:cs typeface="Arial" pitchFamily="34" charset="0"/>
                        </a:rPr>
                        <a:t> </a:t>
                      </a:r>
                      <a:r>
                        <a:rPr lang="sr-Latn-RS" sz="1100" b="0" i="0" u="none" strike="noStrike" dirty="0">
                          <a:solidFill>
                            <a:schemeClr val="tx2"/>
                          </a:solidFill>
                          <a:effectLst/>
                          <a:latin typeface="+mj-lt"/>
                          <a:cs typeface="Arial" pitchFamily="34" charset="0"/>
                        </a:rPr>
                        <a:t> Kako</a:t>
                      </a:r>
                      <a:r>
                        <a:rPr lang="sr-Latn-RS" sz="1100" b="0" i="0" u="none" strike="noStrike" baseline="0" dirty="0">
                          <a:solidFill>
                            <a:schemeClr val="tx2"/>
                          </a:solidFill>
                          <a:effectLst/>
                          <a:latin typeface="+mj-lt"/>
                          <a:cs typeface="Arial" pitchFamily="34" charset="0"/>
                        </a:rPr>
                        <a:t> su efekti  ovih mehanizama različiti  na pojedinačne beta-laktamske agense, testirati osetljivost na određeni  beta-laktamski antibiotik koji  će imati kliničku primenu.</a:t>
                      </a:r>
                      <a:endParaRPr lang="en-US" sz="1100" b="0"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56365">
                <a:tc vMerge="1">
                  <a:txBody>
                    <a:bodyPr/>
                    <a:lstStyle/>
                    <a:p>
                      <a:endParaRPr lang="en-US"/>
                    </a:p>
                  </a:txBody>
                  <a:tcPr/>
                </a:tc>
                <a:tc rowSpan="2" gridSpan="5">
                  <a:txBody>
                    <a:bodyPr/>
                    <a:lstStyle/>
                    <a:p>
                      <a:pPr algn="l" fontAlgn="ctr"/>
                      <a:r>
                        <a:rPr lang="en-US" sz="1100" b="0" i="0" u="none" strike="noStrike" dirty="0">
                          <a:solidFill>
                            <a:schemeClr val="tx2"/>
                          </a:solidFill>
                          <a:effectLst/>
                          <a:latin typeface="+mj-lt"/>
                          <a:cs typeface="Arial" pitchFamily="34" charset="0"/>
                        </a:rPr>
                        <a:t>Beta-</a:t>
                      </a:r>
                      <a:r>
                        <a:rPr lang="en-US" sz="1100" b="0" i="0" u="none" strike="noStrike" dirty="0" err="1">
                          <a:solidFill>
                            <a:schemeClr val="tx2"/>
                          </a:solidFill>
                          <a:effectLst/>
                          <a:latin typeface="+mj-lt"/>
                          <a:cs typeface="Arial" pitchFamily="34" charset="0"/>
                        </a:rPr>
                        <a:t>laktamaza</a:t>
                      </a:r>
                      <a:r>
                        <a:rPr lang="en-US" sz="1100" b="0" i="0" u="none" strike="noStrike" baseline="0" dirty="0">
                          <a:solidFill>
                            <a:schemeClr val="tx2"/>
                          </a:solidFill>
                          <a:effectLst/>
                          <a:latin typeface="+mj-lt"/>
                          <a:cs typeface="Arial" pitchFamily="34" charset="0"/>
                        </a:rPr>
                        <a:t>   </a:t>
                      </a:r>
                      <a:r>
                        <a:rPr lang="en-US" sz="1100" b="0" i="0" u="none" strike="noStrike" dirty="0" err="1">
                          <a:solidFill>
                            <a:schemeClr val="tx2"/>
                          </a:solidFill>
                          <a:effectLst/>
                          <a:latin typeface="+mj-lt"/>
                          <a:cs typeface="Arial" pitchFamily="34" charset="0"/>
                        </a:rPr>
                        <a:t>pozitivan</a:t>
                      </a:r>
                      <a:endParaRPr lang="en-US" sz="1100" b="0"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ctr"/>
                      <a:r>
                        <a:rPr lang="sr-Latn-RS" sz="1100" b="0" i="0" u="none" strike="noStrike" dirty="0">
                          <a:solidFill>
                            <a:schemeClr val="tx2"/>
                          </a:solidFill>
                          <a:effectLst/>
                          <a:latin typeface="+mj-lt"/>
                          <a:cs typeface="Arial" pitchFamily="34" charset="0"/>
                        </a:rPr>
                        <a:t>Za</a:t>
                      </a:r>
                      <a:r>
                        <a:rPr lang="en-US" sz="1100" b="0" i="0" u="none" strike="noStrike" dirty="0">
                          <a:solidFill>
                            <a:schemeClr val="tx2"/>
                          </a:solidFill>
                          <a:effectLst/>
                          <a:latin typeface="+mj-lt"/>
                          <a:cs typeface="Arial" pitchFamily="34" charset="0"/>
                        </a:rPr>
                        <a:t> ampicillin, amoxicillin </a:t>
                      </a:r>
                      <a:r>
                        <a:rPr lang="sr-Latn-RS" sz="1100" b="0" i="0" u="none" strike="noStrike" dirty="0">
                          <a:solidFill>
                            <a:schemeClr val="tx2"/>
                          </a:solidFill>
                          <a:effectLst/>
                          <a:latin typeface="+mj-lt"/>
                          <a:cs typeface="Arial" pitchFamily="34" charset="0"/>
                        </a:rPr>
                        <a:t>i</a:t>
                      </a:r>
                      <a:r>
                        <a:rPr lang="sr-Latn-RS" sz="1100" b="0" i="0" u="none" strike="noStrike" baseline="0" dirty="0">
                          <a:solidFill>
                            <a:schemeClr val="tx2"/>
                          </a:solidFill>
                          <a:effectLst/>
                          <a:latin typeface="+mj-lt"/>
                          <a:cs typeface="Arial" pitchFamily="34" charset="0"/>
                        </a:rPr>
                        <a:t> </a:t>
                      </a:r>
                      <a:r>
                        <a:rPr lang="en-US" sz="1100" b="0" i="0" u="none" strike="noStrike" dirty="0" err="1">
                          <a:solidFill>
                            <a:schemeClr val="tx2"/>
                          </a:solidFill>
                          <a:effectLst/>
                          <a:latin typeface="+mj-lt"/>
                          <a:cs typeface="Arial" pitchFamily="34" charset="0"/>
                        </a:rPr>
                        <a:t>piperacillin</a:t>
                      </a:r>
                      <a:r>
                        <a:rPr lang="en-US" sz="1100" b="0" i="0" u="none" strike="noStrike" dirty="0">
                          <a:solidFill>
                            <a:schemeClr val="tx2"/>
                          </a:solidFill>
                          <a:effectLst/>
                          <a:latin typeface="+mj-lt"/>
                          <a:cs typeface="Arial" pitchFamily="34" charset="0"/>
                        </a:rPr>
                        <a:t>, </a:t>
                      </a:r>
                      <a:r>
                        <a:rPr lang="sr-Latn-RS" sz="1100" b="0" i="0" u="none" strike="noStrike" dirty="0">
                          <a:solidFill>
                            <a:schemeClr val="tx2"/>
                          </a:solidFill>
                          <a:effectLst/>
                          <a:latin typeface="+mj-lt"/>
                          <a:cs typeface="Arial" pitchFamily="34" charset="0"/>
                        </a:rPr>
                        <a:t>izvestiti</a:t>
                      </a:r>
                      <a:r>
                        <a:rPr lang="sr-Latn-RS" sz="1100" b="0" i="0" u="none" strike="noStrike" baseline="0" dirty="0">
                          <a:solidFill>
                            <a:schemeClr val="tx2"/>
                          </a:solidFill>
                          <a:effectLst/>
                          <a:latin typeface="+mj-lt"/>
                          <a:cs typeface="Arial" pitchFamily="34" charset="0"/>
                        </a:rPr>
                        <a:t> R.</a:t>
                      </a:r>
                      <a:endParaRPr lang="en-US" sz="1100" b="0"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023858">
                <a:tc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ctr"/>
                      <a:r>
                        <a:rPr lang="sr-Latn-RS" sz="1100" b="0" i="0" u="none" strike="noStrike" dirty="0">
                          <a:solidFill>
                            <a:schemeClr val="tx2"/>
                          </a:solidFill>
                          <a:effectLst/>
                          <a:latin typeface="+mj-lt"/>
                          <a:cs typeface="Arial" pitchFamily="34" charset="0"/>
                        </a:rPr>
                        <a:t>Za</a:t>
                      </a:r>
                      <a:r>
                        <a:rPr lang="sr-Latn-RS" sz="1100" b="0" i="0" u="none" strike="noStrike" baseline="0" dirty="0">
                          <a:solidFill>
                            <a:schemeClr val="tx2"/>
                          </a:solidFill>
                          <a:effectLst/>
                          <a:latin typeface="+mj-lt"/>
                          <a:cs typeface="Arial" pitchFamily="34" charset="0"/>
                        </a:rPr>
                        <a:t> ostale  beta-laktamske antibiotike,  testirati osetljivost na određeni beta-laktamski antibiotik  koji će imati kliničku primenu, budući da  se ovim skrin testom ne mogu isključiti   </a:t>
                      </a:r>
                      <a:r>
                        <a:rPr lang="sr-Latn-RS" sz="1100" b="0" i="0" u="none" strike="noStrike" kern="1200" baseline="0" dirty="0">
                          <a:solidFill>
                            <a:schemeClr val="tx2"/>
                          </a:solidFill>
                          <a:effectLst/>
                          <a:latin typeface="+mn-lt"/>
                          <a:ea typeface="+mn-ea"/>
                          <a:cs typeface="Arial" pitchFamily="34" charset="0"/>
                        </a:rPr>
                        <a:t>drugi mehanizmi rezistencije .</a:t>
                      </a:r>
                      <a:endParaRPr lang="en-US" sz="1100" b="0" i="0" u="none" strike="noStrike" dirty="0">
                        <a:solidFill>
                          <a:schemeClr val="tx2"/>
                        </a:solidFill>
                        <a:effectLst/>
                        <a:latin typeface="+mj-lt"/>
                        <a:cs typeface="Arial" pitchFamily="34" charset="0"/>
                      </a:endParaRPr>
                    </a:p>
                  </a:txBody>
                  <a:tcPr marL="7062" marR="7062" marT="70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3564521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chemeClr val="bg1">
              <a:lumMod val="95000"/>
            </a:schemeClr>
          </a:solidFill>
          <a:ln>
            <a:solidFill>
              <a:schemeClr val="tx1"/>
            </a:solidFill>
          </a:ln>
        </p:spPr>
        <p:txBody>
          <a:bodyPr>
            <a:noAutofit/>
          </a:bodyPr>
          <a:lstStyle/>
          <a:p>
            <a:r>
              <a:rPr lang="sr-Latn-RS" sz="2800" b="1" dirty="0">
                <a:effectLst>
                  <a:outerShdw blurRad="38100" dist="38100" dir="2700000" algn="tl">
                    <a:srgbClr val="000000">
                      <a:alpha val="43137"/>
                    </a:srgbClr>
                  </a:outerShdw>
                </a:effectLst>
              </a:rPr>
              <a:t>ANTIBIOTICI ZA EMPIRIJSKU UPOTREBU U TERAPIJI </a:t>
            </a:r>
            <a:r>
              <a:rPr lang="en-US" sz="2800" b="1" dirty="0">
                <a:effectLst>
                  <a:outerShdw blurRad="38100" dist="38100" dir="2700000" algn="tl">
                    <a:srgbClr val="000000">
                      <a:alpha val="43137"/>
                    </a:srgbClr>
                  </a:outerShdw>
                </a:effectLst>
              </a:rPr>
              <a:t>LOKALNIH </a:t>
            </a:r>
            <a:r>
              <a:rPr lang="sr-Latn-RS" sz="2800" b="1" dirty="0">
                <a:effectLst>
                  <a:outerShdw blurRad="38100" dist="38100" dir="2700000" algn="tl">
                    <a:srgbClr val="000000">
                      <a:alpha val="43137"/>
                    </a:srgbClr>
                  </a:outerShdw>
                </a:effectLst>
              </a:rPr>
              <a:t>INFEKCIJA IZAZVANIH </a:t>
            </a:r>
            <a:r>
              <a:rPr lang="sr-Latn-RS" sz="2800" b="1" i="1" dirty="0">
                <a:solidFill>
                  <a:srgbClr val="FF0000"/>
                </a:solidFill>
                <a:effectLst>
                  <a:outerShdw blurRad="38100" dist="38100" dir="2700000" algn="tl">
                    <a:srgbClr val="000000">
                      <a:alpha val="43137"/>
                    </a:srgbClr>
                  </a:outerShdw>
                </a:effectLst>
              </a:rPr>
              <a:t>H. influenzae</a:t>
            </a:r>
            <a:endParaRPr lang="en-US" sz="2800" b="1"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05000"/>
            <a:ext cx="4038600" cy="4525963"/>
          </a:xfrm>
          <a:ln>
            <a:solidFill>
              <a:srgbClr val="FF33CC"/>
            </a:solidFill>
          </a:ln>
        </p:spPr>
        <p:txBody>
          <a:bodyPr>
            <a:normAutofit fontScale="62500" lnSpcReduction="20000"/>
          </a:bodyPr>
          <a:lstStyle/>
          <a:p>
            <a:pPr>
              <a:lnSpc>
                <a:spcPct val="120000"/>
              </a:lnSpc>
            </a:pPr>
            <a:r>
              <a:rPr lang="en-US" sz="2900" dirty="0" err="1">
                <a:solidFill>
                  <a:schemeClr val="tx2"/>
                </a:solidFill>
                <a:latin typeface="+mj-lt"/>
              </a:rPr>
              <a:t>Ako</a:t>
            </a:r>
            <a:r>
              <a:rPr lang="en-US" sz="2900" dirty="0">
                <a:solidFill>
                  <a:schemeClr val="tx2"/>
                </a:solidFill>
                <a:latin typeface="+mj-lt"/>
              </a:rPr>
              <a:t> </a:t>
            </a:r>
            <a:r>
              <a:rPr lang="en-US" sz="2900" dirty="0" err="1">
                <a:solidFill>
                  <a:schemeClr val="tx2"/>
                </a:solidFill>
                <a:latin typeface="+mj-lt"/>
              </a:rPr>
              <a:t>postoji</a:t>
            </a:r>
            <a:r>
              <a:rPr lang="en-US" sz="2900" dirty="0">
                <a:solidFill>
                  <a:schemeClr val="tx2"/>
                </a:solidFill>
                <a:latin typeface="+mj-lt"/>
              </a:rPr>
              <a:t> </a:t>
            </a:r>
            <a:r>
              <a:rPr lang="en-US" sz="2900" dirty="0" err="1">
                <a:solidFill>
                  <a:schemeClr val="tx2"/>
                </a:solidFill>
                <a:latin typeface="+mj-lt"/>
              </a:rPr>
              <a:t>unimodal</a:t>
            </a:r>
            <a:r>
              <a:rPr lang="sr-Latn-RS" sz="2900" dirty="0">
                <a:solidFill>
                  <a:schemeClr val="tx2"/>
                </a:solidFill>
                <a:latin typeface="+mj-lt"/>
              </a:rPr>
              <a:t>na</a:t>
            </a:r>
            <a:r>
              <a:rPr lang="en-US" sz="2900" dirty="0">
                <a:solidFill>
                  <a:schemeClr val="tx2"/>
                </a:solidFill>
                <a:latin typeface="+mj-lt"/>
              </a:rPr>
              <a:t>   </a:t>
            </a:r>
            <a:r>
              <a:rPr lang="en-US" sz="2900" dirty="0" err="1">
                <a:solidFill>
                  <a:schemeClr val="tx2"/>
                </a:solidFill>
                <a:latin typeface="+mj-lt"/>
              </a:rPr>
              <a:t>distribucija</a:t>
            </a:r>
            <a:r>
              <a:rPr lang="en-US" sz="2900" dirty="0">
                <a:solidFill>
                  <a:schemeClr val="tx2"/>
                </a:solidFill>
                <a:latin typeface="+mj-lt"/>
              </a:rPr>
              <a:t>  MIK–ova, </a:t>
            </a:r>
            <a:r>
              <a:rPr lang="en-US" sz="2900" dirty="0" err="1">
                <a:solidFill>
                  <a:schemeClr val="tx2"/>
                </a:solidFill>
                <a:latin typeface="+mj-lt"/>
              </a:rPr>
              <a:t>sa</a:t>
            </a:r>
            <a:r>
              <a:rPr lang="en-US" sz="2900" dirty="0">
                <a:solidFill>
                  <a:schemeClr val="tx2"/>
                </a:solidFill>
                <a:latin typeface="+mj-lt"/>
              </a:rPr>
              <a:t> </a:t>
            </a:r>
            <a:r>
              <a:rPr lang="en-US" sz="2900" dirty="0" err="1">
                <a:solidFill>
                  <a:schemeClr val="tx2"/>
                </a:solidFill>
                <a:latin typeface="+mj-lt"/>
              </a:rPr>
              <a:t>modaln</a:t>
            </a:r>
            <a:r>
              <a:rPr lang="sr-Latn-RS" sz="2900" dirty="0">
                <a:solidFill>
                  <a:schemeClr val="tx2"/>
                </a:solidFill>
                <a:latin typeface="+mj-lt"/>
              </a:rPr>
              <a:t>om </a:t>
            </a:r>
            <a:r>
              <a:rPr lang="en-US" sz="2900" dirty="0">
                <a:solidFill>
                  <a:schemeClr val="tx2"/>
                </a:solidFill>
                <a:latin typeface="+mj-lt"/>
              </a:rPr>
              <a:t> MIC  4</a:t>
            </a:r>
            <a:r>
              <a:rPr lang="sr-Latn-RS" sz="2900" dirty="0">
                <a:solidFill>
                  <a:schemeClr val="tx2"/>
                </a:solidFill>
                <a:latin typeface="+mj-lt"/>
              </a:rPr>
              <a:t> </a:t>
            </a:r>
            <a:r>
              <a:rPr lang="en-US" sz="2900" dirty="0">
                <a:solidFill>
                  <a:schemeClr val="tx2"/>
                </a:solidFill>
                <a:latin typeface="+mj-lt"/>
              </a:rPr>
              <a:t>x </a:t>
            </a:r>
            <a:r>
              <a:rPr lang="sr-Latn-RS" sz="2900" dirty="0">
                <a:solidFill>
                  <a:schemeClr val="tx2"/>
                </a:solidFill>
                <a:latin typeface="+mj-lt"/>
              </a:rPr>
              <a:t>(</a:t>
            </a:r>
            <a:r>
              <a:rPr lang="en-US" sz="2900" dirty="0" err="1">
                <a:solidFill>
                  <a:schemeClr val="tx2"/>
                </a:solidFill>
                <a:latin typeface="+mj-lt"/>
              </a:rPr>
              <a:t>dva</a:t>
            </a:r>
            <a:r>
              <a:rPr lang="en-US" sz="2900" dirty="0">
                <a:solidFill>
                  <a:schemeClr val="tx2"/>
                </a:solidFill>
                <a:latin typeface="+mj-lt"/>
              </a:rPr>
              <a:t> </a:t>
            </a:r>
            <a:r>
              <a:rPr lang="en-US" sz="2900" dirty="0" err="1">
                <a:solidFill>
                  <a:schemeClr val="tx2"/>
                </a:solidFill>
                <a:latin typeface="+mj-lt"/>
              </a:rPr>
              <a:t>dvostruka</a:t>
            </a:r>
            <a:r>
              <a:rPr lang="en-US" sz="2900" dirty="0">
                <a:solidFill>
                  <a:schemeClr val="tx2"/>
                </a:solidFill>
                <a:latin typeface="+mj-lt"/>
              </a:rPr>
              <a:t> </a:t>
            </a:r>
            <a:r>
              <a:rPr lang="en-US" sz="2900" dirty="0" err="1">
                <a:solidFill>
                  <a:schemeClr val="tx2"/>
                </a:solidFill>
                <a:latin typeface="+mj-lt"/>
              </a:rPr>
              <a:t>razblaženja</a:t>
            </a:r>
            <a:r>
              <a:rPr lang="en-US" sz="2900" dirty="0">
                <a:solidFill>
                  <a:schemeClr val="tx2"/>
                </a:solidFill>
                <a:latin typeface="+mj-lt"/>
              </a:rPr>
              <a:t>) </a:t>
            </a:r>
            <a:r>
              <a:rPr lang="en-US" sz="2900" dirty="0" err="1">
                <a:solidFill>
                  <a:schemeClr val="tx2"/>
                </a:solidFill>
                <a:latin typeface="+mj-lt"/>
              </a:rPr>
              <a:t>ili</a:t>
            </a:r>
            <a:r>
              <a:rPr lang="en-US" sz="2900" dirty="0">
                <a:solidFill>
                  <a:schemeClr val="tx2"/>
                </a:solidFill>
                <a:latin typeface="+mj-lt"/>
              </a:rPr>
              <a:t> </a:t>
            </a:r>
            <a:r>
              <a:rPr lang="en-US" sz="2900" dirty="0" err="1">
                <a:solidFill>
                  <a:schemeClr val="tx2"/>
                </a:solidFill>
                <a:latin typeface="+mj-lt"/>
              </a:rPr>
              <a:t>više</a:t>
            </a:r>
            <a:r>
              <a:rPr lang="en-US" sz="2900" dirty="0">
                <a:solidFill>
                  <a:schemeClr val="tx2"/>
                </a:solidFill>
                <a:latin typeface="+mj-lt"/>
              </a:rPr>
              <a:t> </a:t>
            </a:r>
            <a:r>
              <a:rPr lang="en-US" sz="2900" dirty="0" err="1">
                <a:solidFill>
                  <a:schemeClr val="tx2"/>
                </a:solidFill>
                <a:latin typeface="+mj-lt"/>
              </a:rPr>
              <a:t>ispod</a:t>
            </a:r>
            <a:r>
              <a:rPr lang="en-US" sz="2900" dirty="0">
                <a:solidFill>
                  <a:schemeClr val="tx2"/>
                </a:solidFill>
                <a:latin typeface="+mj-lt"/>
              </a:rPr>
              <a:t> </a:t>
            </a:r>
            <a:r>
              <a:rPr lang="sr-Latn-RS" sz="2900" dirty="0" err="1">
                <a:solidFill>
                  <a:schemeClr val="tx2"/>
                </a:solidFill>
                <a:latin typeface="+mj-lt"/>
              </a:rPr>
              <a:t>p</a:t>
            </a:r>
            <a:r>
              <a:rPr lang="en-US" sz="2900" dirty="0" err="1">
                <a:solidFill>
                  <a:schemeClr val="tx2"/>
                </a:solidFill>
                <a:latin typeface="+mj-lt"/>
              </a:rPr>
              <a:t>relomn</a:t>
            </a:r>
            <a:r>
              <a:rPr lang="sr-Latn-RS" sz="2900" dirty="0">
                <a:solidFill>
                  <a:schemeClr val="tx2"/>
                </a:solidFill>
                <a:latin typeface="+mj-lt"/>
              </a:rPr>
              <a:t>e</a:t>
            </a:r>
            <a:r>
              <a:rPr lang="en-US" sz="2900" dirty="0">
                <a:solidFill>
                  <a:schemeClr val="tx2"/>
                </a:solidFill>
                <a:latin typeface="+mj-lt"/>
              </a:rPr>
              <a:t> </a:t>
            </a:r>
            <a:r>
              <a:rPr lang="en-US" sz="2900" dirty="0" err="1">
                <a:solidFill>
                  <a:schemeClr val="tx2"/>
                </a:solidFill>
                <a:latin typeface="+mj-lt"/>
              </a:rPr>
              <a:t>tačk</a:t>
            </a:r>
            <a:r>
              <a:rPr lang="sr-Latn-RS" sz="2900" dirty="0">
                <a:solidFill>
                  <a:schemeClr val="tx2"/>
                </a:solidFill>
                <a:latin typeface="+mj-lt"/>
              </a:rPr>
              <a:t>e</a:t>
            </a:r>
            <a:r>
              <a:rPr lang="en-US" sz="2900" dirty="0">
                <a:solidFill>
                  <a:schemeClr val="tx2"/>
                </a:solidFill>
                <a:latin typeface="+mj-lt"/>
              </a:rPr>
              <a:t>, </a:t>
            </a:r>
            <a:r>
              <a:rPr lang="sr-Latn-RS" sz="2900" dirty="0">
                <a:solidFill>
                  <a:schemeClr val="tx2"/>
                </a:solidFill>
                <a:latin typeface="+mj-lt"/>
              </a:rPr>
              <a:t> kao što je kod sledećih antibiotika</a:t>
            </a:r>
          </a:p>
          <a:p>
            <a:pPr marL="0" indent="0">
              <a:lnSpc>
                <a:spcPct val="120000"/>
              </a:lnSpc>
              <a:buNone/>
            </a:pPr>
            <a:endParaRPr lang="sr-Latn-RS" sz="1600" dirty="0">
              <a:solidFill>
                <a:schemeClr val="tx2"/>
              </a:solidFill>
              <a:latin typeface="+mj-lt"/>
            </a:endParaRPr>
          </a:p>
          <a:p>
            <a:pPr>
              <a:lnSpc>
                <a:spcPct val="120000"/>
              </a:lnSpc>
            </a:pPr>
            <a:r>
              <a:rPr lang="en-US" sz="2900" dirty="0" err="1">
                <a:solidFill>
                  <a:schemeClr val="tx2"/>
                </a:solidFill>
                <a:latin typeface="+mj-lt"/>
              </a:rPr>
              <a:t>Ovi</a:t>
            </a:r>
            <a:r>
              <a:rPr lang="en-US" sz="2900" dirty="0">
                <a:solidFill>
                  <a:schemeClr val="tx2"/>
                </a:solidFill>
                <a:latin typeface="+mj-lt"/>
              </a:rPr>
              <a:t> </a:t>
            </a:r>
            <a:r>
              <a:rPr lang="en-US" sz="2900" dirty="0" err="1">
                <a:solidFill>
                  <a:schemeClr val="tx2"/>
                </a:solidFill>
                <a:latin typeface="+mj-lt"/>
              </a:rPr>
              <a:t>agen</a:t>
            </a:r>
            <a:r>
              <a:rPr lang="sr-Latn-RS" sz="2900" dirty="0">
                <a:solidFill>
                  <a:schemeClr val="tx2"/>
                </a:solidFill>
                <a:latin typeface="+mj-lt"/>
              </a:rPr>
              <a:t>s</a:t>
            </a:r>
            <a:r>
              <a:rPr lang="en-US" sz="2900" dirty="0">
                <a:solidFill>
                  <a:schemeClr val="tx2"/>
                </a:solidFill>
                <a:latin typeface="+mj-lt"/>
              </a:rPr>
              <a:t>i </a:t>
            </a:r>
            <a:r>
              <a:rPr lang="en-US" sz="2900" dirty="0" err="1">
                <a:solidFill>
                  <a:schemeClr val="tx2"/>
                </a:solidFill>
                <a:latin typeface="+mj-lt"/>
              </a:rPr>
              <a:t>su</a:t>
            </a:r>
            <a:r>
              <a:rPr lang="en-US" sz="2900" dirty="0">
                <a:solidFill>
                  <a:schemeClr val="tx2"/>
                </a:solidFill>
                <a:latin typeface="+mj-lt"/>
              </a:rPr>
              <a:t> </a:t>
            </a:r>
            <a:r>
              <a:rPr lang="en-US" sz="2900" dirty="0" err="1">
                <a:solidFill>
                  <a:schemeClr val="tx2"/>
                </a:solidFill>
                <a:latin typeface="+mj-lt"/>
              </a:rPr>
              <a:t>stoga</a:t>
            </a:r>
            <a:r>
              <a:rPr lang="en-US" sz="2900" dirty="0">
                <a:solidFill>
                  <a:schemeClr val="tx2"/>
                </a:solidFill>
                <a:latin typeface="+mj-lt"/>
              </a:rPr>
              <a:t> </a:t>
            </a:r>
            <a:r>
              <a:rPr lang="en-US" sz="2900" dirty="0" err="1">
                <a:solidFill>
                  <a:schemeClr val="tx2"/>
                </a:solidFill>
                <a:latin typeface="+mj-lt"/>
              </a:rPr>
              <a:t>veoma</a:t>
            </a:r>
            <a:r>
              <a:rPr lang="en-US" sz="2900" dirty="0">
                <a:solidFill>
                  <a:schemeClr val="tx2"/>
                </a:solidFill>
                <a:latin typeface="+mj-lt"/>
              </a:rPr>
              <a:t> </a:t>
            </a:r>
            <a:r>
              <a:rPr lang="en-US" sz="2900" dirty="0" err="1">
                <a:solidFill>
                  <a:schemeClr val="tx2"/>
                </a:solidFill>
                <a:latin typeface="+mj-lt"/>
              </a:rPr>
              <a:t>aktivni</a:t>
            </a:r>
            <a:r>
              <a:rPr lang="en-US" sz="2900" dirty="0">
                <a:solidFill>
                  <a:schemeClr val="tx2"/>
                </a:solidFill>
                <a:latin typeface="+mj-lt"/>
              </a:rPr>
              <a:t> </a:t>
            </a:r>
            <a:r>
              <a:rPr lang="sr-Latn-RS" sz="2900" dirty="0">
                <a:solidFill>
                  <a:schemeClr val="tx2"/>
                </a:solidFill>
                <a:latin typeface="+mj-lt"/>
              </a:rPr>
              <a:t>u odnosu na </a:t>
            </a:r>
            <a:r>
              <a:rPr lang="en-US" sz="2900" i="1" dirty="0">
                <a:solidFill>
                  <a:srgbClr val="FF0000"/>
                </a:solidFill>
                <a:latin typeface="+mj-lt"/>
              </a:rPr>
              <a:t>H. </a:t>
            </a:r>
            <a:r>
              <a:rPr lang="en-US" sz="2900" i="1" dirty="0" err="1">
                <a:solidFill>
                  <a:srgbClr val="FF0000"/>
                </a:solidFill>
                <a:latin typeface="+mj-lt"/>
              </a:rPr>
              <a:t>influenzae</a:t>
            </a:r>
            <a:r>
              <a:rPr lang="sr-Latn-RS" sz="2900" i="1" dirty="0">
                <a:solidFill>
                  <a:srgbClr val="FF0000"/>
                </a:solidFill>
                <a:latin typeface="+mj-lt"/>
              </a:rPr>
              <a:t> </a:t>
            </a:r>
            <a:r>
              <a:rPr lang="sr-Latn-RS" sz="2900" dirty="0">
                <a:solidFill>
                  <a:schemeClr val="tx2"/>
                </a:solidFill>
                <a:latin typeface="+mj-lt"/>
              </a:rPr>
              <a:t>i   </a:t>
            </a:r>
            <a:r>
              <a:rPr lang="en-US" sz="2900" dirty="0">
                <a:solidFill>
                  <a:schemeClr val="tx2"/>
                </a:solidFill>
                <a:latin typeface="+mj-lt"/>
              </a:rPr>
              <a:t> </a:t>
            </a:r>
            <a:r>
              <a:rPr lang="sr-Latn-RS" sz="2900" dirty="0">
                <a:solidFill>
                  <a:schemeClr val="tx2"/>
                </a:solidFill>
                <a:latin typeface="+mj-lt"/>
              </a:rPr>
              <a:t> </a:t>
            </a:r>
            <a:r>
              <a:rPr lang="en-US" sz="2900" dirty="0" err="1">
                <a:solidFill>
                  <a:schemeClr val="tx2"/>
                </a:solidFill>
                <a:latin typeface="+mj-lt"/>
              </a:rPr>
              <a:t>najpogodniji</a:t>
            </a:r>
            <a:r>
              <a:rPr lang="en-US" sz="2900" dirty="0">
                <a:solidFill>
                  <a:schemeClr val="tx2"/>
                </a:solidFill>
                <a:latin typeface="+mj-lt"/>
              </a:rPr>
              <a:t> </a:t>
            </a:r>
            <a:r>
              <a:rPr lang="sr-Latn-RS" sz="2900" dirty="0">
                <a:solidFill>
                  <a:schemeClr val="tx2"/>
                </a:solidFill>
                <a:latin typeface="+mj-lt"/>
              </a:rPr>
              <a:t>su </a:t>
            </a:r>
            <a:r>
              <a:rPr lang="en-US" sz="2900" dirty="0" err="1">
                <a:solidFill>
                  <a:schemeClr val="tx2"/>
                </a:solidFill>
                <a:latin typeface="+mj-lt"/>
              </a:rPr>
              <a:t>za</a:t>
            </a:r>
            <a:r>
              <a:rPr lang="en-US" sz="2900" dirty="0">
                <a:solidFill>
                  <a:schemeClr val="tx2"/>
                </a:solidFill>
                <a:latin typeface="+mj-lt"/>
              </a:rPr>
              <a:t> </a:t>
            </a:r>
            <a:r>
              <a:rPr lang="en-US" sz="2900" dirty="0" err="1">
                <a:solidFill>
                  <a:schemeClr val="tx2"/>
                </a:solidFill>
                <a:latin typeface="+mj-lt"/>
              </a:rPr>
              <a:t>empirijsk</a:t>
            </a:r>
            <a:r>
              <a:rPr lang="sr-Latn-RS" sz="2900" dirty="0">
                <a:solidFill>
                  <a:schemeClr val="tx2"/>
                </a:solidFill>
                <a:latin typeface="+mj-lt"/>
              </a:rPr>
              <a:t>u </a:t>
            </a:r>
            <a:r>
              <a:rPr lang="en-US" sz="2900" dirty="0" err="1">
                <a:solidFill>
                  <a:schemeClr val="tx2"/>
                </a:solidFill>
                <a:latin typeface="+mj-lt"/>
              </a:rPr>
              <a:t>upotrebu</a:t>
            </a:r>
            <a:r>
              <a:rPr lang="en-US" sz="2900" dirty="0">
                <a:solidFill>
                  <a:schemeClr val="tx2"/>
                </a:solidFill>
                <a:latin typeface="+mj-lt"/>
              </a:rPr>
              <a:t>.</a:t>
            </a:r>
          </a:p>
          <a:p>
            <a:pPr>
              <a:lnSpc>
                <a:spcPct val="120000"/>
              </a:lnSpc>
            </a:pPr>
            <a:endParaRPr lang="en-US" sz="1600" dirty="0">
              <a:solidFill>
                <a:schemeClr val="tx2"/>
              </a:solidFill>
              <a:latin typeface="+mj-lt"/>
            </a:endParaRPr>
          </a:p>
          <a:p>
            <a:pPr marL="0" indent="0">
              <a:lnSpc>
                <a:spcPct val="120000"/>
              </a:lnSpc>
              <a:buNone/>
            </a:pPr>
            <a:r>
              <a:rPr lang="en-US" sz="2000" dirty="0">
                <a:solidFill>
                  <a:schemeClr val="tx2"/>
                </a:solidFill>
                <a:latin typeface="+mj-lt"/>
              </a:rPr>
              <a:t>↓↓ </a:t>
            </a:r>
            <a:r>
              <a:rPr lang="sr-Latn-RS" sz="2000" dirty="0">
                <a:solidFill>
                  <a:schemeClr val="tx2"/>
                </a:solidFill>
                <a:latin typeface="+mj-lt"/>
              </a:rPr>
              <a:t>  </a:t>
            </a:r>
            <a:r>
              <a:rPr lang="en-US" sz="2000" dirty="0" err="1">
                <a:solidFill>
                  <a:schemeClr val="tx2"/>
                </a:solidFill>
                <a:latin typeface="+mj-lt"/>
              </a:rPr>
              <a:t>kod</a:t>
            </a:r>
            <a:r>
              <a:rPr lang="en-US" sz="2000" dirty="0">
                <a:solidFill>
                  <a:schemeClr val="tx2"/>
                </a:solidFill>
                <a:latin typeface="+mj-lt"/>
              </a:rPr>
              <a:t> AMOKSICILIN /KLAVULONATA   </a:t>
            </a:r>
            <a:r>
              <a:rPr lang="sr-Latn-RS" sz="2000" dirty="0">
                <a:solidFill>
                  <a:schemeClr val="tx2"/>
                </a:solidFill>
                <a:latin typeface="+mj-lt"/>
              </a:rPr>
              <a:t>-  više i niže doze</a:t>
            </a:r>
          </a:p>
          <a:p>
            <a:pPr marL="0" indent="0">
              <a:lnSpc>
                <a:spcPct val="120000"/>
              </a:lnSpc>
              <a:buNone/>
            </a:pPr>
            <a:r>
              <a:rPr lang="en-US" sz="2000" dirty="0">
                <a:solidFill>
                  <a:schemeClr val="tx2"/>
                </a:solidFill>
                <a:latin typeface="+mj-lt"/>
              </a:rPr>
              <a:t>↓↓</a:t>
            </a:r>
            <a:r>
              <a:rPr lang="sr-Latn-RS" sz="2000" dirty="0">
                <a:solidFill>
                  <a:schemeClr val="tx2"/>
                </a:solidFill>
                <a:latin typeface="+mj-lt"/>
              </a:rPr>
              <a:t>   kod CEFUROKSIMA   - oralno, parenteralno </a:t>
            </a:r>
            <a:endParaRPr lang="en-US" sz="2000" dirty="0">
              <a:solidFill>
                <a:schemeClr val="tx2"/>
              </a:solidFill>
              <a:latin typeface="+mj-lt"/>
            </a:endParaRPr>
          </a:p>
        </p:txBody>
      </p:sp>
      <p:sp>
        <p:nvSpPr>
          <p:cNvPr id="4" name="Content Placeholder 3"/>
          <p:cNvSpPr>
            <a:spLocks noGrp="1"/>
          </p:cNvSpPr>
          <p:nvPr>
            <p:ph sz="half" idx="2"/>
          </p:nvPr>
        </p:nvSpPr>
        <p:spPr>
          <a:xfrm>
            <a:off x="4648200" y="1905000"/>
            <a:ext cx="4038600" cy="4525963"/>
          </a:xfrm>
          <a:ln>
            <a:solidFill>
              <a:srgbClr val="FF33CC"/>
            </a:solidFill>
          </a:ln>
        </p:spPr>
        <p:txBody>
          <a:bodyPr>
            <a:normAutofit fontScale="62500" lnSpcReduction="20000"/>
          </a:bodyPr>
          <a:lstStyle/>
          <a:p>
            <a:r>
              <a:rPr lang="sr-Latn-RS" sz="2600" dirty="0">
                <a:solidFill>
                  <a:schemeClr val="tx2"/>
                </a:solidFill>
                <a:latin typeface="+mj-lt"/>
              </a:rPr>
              <a:t>Cefuroksim (parenteralno)</a:t>
            </a:r>
            <a:endParaRPr lang="en-US" sz="2600" dirty="0">
              <a:solidFill>
                <a:schemeClr val="tx2"/>
              </a:solidFill>
              <a:latin typeface="+mj-lt"/>
            </a:endParaRPr>
          </a:p>
          <a:p>
            <a:pPr marL="0" indent="0">
              <a:buNone/>
            </a:pPr>
            <a:endParaRPr lang="en-US" sz="2600" dirty="0">
              <a:solidFill>
                <a:schemeClr val="tx2"/>
              </a:solidFill>
              <a:latin typeface="+mj-lt"/>
            </a:endParaRPr>
          </a:p>
          <a:p>
            <a:r>
              <a:rPr lang="en-US" sz="2600" dirty="0" err="1">
                <a:effectLst>
                  <a:outerShdw blurRad="38100" dist="38100" dir="2700000" algn="tl">
                    <a:srgbClr val="000000">
                      <a:alpha val="43137"/>
                    </a:srgbClr>
                  </a:outerShdw>
                </a:effectLst>
                <a:latin typeface="+mj-lt"/>
              </a:rPr>
              <a:t>Ceftriakson</a:t>
            </a:r>
            <a:r>
              <a:rPr lang="en-US" sz="2600" dirty="0">
                <a:effectLst>
                  <a:outerShdw blurRad="38100" dist="38100" dir="2700000" algn="tl">
                    <a:srgbClr val="000000">
                      <a:alpha val="43137"/>
                    </a:srgbClr>
                  </a:outerShdw>
                </a:effectLst>
                <a:latin typeface="+mj-lt"/>
              </a:rPr>
              <a:t> * </a:t>
            </a:r>
          </a:p>
          <a:p>
            <a:pPr marL="0" indent="0">
              <a:buNone/>
            </a:pPr>
            <a:endParaRPr lang="en-US" sz="2600" dirty="0">
              <a:effectLst>
                <a:outerShdw blurRad="38100" dist="38100" dir="2700000" algn="tl">
                  <a:srgbClr val="000000">
                    <a:alpha val="43137"/>
                  </a:srgbClr>
                </a:outerShdw>
              </a:effectLst>
              <a:latin typeface="+mj-lt"/>
            </a:endParaRPr>
          </a:p>
          <a:p>
            <a:r>
              <a:rPr lang="en-US" sz="2600" dirty="0" err="1">
                <a:effectLst>
                  <a:outerShdw blurRad="38100" dist="38100" dir="2700000" algn="tl">
                    <a:srgbClr val="000000">
                      <a:alpha val="43137"/>
                    </a:srgbClr>
                  </a:outerShdw>
                </a:effectLst>
                <a:latin typeface="+mj-lt"/>
              </a:rPr>
              <a:t>Cefotaksim</a:t>
            </a:r>
            <a:r>
              <a:rPr lang="en-US" sz="2600" dirty="0">
                <a:effectLst>
                  <a:outerShdw blurRad="38100" dist="38100" dir="2700000" algn="tl">
                    <a:srgbClr val="000000">
                      <a:alpha val="43137"/>
                    </a:srgbClr>
                  </a:outerShdw>
                </a:effectLst>
                <a:latin typeface="+mj-lt"/>
              </a:rPr>
              <a:t> * </a:t>
            </a:r>
            <a:endParaRPr lang="sr-Latn-RS" sz="2600" dirty="0">
              <a:effectLst>
                <a:outerShdw blurRad="38100" dist="38100" dir="2700000" algn="tl">
                  <a:srgbClr val="000000">
                    <a:alpha val="43137"/>
                  </a:srgbClr>
                </a:outerShdw>
              </a:effectLst>
              <a:latin typeface="+mj-lt"/>
            </a:endParaRPr>
          </a:p>
          <a:p>
            <a:pPr marL="0" indent="0">
              <a:buNone/>
            </a:pPr>
            <a:endParaRPr lang="sr-Latn-RS" sz="2600" dirty="0">
              <a:effectLst>
                <a:outerShdw blurRad="38100" dist="38100" dir="2700000" algn="tl">
                  <a:srgbClr val="000000">
                    <a:alpha val="43137"/>
                  </a:srgbClr>
                </a:outerShdw>
              </a:effectLst>
              <a:latin typeface="+mj-lt"/>
            </a:endParaRPr>
          </a:p>
          <a:p>
            <a:r>
              <a:rPr lang="sr-Latn-RS" sz="2600" dirty="0">
                <a:effectLst>
                  <a:outerShdw blurRad="38100" dist="38100" dir="2700000" algn="tl">
                    <a:srgbClr val="000000">
                      <a:alpha val="43137"/>
                    </a:srgbClr>
                  </a:outerShdw>
                </a:effectLst>
                <a:latin typeface="+mj-lt"/>
              </a:rPr>
              <a:t>Meropenem</a:t>
            </a:r>
            <a:r>
              <a:rPr lang="en-US" sz="2600" dirty="0">
                <a:effectLst>
                  <a:outerShdw blurRad="38100" dist="38100" dir="2700000" algn="tl">
                    <a:srgbClr val="000000">
                      <a:alpha val="43137"/>
                    </a:srgbClr>
                  </a:outerShdw>
                </a:effectLst>
                <a:latin typeface="+mj-lt"/>
              </a:rPr>
              <a:t> </a:t>
            </a:r>
            <a:r>
              <a:rPr lang="sr-Latn-RS" sz="2600" dirty="0">
                <a:effectLst>
                  <a:outerShdw blurRad="38100" dist="38100" dir="2700000" algn="tl">
                    <a:srgbClr val="000000">
                      <a:alpha val="43137"/>
                    </a:srgbClr>
                  </a:outerShdw>
                </a:effectLst>
                <a:latin typeface="+mj-lt"/>
              </a:rPr>
              <a:t> </a:t>
            </a:r>
            <a:endParaRPr lang="en-US" sz="2600" dirty="0">
              <a:effectLst>
                <a:outerShdw blurRad="38100" dist="38100" dir="2700000" algn="tl">
                  <a:srgbClr val="000000">
                    <a:alpha val="43137"/>
                  </a:srgbClr>
                </a:outerShdw>
              </a:effectLst>
              <a:latin typeface="+mj-lt"/>
            </a:endParaRPr>
          </a:p>
          <a:p>
            <a:pPr marL="0" indent="0">
              <a:buNone/>
            </a:pPr>
            <a:endParaRPr lang="sr-Latn-RS" sz="2600" dirty="0">
              <a:solidFill>
                <a:schemeClr val="tx2"/>
              </a:solidFill>
              <a:latin typeface="+mj-lt"/>
            </a:endParaRPr>
          </a:p>
          <a:p>
            <a:r>
              <a:rPr lang="sr-Latn-RS" sz="2600" dirty="0">
                <a:solidFill>
                  <a:schemeClr val="tx2"/>
                </a:solidFill>
                <a:latin typeface="+mj-lt"/>
              </a:rPr>
              <a:t>Amoksicilin/ klavulonat</a:t>
            </a:r>
          </a:p>
          <a:p>
            <a:endParaRPr lang="sr-Latn-RS" sz="2600" dirty="0">
              <a:solidFill>
                <a:schemeClr val="tx2"/>
              </a:solidFill>
              <a:latin typeface="+mj-lt"/>
            </a:endParaRPr>
          </a:p>
          <a:p>
            <a:r>
              <a:rPr lang="sr-Latn-RS" sz="2600" dirty="0">
                <a:solidFill>
                  <a:schemeClr val="tx2"/>
                </a:solidFill>
                <a:latin typeface="+mj-lt"/>
              </a:rPr>
              <a:t>Cefiksim</a:t>
            </a:r>
          </a:p>
          <a:p>
            <a:pPr marL="0" indent="0">
              <a:buNone/>
            </a:pPr>
            <a:endParaRPr lang="sr-Latn-RS" sz="2600" dirty="0">
              <a:solidFill>
                <a:schemeClr val="tx2"/>
              </a:solidFill>
              <a:latin typeface="+mj-lt"/>
            </a:endParaRPr>
          </a:p>
          <a:p>
            <a:r>
              <a:rPr lang="sr-Latn-RS" sz="2600" dirty="0">
                <a:solidFill>
                  <a:schemeClr val="tx2"/>
                </a:solidFill>
                <a:latin typeface="+mj-lt"/>
              </a:rPr>
              <a:t>Cefpodoksim </a:t>
            </a:r>
          </a:p>
          <a:p>
            <a:pPr marL="0" indent="0">
              <a:buNone/>
            </a:pPr>
            <a:endParaRPr lang="sr-Latn-RS" sz="2600" dirty="0">
              <a:solidFill>
                <a:schemeClr val="tx2"/>
              </a:solidFill>
              <a:latin typeface="+mj-lt"/>
            </a:endParaRPr>
          </a:p>
          <a:p>
            <a:r>
              <a:rPr lang="sr-Latn-RS" sz="2600" dirty="0">
                <a:solidFill>
                  <a:schemeClr val="tx2"/>
                </a:solidFill>
                <a:latin typeface="+mj-lt"/>
              </a:rPr>
              <a:t>Hinoloni </a:t>
            </a:r>
          </a:p>
          <a:p>
            <a:pPr marL="0" indent="0">
              <a:buNone/>
            </a:pPr>
            <a:endParaRPr lang="sr-Latn-RS" sz="2600" dirty="0">
              <a:solidFill>
                <a:schemeClr val="tx2"/>
              </a:solidFill>
              <a:latin typeface="+mj-lt"/>
            </a:endParaRPr>
          </a:p>
          <a:p>
            <a:pPr marL="0" indent="0">
              <a:buNone/>
            </a:pPr>
            <a:r>
              <a:rPr lang="en-US" sz="2600" dirty="0">
                <a:solidFill>
                  <a:schemeClr val="tx2"/>
                </a:solidFill>
                <a:latin typeface="+mj-lt"/>
              </a:rPr>
              <a:t> </a:t>
            </a:r>
            <a:r>
              <a:rPr lang="en-US" sz="2600" b="1" dirty="0">
                <a:latin typeface="+mj-lt"/>
              </a:rPr>
              <a:t>* </a:t>
            </a:r>
            <a:r>
              <a:rPr lang="en-US" sz="2600" b="1" dirty="0" err="1">
                <a:latin typeface="+mj-lt"/>
              </a:rPr>
              <a:t>za</a:t>
            </a:r>
            <a:r>
              <a:rPr lang="en-US" sz="2600" b="1" dirty="0">
                <a:latin typeface="+mj-lt"/>
              </a:rPr>
              <a:t> </a:t>
            </a:r>
            <a:r>
              <a:rPr lang="en-US" sz="2600" b="1" dirty="0" err="1">
                <a:latin typeface="+mj-lt"/>
              </a:rPr>
              <a:t>invazivne</a:t>
            </a:r>
            <a:r>
              <a:rPr lang="en-US" sz="2600" b="1" dirty="0">
                <a:latin typeface="+mj-lt"/>
              </a:rPr>
              <a:t> </a:t>
            </a:r>
            <a:r>
              <a:rPr lang="en-US" sz="2600" b="1" dirty="0" err="1">
                <a:latin typeface="+mj-lt"/>
              </a:rPr>
              <a:t>Hib</a:t>
            </a:r>
            <a:r>
              <a:rPr lang="en-US" sz="2600" b="1" dirty="0">
                <a:latin typeface="+mj-lt"/>
              </a:rPr>
              <a:t> </a:t>
            </a:r>
            <a:r>
              <a:rPr lang="en-US" sz="2600" b="1" dirty="0" err="1">
                <a:latin typeface="+mj-lt"/>
              </a:rPr>
              <a:t>infekcije</a:t>
            </a:r>
            <a:endParaRPr lang="en-US" sz="2600" b="1" dirty="0">
              <a:latin typeface="+mj-lt"/>
            </a:endParaRPr>
          </a:p>
          <a:p>
            <a:pPr marL="0" indent="0">
              <a:buNone/>
            </a:pPr>
            <a:endParaRPr lang="en-US" sz="1600" dirty="0"/>
          </a:p>
        </p:txBody>
      </p:sp>
    </p:spTree>
    <p:extLst>
      <p:ext uri="{BB962C8B-B14F-4D97-AF65-F5344CB8AC3E}">
        <p14:creationId xmlns="" xmlns:p14="http://schemas.microsoft.com/office/powerpoint/2010/main" val="3799472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23875" y="304800"/>
            <a:ext cx="8153400" cy="609600"/>
          </a:xfrm>
          <a:prstGeom prst="rect">
            <a:avLst/>
          </a:prstGeom>
          <a:solidFill>
            <a:schemeClr val="bg1">
              <a:lumMod val="95000"/>
            </a:schemeClr>
          </a:solidFill>
          <a:ln w="9525">
            <a:solidFill>
              <a:schemeClr val="tx1"/>
            </a:solidFill>
            <a:round/>
            <a:headEnd/>
            <a:tailEnd/>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1500" b="1" dirty="0">
                <a:latin typeface="+mj-lt"/>
              </a:rPr>
              <a:t>MIC distributions of selected β-lactam antimicrobial agents for </a:t>
            </a:r>
            <a:r>
              <a:rPr lang="en-GB" sz="1500" b="1" i="1" dirty="0">
                <a:solidFill>
                  <a:srgbClr val="FF0000"/>
                </a:solidFill>
                <a:latin typeface="+mj-lt"/>
              </a:rPr>
              <a:t>H. </a:t>
            </a:r>
            <a:r>
              <a:rPr lang="en-GB" sz="1500" b="1" i="1" dirty="0" err="1">
                <a:solidFill>
                  <a:srgbClr val="FF0000"/>
                </a:solidFill>
                <a:latin typeface="+mj-lt"/>
              </a:rPr>
              <a:t>influenzae</a:t>
            </a:r>
            <a:r>
              <a:rPr lang="en-GB" sz="1500" b="1" i="1" dirty="0">
                <a:solidFill>
                  <a:srgbClr val="FF0000"/>
                </a:solidFill>
                <a:latin typeface="+mj-lt"/>
              </a:rPr>
              <a:t> </a:t>
            </a: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660" y="6041435"/>
            <a:ext cx="9110880" cy="81656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43000" y="979302"/>
            <a:ext cx="6781800" cy="499300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891520"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dirty="0" err="1">
                <a:latin typeface="Arial" pitchFamily="34" charset="0"/>
              </a:rPr>
              <a:t>Tristram</a:t>
            </a:r>
            <a:r>
              <a:rPr lang="en-GB" sz="1100" b="1" dirty="0">
                <a:latin typeface="Arial" pitchFamily="34" charset="0"/>
              </a:rPr>
              <a:t> S et al. </a:t>
            </a:r>
            <a:r>
              <a:rPr lang="en-GB" sz="1100" b="1" dirty="0" err="1">
                <a:latin typeface="Arial" pitchFamily="34" charset="0"/>
              </a:rPr>
              <a:t>Clin</a:t>
            </a:r>
            <a:r>
              <a:rPr lang="en-GB" sz="1100" b="1" dirty="0">
                <a:latin typeface="Arial" pitchFamily="34" charset="0"/>
              </a:rPr>
              <a:t>. </a:t>
            </a:r>
            <a:r>
              <a:rPr lang="en-GB" sz="1100" b="1" dirty="0" err="1">
                <a:latin typeface="Arial" pitchFamily="34" charset="0"/>
              </a:rPr>
              <a:t>Microbiol</a:t>
            </a:r>
            <a:r>
              <a:rPr lang="en-GB" sz="1100" b="1" dirty="0">
                <a:latin typeface="Arial" pitchFamily="34" charset="0"/>
              </a:rPr>
              <a:t>. Rev. 2007;20:368-389</a:t>
            </a:r>
          </a:p>
        </p:txBody>
      </p:sp>
    </p:spTree>
    <p:extLst>
      <p:ext uri="{BB962C8B-B14F-4D97-AF65-F5344CB8AC3E}">
        <p14:creationId xmlns="" xmlns:p14="http://schemas.microsoft.com/office/powerpoint/2010/main" val="39015861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2800" b="1" dirty="0">
                <a:effectLst>
                  <a:outerShdw blurRad="38100" dist="38100" dir="2700000" algn="tl">
                    <a:srgbClr val="000000">
                      <a:alpha val="43137"/>
                    </a:srgbClr>
                  </a:outerShdw>
                </a:effectLst>
              </a:rPr>
              <a:t>MIKROBIOLOŠKE TERAPIJSKE PREPORUKE </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33CC"/>
            </a:solidFill>
          </a:ln>
        </p:spPr>
        <p:txBody>
          <a:bodyPr>
            <a:normAutofit/>
          </a:bodyPr>
          <a:lstStyle/>
          <a:p>
            <a:r>
              <a:rPr lang="en-US" sz="2000" dirty="0" err="1">
                <a:solidFill>
                  <a:schemeClr val="tx2"/>
                </a:solidFill>
                <a:latin typeface="+mj-lt"/>
              </a:rPr>
              <a:t>Trenutn</a:t>
            </a:r>
            <a:r>
              <a:rPr lang="sr-Latn-RS" sz="2000" dirty="0">
                <a:solidFill>
                  <a:schemeClr val="tx2"/>
                </a:solidFill>
                <a:latin typeface="+mj-lt"/>
              </a:rPr>
              <a:t>e</a:t>
            </a:r>
            <a:r>
              <a:rPr lang="en-US" sz="2000" dirty="0">
                <a:solidFill>
                  <a:schemeClr val="tx2"/>
                </a:solidFill>
                <a:latin typeface="+mj-lt"/>
              </a:rPr>
              <a:t> </a:t>
            </a:r>
            <a:r>
              <a:rPr lang="en-US" sz="2000" b="1" dirty="0" err="1">
                <a:latin typeface="+mj-lt"/>
              </a:rPr>
              <a:t>empirijsk</a:t>
            </a:r>
            <a:r>
              <a:rPr lang="sr-Latn-RS" sz="2000" b="1" dirty="0">
                <a:latin typeface="+mj-lt"/>
              </a:rPr>
              <a:t>e</a:t>
            </a:r>
            <a:r>
              <a:rPr lang="en-US" sz="2000" b="1" dirty="0">
                <a:latin typeface="+mj-lt"/>
              </a:rPr>
              <a:t> </a:t>
            </a:r>
            <a:r>
              <a:rPr lang="en-US" sz="2000" b="1" dirty="0" err="1">
                <a:latin typeface="+mj-lt"/>
              </a:rPr>
              <a:t>terapij</a:t>
            </a:r>
            <a:r>
              <a:rPr lang="sr-Latn-RS" sz="2000" b="1" dirty="0">
                <a:latin typeface="+mj-lt"/>
              </a:rPr>
              <a:t>ske</a:t>
            </a:r>
            <a:r>
              <a:rPr lang="en-US" sz="2000" b="1" dirty="0">
                <a:latin typeface="+mj-lt"/>
              </a:rPr>
              <a:t> </a:t>
            </a:r>
            <a:r>
              <a:rPr lang="en-US" sz="2000" dirty="0" err="1">
                <a:solidFill>
                  <a:schemeClr val="tx2"/>
                </a:solidFill>
                <a:latin typeface="+mj-lt"/>
              </a:rPr>
              <a:t>preporuke</a:t>
            </a:r>
            <a:r>
              <a:rPr lang="en-US" sz="2000" dirty="0">
                <a:solidFill>
                  <a:schemeClr val="tx2"/>
                </a:solidFill>
                <a:latin typeface="+mj-lt"/>
              </a:rPr>
              <a:t> </a:t>
            </a:r>
            <a:r>
              <a:rPr lang="en-US" sz="2000" dirty="0" err="1">
                <a:solidFill>
                  <a:schemeClr val="tx2"/>
                </a:solidFill>
                <a:latin typeface="+mj-lt"/>
              </a:rPr>
              <a:t>za</a:t>
            </a:r>
            <a:r>
              <a:rPr lang="en-US" sz="2000" dirty="0">
                <a:solidFill>
                  <a:schemeClr val="tx2"/>
                </a:solidFill>
                <a:latin typeface="+mj-lt"/>
              </a:rPr>
              <a:t> meningitis, </a:t>
            </a:r>
            <a:r>
              <a:rPr lang="en-US" sz="2000" dirty="0" err="1">
                <a:solidFill>
                  <a:schemeClr val="tx2"/>
                </a:solidFill>
                <a:latin typeface="+mj-lt"/>
              </a:rPr>
              <a:t>vankomicin</a:t>
            </a:r>
            <a:r>
              <a:rPr lang="en-US" sz="2000" dirty="0">
                <a:solidFill>
                  <a:schemeClr val="tx2"/>
                </a:solidFill>
                <a:latin typeface="+mj-lt"/>
              </a:rPr>
              <a:t> </a:t>
            </a:r>
            <a:r>
              <a:rPr lang="sr-Latn-RS" sz="2000" dirty="0">
                <a:solidFill>
                  <a:schemeClr val="tx2"/>
                </a:solidFill>
                <a:latin typeface="+mj-lt"/>
              </a:rPr>
              <a:t>+</a:t>
            </a:r>
            <a:r>
              <a:rPr lang="en-US" sz="2000" dirty="0">
                <a:solidFill>
                  <a:schemeClr val="tx2"/>
                </a:solidFill>
                <a:latin typeface="+mj-lt"/>
              </a:rPr>
              <a:t> </a:t>
            </a:r>
            <a:r>
              <a:rPr lang="en-US" sz="2000" dirty="0" err="1">
                <a:solidFill>
                  <a:schemeClr val="tx2"/>
                </a:solidFill>
                <a:latin typeface="+mj-lt"/>
              </a:rPr>
              <a:t>jedan</a:t>
            </a:r>
            <a:r>
              <a:rPr lang="en-US" sz="2000" dirty="0">
                <a:solidFill>
                  <a:schemeClr val="tx2"/>
                </a:solidFill>
                <a:latin typeface="+mj-lt"/>
              </a:rPr>
              <a:t> </a:t>
            </a:r>
            <a:r>
              <a:rPr lang="sr-Latn-RS" sz="2000" dirty="0">
                <a:solidFill>
                  <a:schemeClr val="tx2"/>
                </a:solidFill>
                <a:latin typeface="+mj-lt"/>
              </a:rPr>
              <a:t> </a:t>
            </a:r>
            <a:r>
              <a:rPr lang="en-US" sz="2000" dirty="0">
                <a:solidFill>
                  <a:schemeClr val="tx2"/>
                </a:solidFill>
                <a:latin typeface="+mj-lt"/>
              </a:rPr>
              <a:t> </a:t>
            </a:r>
            <a:r>
              <a:rPr lang="en-US" sz="2000" dirty="0" err="1">
                <a:solidFill>
                  <a:schemeClr val="tx2"/>
                </a:solidFill>
                <a:latin typeface="+mj-lt"/>
              </a:rPr>
              <a:t>cefalosporin</a:t>
            </a:r>
            <a:r>
              <a:rPr lang="en-US" sz="2000" dirty="0">
                <a:solidFill>
                  <a:schemeClr val="tx2"/>
                </a:solidFill>
                <a:latin typeface="+mj-lt"/>
              </a:rPr>
              <a:t> </a:t>
            </a:r>
            <a:r>
              <a:rPr lang="sr-Latn-RS" sz="2000" dirty="0">
                <a:solidFill>
                  <a:schemeClr val="tx2"/>
                </a:solidFill>
                <a:latin typeface="+mj-lt"/>
              </a:rPr>
              <a:t>širokog spektra  (</a:t>
            </a:r>
            <a:r>
              <a:rPr lang="en-US" sz="2000" dirty="0" err="1">
                <a:solidFill>
                  <a:schemeClr val="tx2"/>
                </a:solidFill>
                <a:latin typeface="+mj-lt"/>
              </a:rPr>
              <a:t>cefotaksima</a:t>
            </a:r>
            <a:r>
              <a:rPr lang="en-US" sz="2000" dirty="0">
                <a:solidFill>
                  <a:schemeClr val="tx2"/>
                </a:solidFill>
                <a:latin typeface="+mj-lt"/>
              </a:rPr>
              <a:t> </a:t>
            </a:r>
            <a:r>
              <a:rPr lang="en-US" sz="2000" dirty="0" err="1">
                <a:solidFill>
                  <a:schemeClr val="tx2"/>
                </a:solidFill>
                <a:latin typeface="+mj-lt"/>
              </a:rPr>
              <a:t>ili</a:t>
            </a:r>
            <a:r>
              <a:rPr lang="en-US" sz="2000" dirty="0">
                <a:solidFill>
                  <a:schemeClr val="tx2"/>
                </a:solidFill>
                <a:latin typeface="+mj-lt"/>
              </a:rPr>
              <a:t> </a:t>
            </a:r>
            <a:r>
              <a:rPr lang="en-US" sz="2000" dirty="0" err="1">
                <a:solidFill>
                  <a:schemeClr val="tx2"/>
                </a:solidFill>
                <a:latin typeface="+mj-lt"/>
              </a:rPr>
              <a:t>ceftriakson</a:t>
            </a:r>
            <a:r>
              <a:rPr lang="en-US" sz="2000" dirty="0">
                <a:solidFill>
                  <a:schemeClr val="tx2"/>
                </a:solidFill>
                <a:latin typeface="+mj-lt"/>
              </a:rPr>
              <a:t> </a:t>
            </a:r>
            <a:r>
              <a:rPr lang="sr-Latn-RS" sz="2000" dirty="0">
                <a:solidFill>
                  <a:schemeClr val="tx2"/>
                </a:solidFill>
                <a:latin typeface="+mj-lt"/>
              </a:rPr>
              <a:t>) </a:t>
            </a:r>
            <a:r>
              <a:rPr lang="en-US" sz="2000" dirty="0" err="1">
                <a:solidFill>
                  <a:schemeClr val="tx2"/>
                </a:solidFill>
                <a:latin typeface="+mj-lt"/>
              </a:rPr>
              <a:t>ili</a:t>
            </a:r>
            <a:r>
              <a:rPr lang="en-US" sz="2000" dirty="0">
                <a:solidFill>
                  <a:schemeClr val="tx2"/>
                </a:solidFill>
                <a:latin typeface="+mj-lt"/>
              </a:rPr>
              <a:t> </a:t>
            </a:r>
            <a:r>
              <a:rPr lang="sr-Latn-RS" sz="2000" dirty="0">
                <a:solidFill>
                  <a:schemeClr val="tx2"/>
                </a:solidFill>
                <a:latin typeface="+mj-lt"/>
              </a:rPr>
              <a:t>samo </a:t>
            </a:r>
            <a:r>
              <a:rPr lang="en-US" sz="2000" dirty="0" err="1">
                <a:solidFill>
                  <a:schemeClr val="tx2"/>
                </a:solidFill>
                <a:latin typeface="+mj-lt"/>
              </a:rPr>
              <a:t>cefalosporin</a:t>
            </a:r>
            <a:r>
              <a:rPr lang="sr-Latn-RS" sz="2000" dirty="0">
                <a:solidFill>
                  <a:schemeClr val="tx2"/>
                </a:solidFill>
                <a:latin typeface="+mj-lt"/>
              </a:rPr>
              <a:t> širokog </a:t>
            </a:r>
            <a:r>
              <a:rPr lang="en-US" sz="2000" dirty="0" err="1">
                <a:solidFill>
                  <a:schemeClr val="tx2"/>
                </a:solidFill>
                <a:latin typeface="+mj-lt"/>
              </a:rPr>
              <a:t>spektra</a:t>
            </a:r>
            <a:r>
              <a:rPr lang="sr-Latn-RS" sz="2000" dirty="0">
                <a:solidFill>
                  <a:schemeClr val="tx2"/>
                </a:solidFill>
                <a:latin typeface="+mj-lt"/>
              </a:rPr>
              <a:t>,</a:t>
            </a:r>
            <a:r>
              <a:rPr lang="en-US" sz="2000" dirty="0">
                <a:solidFill>
                  <a:schemeClr val="tx2"/>
                </a:solidFill>
                <a:latin typeface="+mj-lt"/>
              </a:rPr>
              <a:t> </a:t>
            </a:r>
            <a:r>
              <a:rPr lang="sr-Latn-RS" sz="2000" dirty="0">
                <a:solidFill>
                  <a:schemeClr val="tx2"/>
                </a:solidFill>
                <a:latin typeface="+mj-lt"/>
              </a:rPr>
              <a:t> </a:t>
            </a:r>
            <a:r>
              <a:rPr lang="en-US" sz="2000" dirty="0" err="1">
                <a:solidFill>
                  <a:schemeClr val="tx2"/>
                </a:solidFill>
                <a:latin typeface="+mj-lt"/>
              </a:rPr>
              <a:t>ako</a:t>
            </a:r>
            <a:r>
              <a:rPr lang="en-US" sz="2000" dirty="0">
                <a:solidFill>
                  <a:schemeClr val="tx2"/>
                </a:solidFill>
                <a:latin typeface="+mj-lt"/>
              </a:rPr>
              <a:t> </a:t>
            </a:r>
            <a:r>
              <a:rPr lang="sr-Latn-RS" sz="2000" dirty="0">
                <a:solidFill>
                  <a:schemeClr val="tx2"/>
                </a:solidFill>
                <a:latin typeface="+mj-lt"/>
              </a:rPr>
              <a:t>je </a:t>
            </a:r>
            <a:r>
              <a:rPr lang="en-US" sz="2000" dirty="0" err="1">
                <a:solidFill>
                  <a:schemeClr val="tx2"/>
                </a:solidFill>
                <a:latin typeface="+mj-lt"/>
              </a:rPr>
              <a:t>verovatn</a:t>
            </a:r>
            <a:r>
              <a:rPr lang="sr-Latn-RS" sz="2000" dirty="0">
                <a:solidFill>
                  <a:schemeClr val="tx2"/>
                </a:solidFill>
                <a:latin typeface="+mj-lt"/>
              </a:rPr>
              <a:t>a</a:t>
            </a:r>
            <a:r>
              <a:rPr lang="en-US" sz="2000" dirty="0">
                <a:solidFill>
                  <a:schemeClr val="tx2"/>
                </a:solidFill>
                <a:latin typeface="+mj-lt"/>
              </a:rPr>
              <a:t> </a:t>
            </a:r>
            <a:r>
              <a:rPr lang="en-US" sz="2000" dirty="0" err="1">
                <a:solidFill>
                  <a:schemeClr val="tx2"/>
                </a:solidFill>
                <a:latin typeface="+mj-lt"/>
              </a:rPr>
              <a:t>ili</a:t>
            </a:r>
            <a:r>
              <a:rPr lang="en-US" sz="2000" dirty="0">
                <a:solidFill>
                  <a:schemeClr val="tx2"/>
                </a:solidFill>
                <a:latin typeface="+mj-lt"/>
              </a:rPr>
              <a:t> </a:t>
            </a:r>
            <a:r>
              <a:rPr lang="en-US" sz="2000" dirty="0" err="1">
                <a:solidFill>
                  <a:schemeClr val="tx2"/>
                </a:solidFill>
                <a:latin typeface="+mj-lt"/>
              </a:rPr>
              <a:t>definitivna</a:t>
            </a:r>
            <a:r>
              <a:rPr lang="en-US" sz="2000" dirty="0">
                <a:solidFill>
                  <a:schemeClr val="tx2"/>
                </a:solidFill>
                <a:latin typeface="+mj-lt"/>
              </a:rPr>
              <a:t> </a:t>
            </a:r>
            <a:r>
              <a:rPr lang="en-US" sz="2000" dirty="0" err="1">
                <a:solidFill>
                  <a:schemeClr val="tx2"/>
                </a:solidFill>
                <a:latin typeface="+mj-lt"/>
              </a:rPr>
              <a:t>identifikacija</a:t>
            </a:r>
            <a:r>
              <a:rPr lang="en-US" sz="2000" dirty="0">
                <a:solidFill>
                  <a:schemeClr val="tx2"/>
                </a:solidFill>
                <a:latin typeface="+mj-lt"/>
              </a:rPr>
              <a:t> </a:t>
            </a:r>
            <a:r>
              <a:rPr lang="en-US" sz="2000" dirty="0" err="1">
                <a:solidFill>
                  <a:schemeClr val="tx2"/>
                </a:solidFill>
                <a:latin typeface="+mj-lt"/>
              </a:rPr>
              <a:t>patogena</a:t>
            </a:r>
            <a:r>
              <a:rPr lang="en-US" sz="2000" dirty="0">
                <a:solidFill>
                  <a:schemeClr val="tx2"/>
                </a:solidFill>
                <a:latin typeface="+mj-lt"/>
              </a:rPr>
              <a:t> </a:t>
            </a:r>
            <a:r>
              <a:rPr lang="sr-Latn-RS" sz="2000" dirty="0">
                <a:solidFill>
                  <a:schemeClr val="tx2"/>
                </a:solidFill>
                <a:latin typeface="+mj-lt"/>
              </a:rPr>
              <a:t> </a:t>
            </a:r>
            <a:r>
              <a:rPr lang="sr-Latn-RS" sz="2000" i="1" dirty="0">
                <a:solidFill>
                  <a:srgbClr val="C00000"/>
                </a:solidFill>
                <a:latin typeface="+mj-lt"/>
              </a:rPr>
              <a:t>H. </a:t>
            </a:r>
            <a:r>
              <a:rPr lang="en-US" sz="2000" i="1" dirty="0" err="1">
                <a:solidFill>
                  <a:srgbClr val="C00000"/>
                </a:solidFill>
                <a:latin typeface="+mj-lt"/>
              </a:rPr>
              <a:t>Influenzae</a:t>
            </a:r>
            <a:r>
              <a:rPr lang="sr-Latn-RS" sz="2000" i="1" dirty="0">
                <a:solidFill>
                  <a:srgbClr val="C00000"/>
                </a:solidFill>
                <a:latin typeface="+mj-lt"/>
              </a:rPr>
              <a:t>  </a:t>
            </a:r>
            <a:r>
              <a:rPr lang="sr-Latn-RS" sz="2000" dirty="0">
                <a:solidFill>
                  <a:schemeClr val="tx2"/>
                </a:solidFill>
                <a:latin typeface="+mj-lt"/>
              </a:rPr>
              <a:t>i </a:t>
            </a:r>
            <a:r>
              <a:rPr lang="en-US" sz="2000" dirty="0" err="1">
                <a:solidFill>
                  <a:schemeClr val="tx2"/>
                </a:solidFill>
                <a:latin typeface="+mj-lt"/>
              </a:rPr>
              <a:t>dalje</a:t>
            </a:r>
            <a:r>
              <a:rPr lang="en-US" sz="2000" dirty="0">
                <a:solidFill>
                  <a:schemeClr val="tx2"/>
                </a:solidFill>
                <a:latin typeface="+mj-lt"/>
              </a:rPr>
              <a:t> </a:t>
            </a:r>
            <a:r>
              <a:rPr lang="en-US" sz="2000" dirty="0" err="1">
                <a:solidFill>
                  <a:schemeClr val="tx2"/>
                </a:solidFill>
                <a:latin typeface="+mj-lt"/>
              </a:rPr>
              <a:t>važ</a:t>
            </a:r>
            <a:r>
              <a:rPr lang="sr-Latn-RS" sz="2000" dirty="0">
                <a:solidFill>
                  <a:schemeClr val="tx2"/>
                </a:solidFill>
                <a:latin typeface="+mj-lt"/>
              </a:rPr>
              <a:t>e</a:t>
            </a:r>
            <a:r>
              <a:rPr lang="en-US" sz="2000" dirty="0">
                <a:solidFill>
                  <a:schemeClr val="tx2"/>
                </a:solidFill>
                <a:latin typeface="+mj-lt"/>
              </a:rPr>
              <a:t>, </a:t>
            </a:r>
            <a:r>
              <a:rPr lang="en-US" sz="2000" dirty="0" err="1">
                <a:solidFill>
                  <a:schemeClr val="tx2"/>
                </a:solidFill>
                <a:latin typeface="+mj-lt"/>
              </a:rPr>
              <a:t>osim</a:t>
            </a:r>
            <a:r>
              <a:rPr lang="en-US" sz="2000" dirty="0">
                <a:solidFill>
                  <a:schemeClr val="tx2"/>
                </a:solidFill>
                <a:latin typeface="+mj-lt"/>
              </a:rPr>
              <a:t> u </a:t>
            </a:r>
            <a:r>
              <a:rPr lang="en-US" sz="2000" dirty="0" err="1">
                <a:solidFill>
                  <a:schemeClr val="tx2"/>
                </a:solidFill>
                <a:latin typeface="+mj-lt"/>
              </a:rPr>
              <a:t>oblastima</a:t>
            </a:r>
            <a:r>
              <a:rPr lang="en-US" sz="2000" dirty="0">
                <a:solidFill>
                  <a:schemeClr val="tx2"/>
                </a:solidFill>
                <a:latin typeface="+mj-lt"/>
              </a:rPr>
              <a:t> </a:t>
            </a:r>
            <a:r>
              <a:rPr lang="en-US" sz="2000" dirty="0" err="1">
                <a:solidFill>
                  <a:schemeClr val="tx2"/>
                </a:solidFill>
                <a:latin typeface="+mj-lt"/>
              </a:rPr>
              <a:t>gde</a:t>
            </a:r>
            <a:r>
              <a:rPr lang="sr-Latn-RS" sz="2000" dirty="0">
                <a:solidFill>
                  <a:schemeClr val="tx2"/>
                </a:solidFill>
                <a:latin typeface="+mj-lt"/>
              </a:rPr>
              <a:t> je prevalencija </a:t>
            </a:r>
            <a:r>
              <a:rPr lang="en-US" sz="2000" dirty="0">
                <a:solidFill>
                  <a:schemeClr val="tx2"/>
                </a:solidFill>
                <a:latin typeface="+mj-lt"/>
              </a:rPr>
              <a:t>BLNAR i BLPACR </a:t>
            </a:r>
            <a:r>
              <a:rPr lang="en-US" sz="2000" dirty="0" err="1">
                <a:solidFill>
                  <a:schemeClr val="tx2"/>
                </a:solidFill>
                <a:latin typeface="+mj-lt"/>
              </a:rPr>
              <a:t>sojeva</a:t>
            </a:r>
            <a:r>
              <a:rPr lang="en-US" sz="2000" dirty="0">
                <a:solidFill>
                  <a:schemeClr val="tx2"/>
                </a:solidFill>
                <a:latin typeface="+mj-lt"/>
              </a:rPr>
              <a:t> </a:t>
            </a:r>
            <a:r>
              <a:rPr lang="en-US" sz="2000" dirty="0" err="1">
                <a:solidFill>
                  <a:schemeClr val="tx2"/>
                </a:solidFill>
                <a:latin typeface="+mj-lt"/>
              </a:rPr>
              <a:t>na</a:t>
            </a:r>
            <a:r>
              <a:rPr lang="en-US" sz="2000" dirty="0">
                <a:solidFill>
                  <a:schemeClr val="tx2"/>
                </a:solidFill>
                <a:latin typeface="+mj-lt"/>
              </a:rPr>
              <a:t> </a:t>
            </a:r>
            <a:r>
              <a:rPr lang="en-US" sz="2000" dirty="0" err="1">
                <a:solidFill>
                  <a:schemeClr val="tx2"/>
                </a:solidFill>
                <a:latin typeface="+mj-lt"/>
              </a:rPr>
              <a:t>visokom</a:t>
            </a:r>
            <a:r>
              <a:rPr lang="en-US" sz="2000" dirty="0">
                <a:solidFill>
                  <a:schemeClr val="tx2"/>
                </a:solidFill>
                <a:latin typeface="+mj-lt"/>
              </a:rPr>
              <a:t> </a:t>
            </a:r>
            <a:r>
              <a:rPr lang="en-US" sz="2000" dirty="0" err="1">
                <a:solidFill>
                  <a:schemeClr val="tx2"/>
                </a:solidFill>
                <a:latin typeface="+mj-lt"/>
              </a:rPr>
              <a:t>nivou</a:t>
            </a:r>
            <a:r>
              <a:rPr lang="sr-Latn-RS" sz="2000" dirty="0">
                <a:solidFill>
                  <a:schemeClr val="tx2"/>
                </a:solidFill>
                <a:latin typeface="+mj-lt"/>
              </a:rPr>
              <a:t> i gde se ne koristi Hib </a:t>
            </a:r>
          </a:p>
          <a:p>
            <a:endParaRPr lang="en-US" sz="2000" dirty="0">
              <a:solidFill>
                <a:schemeClr val="tx2"/>
              </a:solidFill>
              <a:latin typeface="+mj-lt"/>
            </a:endParaRPr>
          </a:p>
          <a:p>
            <a:endParaRPr lang="en-US" sz="2000" dirty="0">
              <a:solidFill>
                <a:schemeClr val="tx2"/>
              </a:solidFill>
              <a:latin typeface="+mj-lt"/>
            </a:endParaRPr>
          </a:p>
          <a:p>
            <a:pPr marL="0" indent="0">
              <a:buNone/>
            </a:pPr>
            <a:endParaRPr lang="sr-Latn-RS" sz="2000" dirty="0">
              <a:solidFill>
                <a:schemeClr val="tx2"/>
              </a:solidFill>
              <a:latin typeface="+mj-lt"/>
            </a:endParaRPr>
          </a:p>
          <a:p>
            <a:r>
              <a:rPr lang="vi-VN" sz="2000" dirty="0">
                <a:solidFill>
                  <a:schemeClr val="tx2"/>
                </a:solidFill>
                <a:latin typeface="Calibri" pitchFamily="34" charset="0"/>
              </a:rPr>
              <a:t>Predložena terapija za područja </a:t>
            </a:r>
            <a:r>
              <a:rPr lang="sr-Latn-RS" sz="2000" dirty="0">
                <a:solidFill>
                  <a:schemeClr val="tx2"/>
                </a:solidFill>
                <a:latin typeface="Calibri" pitchFamily="34" charset="0"/>
              </a:rPr>
              <a:t>sa visokom prevalencom   </a:t>
            </a:r>
            <a:r>
              <a:rPr lang="vi-VN" sz="2000" dirty="0">
                <a:solidFill>
                  <a:schemeClr val="tx2"/>
                </a:solidFill>
                <a:latin typeface="Calibri" pitchFamily="34" charset="0"/>
              </a:rPr>
              <a:t>BLNAR i BLPACR sojev</a:t>
            </a:r>
            <a:r>
              <a:rPr lang="sr-Latn-RS" sz="2000" dirty="0">
                <a:solidFill>
                  <a:schemeClr val="tx2"/>
                </a:solidFill>
                <a:latin typeface="Calibri" pitchFamily="34" charset="0"/>
              </a:rPr>
              <a:t>a</a:t>
            </a:r>
            <a:r>
              <a:rPr lang="vi-VN" sz="2000" dirty="0">
                <a:solidFill>
                  <a:schemeClr val="tx2"/>
                </a:solidFill>
                <a:latin typeface="Calibri" pitchFamily="34" charset="0"/>
              </a:rPr>
              <a:t> </a:t>
            </a:r>
            <a:r>
              <a:rPr lang="sr-Latn-RS" sz="2000" dirty="0">
                <a:solidFill>
                  <a:schemeClr val="tx2"/>
                </a:solidFill>
                <a:latin typeface="Calibri" pitchFamily="34" charset="0"/>
              </a:rPr>
              <a:t>  </a:t>
            </a:r>
            <a:r>
              <a:rPr lang="vi-VN" sz="2000" dirty="0">
                <a:solidFill>
                  <a:schemeClr val="tx2"/>
                </a:solidFill>
                <a:latin typeface="Calibri" pitchFamily="34" charset="0"/>
              </a:rPr>
              <a:t>je cefotaksim ili ceftriakson, plus meropenem</a:t>
            </a:r>
            <a:r>
              <a:rPr lang="sr-Latn-RS" sz="2000" dirty="0">
                <a:solidFill>
                  <a:schemeClr val="tx2"/>
                </a:solidFill>
                <a:latin typeface="Calibri" pitchFamily="34" charset="0"/>
              </a:rPr>
              <a:t>.</a:t>
            </a:r>
          </a:p>
          <a:p>
            <a:endParaRPr lang="sr-Latn-RS" sz="2000" dirty="0">
              <a:solidFill>
                <a:schemeClr val="tx2"/>
              </a:solidFill>
              <a:latin typeface="+mj-lt"/>
            </a:endParaRPr>
          </a:p>
          <a:p>
            <a:pPr marL="0" indent="0">
              <a:buNone/>
            </a:pPr>
            <a:endParaRPr lang="en-US" sz="2000" dirty="0">
              <a:solidFill>
                <a:schemeClr val="tx2"/>
              </a:solidFill>
              <a:latin typeface="+mj-lt"/>
            </a:endParaRPr>
          </a:p>
        </p:txBody>
      </p:sp>
    </p:spTree>
    <p:extLst>
      <p:ext uri="{BB962C8B-B14F-4D97-AF65-F5344CB8AC3E}">
        <p14:creationId xmlns="" xmlns:p14="http://schemas.microsoft.com/office/powerpoint/2010/main" val="1780106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en-US" sz="1800" dirty="0" err="1">
                <a:effectLst>
                  <a:outerShdw blurRad="38100" dist="38100" dir="2700000" algn="tl">
                    <a:srgbClr val="000000">
                      <a:alpha val="43137"/>
                    </a:srgbClr>
                  </a:outerShdw>
                </a:effectLst>
              </a:rPr>
              <a:t>Meropenem</a:t>
            </a:r>
            <a:r>
              <a:rPr lang="en-US" sz="1800" dirty="0">
                <a:effectLst>
                  <a:outerShdw blurRad="38100" dist="38100" dir="2700000" algn="tl">
                    <a:srgbClr val="000000">
                      <a:alpha val="43137"/>
                    </a:srgbClr>
                  </a:outerShdw>
                </a:effectLst>
              </a:rPr>
              <a:t> je </a:t>
            </a:r>
            <a:r>
              <a:rPr lang="en-US" sz="1800" dirty="0" err="1">
                <a:effectLst>
                  <a:outerShdw blurRad="38100" dist="38100" dir="2700000" algn="tl">
                    <a:srgbClr val="000000">
                      <a:alpha val="43137"/>
                    </a:srgbClr>
                  </a:outerShdw>
                </a:effectLst>
              </a:rPr>
              <a:t>jedini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karbapenem</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koji</a:t>
            </a:r>
            <a:r>
              <a:rPr lang="en-US" sz="1800" dirty="0">
                <a:effectLst>
                  <a:outerShdw blurRad="38100" dist="38100" dir="2700000" algn="tl">
                    <a:srgbClr val="000000">
                      <a:alpha val="43137"/>
                    </a:srgbClr>
                  </a:outerShdw>
                </a:effectLst>
              </a:rPr>
              <a:t> se </a:t>
            </a:r>
            <a:r>
              <a:rPr lang="en-US" sz="1800" dirty="0" err="1">
                <a:effectLst>
                  <a:outerShdw blurRad="38100" dist="38100" dir="2700000" algn="tl">
                    <a:srgbClr val="000000">
                      <a:alpha val="43137"/>
                    </a:srgbClr>
                  </a:outerShdw>
                </a:effectLst>
              </a:rPr>
              <a:t>koristi</a:t>
            </a:r>
            <a:r>
              <a:rPr lang="en-US" sz="1800" dirty="0">
                <a:effectLst>
                  <a:outerShdw blurRad="38100" dist="38100" dir="2700000" algn="tl">
                    <a:srgbClr val="000000">
                      <a:alpha val="43137"/>
                    </a:srgbClr>
                  </a:outerShdw>
                </a:effectLst>
              </a:rPr>
              <a:t> u </a:t>
            </a:r>
            <a:r>
              <a:rPr lang="en-US" sz="1800" dirty="0" err="1">
                <a:effectLst>
                  <a:outerShdw blurRad="38100" dist="38100" dir="2700000" algn="tl">
                    <a:srgbClr val="000000">
                      <a:alpha val="43137"/>
                    </a:srgbClr>
                  </a:outerShdw>
                </a:effectLst>
              </a:rPr>
              <a:t>Th</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meningitisa</a:t>
            </a:r>
            <a:r>
              <a:rPr lang="en-US" sz="1800" dirty="0">
                <a:effectLst>
                  <a:outerShdw blurRad="38100" dist="38100" dir="2700000" algn="tl">
                    <a:srgbClr val="000000">
                      <a:alpha val="43137"/>
                    </a:srgbClr>
                  </a:outerShdw>
                </a:effectLst>
              </a:rPr>
              <a:t>.</a:t>
            </a:r>
            <a:br>
              <a:rPr lang="en-US" sz="1800"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 </a:t>
            </a:r>
            <a:r>
              <a:rPr lang="sr-Latn-RS" sz="1800" dirty="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MENINGITIS     S &lt;=0.25 mg/L, </a:t>
            </a:r>
            <a:r>
              <a:rPr lang="sr-Latn-RS" sz="1800" dirty="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R&gt;1 mg/L.</a:t>
            </a:r>
            <a:r>
              <a:rPr lang="sr-Latn-RS" sz="1800" dirty="0">
                <a:effectLst>
                  <a:outerShdw blurRad="38100" dist="38100" dir="2700000" algn="tl">
                    <a:srgbClr val="000000">
                      <a:alpha val="43137"/>
                    </a:srgbClr>
                  </a:outerShdw>
                </a:effectLst>
              </a:rPr>
              <a:t> ( EUCAST, 201</a:t>
            </a:r>
            <a:r>
              <a:rPr lang="en-US" sz="1800" dirty="0">
                <a:effectLst>
                  <a:outerShdw blurRad="38100" dist="38100" dir="2700000" algn="tl">
                    <a:srgbClr val="000000">
                      <a:alpha val="43137"/>
                    </a:srgbClr>
                  </a:outerShdw>
                </a:effectLst>
              </a:rPr>
              <a:t>6</a:t>
            </a:r>
            <a:r>
              <a:rPr lang="sr-Latn-RS" sz="1800" dirty="0">
                <a:effectLst>
                  <a:outerShdw blurRad="38100" dist="38100" dir="2700000" algn="tl">
                    <a:srgbClr val="000000">
                      <a:alpha val="43137"/>
                    </a:srgbClr>
                  </a:outerShdw>
                </a:effectLst>
              </a:rPr>
              <a:t>.)</a:t>
            </a:r>
            <a:r>
              <a:rPr lang="en-US" sz="1800" dirty="0">
                <a:effectLst>
                  <a:outerShdw blurRad="38100" dist="38100" dir="2700000" algn="tl">
                    <a:srgbClr val="000000">
                      <a:alpha val="43137"/>
                    </a:srgbClr>
                  </a:outerShdw>
                </a:effectLst>
              </a:rPr>
              <a:t/>
            </a:r>
            <a:br>
              <a:rPr lang="en-US" sz="1800"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
            </a:r>
            <a:br>
              <a:rPr lang="en-US" sz="1800" dirty="0">
                <a:effectLst>
                  <a:outerShdw blurRad="38100" dist="38100" dir="2700000" algn="tl">
                    <a:srgbClr val="000000">
                      <a:alpha val="43137"/>
                    </a:srgbClr>
                  </a:outerShdw>
                </a:effectLst>
              </a:rPr>
            </a:br>
            <a:r>
              <a:rPr lang="en-US" sz="1800" dirty="0" err="1">
                <a:effectLst>
                  <a:outerShdw blurRad="38100" dist="38100" dir="2700000" algn="tl">
                    <a:srgbClr val="000000">
                      <a:alpha val="43137"/>
                    </a:srgbClr>
                  </a:outerShdw>
                </a:effectLst>
              </a:rPr>
              <a:t>Ako</a:t>
            </a:r>
            <a:r>
              <a:rPr lang="en-US" sz="1800" dirty="0">
                <a:effectLst>
                  <a:outerShdw blurRad="38100" dist="38100" dir="2700000" algn="tl">
                    <a:srgbClr val="000000">
                      <a:alpha val="43137"/>
                    </a:srgbClr>
                  </a:outerShdw>
                </a:effectLst>
              </a:rPr>
              <a:t> se MEROPENEM  </a:t>
            </a:r>
            <a:r>
              <a:rPr lang="en-US" sz="1800" dirty="0" err="1">
                <a:effectLst>
                  <a:outerShdw blurRad="38100" dist="38100" dir="2700000" algn="tl">
                    <a:srgbClr val="000000">
                      <a:alpha val="43137"/>
                    </a:srgbClr>
                  </a:outerShdw>
                </a:effectLst>
              </a:rPr>
              <a:t>koristi</a:t>
            </a:r>
            <a:r>
              <a:rPr lang="en-US" sz="1800" dirty="0">
                <a:effectLst>
                  <a:outerShdw blurRad="38100" dist="38100" dir="2700000" algn="tl">
                    <a:srgbClr val="000000">
                      <a:alpha val="43137"/>
                    </a:srgbClr>
                  </a:outerShdw>
                </a:effectLst>
              </a:rPr>
              <a:t> u </a:t>
            </a:r>
            <a:r>
              <a:rPr lang="en-US" sz="1800" dirty="0" err="1">
                <a:effectLst>
                  <a:outerShdw blurRad="38100" dist="38100" dir="2700000" algn="tl">
                    <a:srgbClr val="000000">
                      <a:alpha val="43137"/>
                    </a:srgbClr>
                  </a:outerShdw>
                </a:effectLst>
              </a:rPr>
              <a:t>Th</a:t>
            </a:r>
            <a:r>
              <a:rPr lang="en-US" sz="1800" dirty="0">
                <a:effectLst>
                  <a:outerShdw blurRad="38100" dist="38100" dir="2700000" algn="tl">
                    <a:srgbClr val="000000">
                      <a:alpha val="43137"/>
                    </a:srgbClr>
                  </a:outerShdw>
                </a:effectLst>
              </a:rPr>
              <a:t> , </a:t>
            </a:r>
            <a:r>
              <a:rPr lang="en-US" sz="1800" b="1" dirty="0" err="1">
                <a:effectLst>
                  <a:outerShdw blurRad="38100" dist="38100" dir="2700000" algn="tl">
                    <a:srgbClr val="000000">
                      <a:alpha val="43137"/>
                    </a:srgbClr>
                  </a:outerShdw>
                </a:effectLst>
              </a:rPr>
              <a:t>odrediti</a:t>
            </a:r>
            <a:r>
              <a:rPr lang="en-US" sz="1800" b="1" dirty="0">
                <a:effectLst>
                  <a:outerShdw blurRad="38100" dist="38100" dir="2700000" algn="tl">
                    <a:srgbClr val="000000">
                      <a:alpha val="43137"/>
                    </a:srgbClr>
                  </a:outerShdw>
                </a:effectLst>
              </a:rPr>
              <a:t>  MIK </a:t>
            </a:r>
            <a:r>
              <a:rPr lang="en-US" sz="1800" b="1" dirty="0" err="1">
                <a:effectLst>
                  <a:outerShdw blurRad="38100" dist="38100" dir="2700000" algn="tl">
                    <a:srgbClr val="000000">
                      <a:alpha val="43137"/>
                    </a:srgbClr>
                  </a:outerShdw>
                </a:effectLst>
              </a:rPr>
              <a:t>vrednosti</a:t>
            </a:r>
            <a:r>
              <a:rPr lang="en-US" sz="1800" b="1" dirty="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a:t>
            </a: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1743273" y="1600200"/>
            <a:ext cx="5657453" cy="4525963"/>
          </a:xfrm>
          <a:ln>
            <a:solidFill>
              <a:srgbClr val="FF33CC"/>
            </a:solidFill>
          </a:ln>
        </p:spPr>
      </p:pic>
    </p:spTree>
    <p:extLst>
      <p:ext uri="{BB962C8B-B14F-4D97-AF65-F5344CB8AC3E}">
        <p14:creationId xmlns="" xmlns:p14="http://schemas.microsoft.com/office/powerpoint/2010/main" val="737772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PK / PD parametri</a:t>
            </a:r>
            <a:endParaRPr lang="en-US" sz="36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1447800"/>
            <a:ext cx="8229600" cy="4800600"/>
          </a:xfrm>
          <a:ln>
            <a:solidFill>
              <a:srgbClr val="FF33CC"/>
            </a:solidFill>
          </a:ln>
        </p:spPr>
      </p:pic>
    </p:spTree>
    <p:extLst>
      <p:ext uri="{BB962C8B-B14F-4D97-AF65-F5344CB8AC3E}">
        <p14:creationId xmlns="" xmlns:p14="http://schemas.microsoft.com/office/powerpoint/2010/main" val="3567200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057400"/>
            <a:ext cx="6248400" cy="3970318"/>
          </a:xfrm>
          <a:prstGeom prst="rect">
            <a:avLst/>
          </a:prstGeom>
          <a:ln>
            <a:solidFill>
              <a:srgbClr val="FF33CC"/>
            </a:solidFill>
          </a:ln>
        </p:spPr>
        <p:txBody>
          <a:bodyPr wrap="square">
            <a:spAutoFit/>
          </a:bodyPr>
          <a:lstStyle/>
          <a:p>
            <a:r>
              <a:rPr lang="en-US" dirty="0">
                <a:solidFill>
                  <a:schemeClr val="tx2"/>
                </a:solidFill>
              </a:rPr>
              <a:t>Always test for beta-lactamase and report positive strains resistant to </a:t>
            </a:r>
            <a:r>
              <a:rPr lang="en-US" dirty="0" err="1">
                <a:solidFill>
                  <a:schemeClr val="tx2"/>
                </a:solidFill>
              </a:rPr>
              <a:t>penicillins</a:t>
            </a:r>
            <a:r>
              <a:rPr lang="en-US" dirty="0">
                <a:solidFill>
                  <a:schemeClr val="tx2"/>
                </a:solidFill>
              </a:rPr>
              <a:t> without beta-lactamase inhibitors. </a:t>
            </a:r>
          </a:p>
          <a:p>
            <a:endParaRPr lang="en-US" dirty="0">
              <a:solidFill>
                <a:schemeClr val="tx2"/>
              </a:solidFill>
            </a:endParaRPr>
          </a:p>
          <a:p>
            <a:r>
              <a:rPr lang="en-US" dirty="0">
                <a:solidFill>
                  <a:schemeClr val="tx2"/>
                </a:solidFill>
              </a:rPr>
              <a:t>Breakpoints relate only to beta-lactamase negative strains. Strains may be resistant to </a:t>
            </a:r>
            <a:r>
              <a:rPr lang="en-US" dirty="0" err="1">
                <a:solidFill>
                  <a:schemeClr val="tx2"/>
                </a:solidFill>
              </a:rPr>
              <a:t>penicillins</a:t>
            </a:r>
            <a:r>
              <a:rPr lang="en-US" dirty="0">
                <a:solidFill>
                  <a:schemeClr val="tx2"/>
                </a:solidFill>
              </a:rPr>
              <a:t> , </a:t>
            </a:r>
            <a:r>
              <a:rPr lang="en-US" dirty="0" err="1">
                <a:solidFill>
                  <a:schemeClr val="tx2"/>
                </a:solidFill>
              </a:rPr>
              <a:t>aminopenicillins</a:t>
            </a:r>
            <a:r>
              <a:rPr lang="en-US" dirty="0">
                <a:solidFill>
                  <a:schemeClr val="tx2"/>
                </a:solidFill>
              </a:rPr>
              <a:t> and/or </a:t>
            </a:r>
            <a:r>
              <a:rPr lang="en-US" dirty="0" err="1">
                <a:solidFill>
                  <a:schemeClr val="tx2"/>
                </a:solidFill>
              </a:rPr>
              <a:t>cephalosporins</a:t>
            </a:r>
            <a:r>
              <a:rPr lang="en-US" dirty="0">
                <a:solidFill>
                  <a:schemeClr val="tx2"/>
                </a:solidFill>
              </a:rPr>
              <a:t> due to changes in PBPs (BLNAR, beta-lactamase negative ampicillin resistant) and a few strains have both resistance mechanisms (BLPACR, beta-lactamase positive, amoxicillin/</a:t>
            </a:r>
            <a:r>
              <a:rPr lang="en-US" dirty="0" err="1">
                <a:solidFill>
                  <a:schemeClr val="tx2"/>
                </a:solidFill>
              </a:rPr>
              <a:t>clavulanate</a:t>
            </a:r>
            <a:r>
              <a:rPr lang="en-US" dirty="0">
                <a:solidFill>
                  <a:schemeClr val="tx2"/>
                </a:solidFill>
              </a:rPr>
              <a:t> resistant). </a:t>
            </a:r>
          </a:p>
          <a:p>
            <a:endParaRPr lang="en-US" dirty="0">
              <a:solidFill>
                <a:schemeClr val="tx2"/>
              </a:solidFill>
            </a:endParaRPr>
          </a:p>
          <a:p>
            <a:r>
              <a:rPr lang="en-US" dirty="0">
                <a:solidFill>
                  <a:schemeClr val="tx2"/>
                </a:solidFill>
              </a:rPr>
              <a:t>Isolates susceptible to ampicillin and amoxicillin are also susceptible to </a:t>
            </a:r>
            <a:r>
              <a:rPr lang="en-US" dirty="0" err="1">
                <a:solidFill>
                  <a:schemeClr val="tx2"/>
                </a:solidFill>
              </a:rPr>
              <a:t>piperacillin</a:t>
            </a:r>
            <a:r>
              <a:rPr lang="en-US" dirty="0">
                <a:solidFill>
                  <a:schemeClr val="tx2"/>
                </a:solidFill>
              </a:rPr>
              <a:t> and </a:t>
            </a:r>
            <a:r>
              <a:rPr lang="en-US" dirty="0" err="1">
                <a:solidFill>
                  <a:schemeClr val="tx2"/>
                </a:solidFill>
              </a:rPr>
              <a:t>piperacillin-tazobactam</a:t>
            </a:r>
            <a:r>
              <a:rPr lang="en-US" dirty="0">
                <a:solidFill>
                  <a:schemeClr val="tx2"/>
                </a:solidFill>
              </a:rPr>
              <a:t> and isolates susceptible to amoxicillin-</a:t>
            </a:r>
            <a:r>
              <a:rPr lang="en-US" dirty="0" err="1">
                <a:solidFill>
                  <a:schemeClr val="tx2"/>
                </a:solidFill>
              </a:rPr>
              <a:t>clavulanate</a:t>
            </a:r>
            <a:r>
              <a:rPr lang="en-US" dirty="0">
                <a:solidFill>
                  <a:schemeClr val="tx2"/>
                </a:solidFill>
              </a:rPr>
              <a:t> are also susceptible to </a:t>
            </a:r>
            <a:r>
              <a:rPr lang="en-US" dirty="0" err="1">
                <a:solidFill>
                  <a:schemeClr val="tx2"/>
                </a:solidFill>
              </a:rPr>
              <a:t>piperacillin-tazobactam</a:t>
            </a:r>
            <a:r>
              <a:rPr lang="en-US" dirty="0">
                <a:solidFill>
                  <a:schemeClr val="tx2"/>
                </a:solidFill>
              </a:rPr>
              <a:t>.</a:t>
            </a:r>
          </a:p>
        </p:txBody>
      </p:sp>
      <p:sp>
        <p:nvSpPr>
          <p:cNvPr id="3" name="TextBox 2"/>
          <p:cNvSpPr txBox="1"/>
          <p:nvPr/>
        </p:nvSpPr>
        <p:spPr>
          <a:xfrm>
            <a:off x="1371600" y="685800"/>
            <a:ext cx="6248400" cy="923330"/>
          </a:xfrm>
          <a:prstGeom prst="rect">
            <a:avLst/>
          </a:prstGeom>
          <a:noFill/>
          <a:ln>
            <a:solidFill>
              <a:schemeClr val="tx1"/>
            </a:solidFill>
          </a:ln>
        </p:spPr>
        <p:txBody>
          <a:bodyPr wrap="square" rtlCol="0">
            <a:spAutoFit/>
          </a:bodyPr>
          <a:lstStyle/>
          <a:p>
            <a:r>
              <a:rPr lang="sr-Latn-RS" b="1" dirty="0"/>
              <a:t>EUCAST</a:t>
            </a:r>
            <a:r>
              <a:rPr lang="sr-Latn-RS" dirty="0"/>
              <a:t> – komentari u fusnotama korisni za interpretaciju </a:t>
            </a:r>
          </a:p>
          <a:p>
            <a:endParaRPr lang="sr-Latn-RS" dirty="0"/>
          </a:p>
          <a:p>
            <a:r>
              <a:rPr lang="sr-Latn-RS" dirty="0"/>
              <a:t>Komentar za </a:t>
            </a:r>
            <a:r>
              <a:rPr lang="sr-Latn-RS" i="1" dirty="0"/>
              <a:t>H.influenzae</a:t>
            </a:r>
            <a:endParaRPr lang="en-US" i="1" dirty="0"/>
          </a:p>
        </p:txBody>
      </p:sp>
    </p:spTree>
    <p:extLst>
      <p:ext uri="{BB962C8B-B14F-4D97-AF65-F5344CB8AC3E}">
        <p14:creationId xmlns="" xmlns:p14="http://schemas.microsoft.com/office/powerpoint/2010/main" val="878790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3600" b="1" dirty="0">
                <a:effectLst>
                  <a:outerShdw blurRad="38100" dist="38100" dir="2700000" algn="tl">
                    <a:srgbClr val="000000">
                      <a:alpha val="43137"/>
                    </a:srgbClr>
                  </a:outerShdw>
                </a:effectLst>
              </a:rPr>
              <a:t>REZISTENCIJA </a:t>
            </a:r>
            <a:r>
              <a:rPr lang="sr-Latn-RS" sz="3600" b="1" i="1" dirty="0">
                <a:solidFill>
                  <a:srgbClr val="FF0000"/>
                </a:solidFill>
                <a:effectLst>
                  <a:outerShdw blurRad="38100" dist="38100" dir="2700000" algn="tl">
                    <a:srgbClr val="000000">
                      <a:alpha val="43137"/>
                    </a:srgbClr>
                  </a:outerShdw>
                </a:effectLst>
              </a:rPr>
              <a:t>H. influenzae </a:t>
            </a:r>
            <a:r>
              <a:rPr lang="sr-Latn-RS" sz="3600" b="1" dirty="0">
                <a:effectLst>
                  <a:outerShdw blurRad="38100" dist="38100" dir="2700000" algn="tl">
                    <a:srgbClr val="000000">
                      <a:alpha val="43137"/>
                    </a:srgbClr>
                  </a:outerShdw>
                </a:effectLst>
              </a:rPr>
              <a:t>NA </a:t>
            </a:r>
            <a:br>
              <a:rPr lang="sr-Latn-RS" sz="3600" b="1" dirty="0">
                <a:effectLst>
                  <a:outerShdw blurRad="38100" dist="38100" dir="2700000" algn="tl">
                    <a:srgbClr val="000000">
                      <a:alpha val="43137"/>
                    </a:srgbClr>
                  </a:outerShdw>
                </a:effectLst>
              </a:rPr>
            </a:br>
            <a:r>
              <a:rPr lang="el-GR" sz="3600" b="1" dirty="0">
                <a:effectLst>
                  <a:outerShdw blurRad="38100" dist="38100" dir="2700000" algn="tl">
                    <a:srgbClr val="000000">
                      <a:alpha val="43137"/>
                    </a:srgbClr>
                  </a:outerShdw>
                </a:effectLst>
              </a:rPr>
              <a:t>β</a:t>
            </a:r>
            <a:r>
              <a:rPr lang="sr-Latn-RS" sz="3600" b="1" dirty="0">
                <a:effectLst>
                  <a:outerShdw blurRad="38100" dist="38100" dir="2700000" algn="tl">
                    <a:srgbClr val="000000">
                      <a:alpha val="43137"/>
                    </a:srgbClr>
                  </a:outerShdw>
                </a:effectLst>
              </a:rPr>
              <a:t> – LAKTAMSKE ANTIBIOTIKE</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33CC"/>
            </a:solidFill>
          </a:ln>
        </p:spPr>
        <p:txBody>
          <a:bodyPr>
            <a:normAutofit lnSpcReduction="10000"/>
          </a:bodyPr>
          <a:lstStyle/>
          <a:p>
            <a:r>
              <a:rPr lang="sr-Latn-RS" sz="2000" dirty="0">
                <a:solidFill>
                  <a:schemeClr val="tx2"/>
                </a:solidFill>
                <a:latin typeface="+mj-lt"/>
              </a:rPr>
              <a:t>Nasuprot drugim Gram – bacilima (</a:t>
            </a:r>
            <a:r>
              <a:rPr lang="sr-Latn-RS" sz="2000" i="1" dirty="0">
                <a:solidFill>
                  <a:schemeClr val="tx2"/>
                </a:solidFill>
                <a:latin typeface="+mj-lt"/>
              </a:rPr>
              <a:t>Enterobaceriaceae</a:t>
            </a:r>
            <a:r>
              <a:rPr lang="sr-Latn-RS" sz="2000" dirty="0">
                <a:solidFill>
                  <a:schemeClr val="tx2"/>
                </a:solidFill>
                <a:latin typeface="+mj-lt"/>
              </a:rPr>
              <a:t>), Om </a:t>
            </a:r>
            <a:r>
              <a:rPr lang="sr-Latn-RS" sz="2000" i="1" dirty="0">
                <a:solidFill>
                  <a:schemeClr val="tx2"/>
                </a:solidFill>
                <a:latin typeface="+mj-lt"/>
              </a:rPr>
              <a:t>H. Influenzae </a:t>
            </a:r>
            <a:r>
              <a:rPr lang="sr-Latn-RS" sz="2000" dirty="0">
                <a:solidFill>
                  <a:schemeClr val="tx2"/>
                </a:solidFill>
                <a:latin typeface="+mj-lt"/>
              </a:rPr>
              <a:t>pokazuje veoma  malu rezistenciju na ulazak </a:t>
            </a:r>
            <a:r>
              <a:rPr lang="el-GR" sz="2000" dirty="0">
                <a:solidFill>
                  <a:schemeClr val="tx2"/>
                </a:solidFill>
                <a:latin typeface="+mj-lt"/>
              </a:rPr>
              <a:t>β</a:t>
            </a:r>
            <a:r>
              <a:rPr lang="sr-Latn-RS" sz="2000" dirty="0">
                <a:solidFill>
                  <a:schemeClr val="tx2"/>
                </a:solidFill>
                <a:latin typeface="+mj-lt"/>
              </a:rPr>
              <a:t> –laktama u ćeliju: zato su MIC-ovi i  S i R sojeva relativno niži. </a:t>
            </a:r>
          </a:p>
          <a:p>
            <a:pPr marL="0" indent="0">
              <a:buNone/>
            </a:pPr>
            <a:endParaRPr lang="sr-Latn-RS" sz="2000" dirty="0">
              <a:solidFill>
                <a:schemeClr val="tx2"/>
              </a:solidFill>
              <a:latin typeface="+mj-lt"/>
            </a:endParaRPr>
          </a:p>
          <a:p>
            <a:r>
              <a:rPr lang="sr-Latn-RS" sz="2000" dirty="0">
                <a:solidFill>
                  <a:schemeClr val="tx2"/>
                </a:solidFill>
                <a:latin typeface="+mj-lt"/>
              </a:rPr>
              <a:t>Rezistencija na AMPICILIN i dr. </a:t>
            </a:r>
            <a:r>
              <a:rPr lang="el-GR" sz="2000" dirty="0">
                <a:solidFill>
                  <a:schemeClr val="tx2"/>
                </a:solidFill>
                <a:latin typeface="+mj-lt"/>
              </a:rPr>
              <a:t>β</a:t>
            </a:r>
            <a:r>
              <a:rPr lang="sr-Latn-RS" sz="2000" dirty="0">
                <a:solidFill>
                  <a:schemeClr val="tx2"/>
                </a:solidFill>
                <a:latin typeface="+mj-lt"/>
              </a:rPr>
              <a:t> – laktamske  AB: </a:t>
            </a:r>
          </a:p>
          <a:p>
            <a:endParaRPr lang="sr-Latn-RS" sz="2000" dirty="0">
              <a:solidFill>
                <a:schemeClr val="tx2"/>
              </a:solidFill>
              <a:latin typeface="+mj-lt"/>
            </a:endParaRPr>
          </a:p>
          <a:p>
            <a:pPr lvl="1">
              <a:buFont typeface="Wingdings" pitchFamily="2" charset="2"/>
              <a:buChar char="v"/>
            </a:pPr>
            <a:r>
              <a:rPr lang="sr-Latn-RS" sz="1600" dirty="0">
                <a:solidFill>
                  <a:schemeClr val="tx2"/>
                </a:solidFill>
                <a:latin typeface="+mj-lt"/>
              </a:rPr>
              <a:t>produkcija </a:t>
            </a:r>
            <a:r>
              <a:rPr lang="el-GR" sz="1600" dirty="0">
                <a:solidFill>
                  <a:schemeClr val="tx2"/>
                </a:solidFill>
                <a:latin typeface="+mj-lt"/>
              </a:rPr>
              <a:t>β</a:t>
            </a:r>
            <a:r>
              <a:rPr lang="sr-Latn-RS" sz="1600" dirty="0">
                <a:solidFill>
                  <a:schemeClr val="tx2"/>
                </a:solidFill>
                <a:latin typeface="+mj-lt"/>
              </a:rPr>
              <a:t> - laktamaze  ( TEM 1, ROB-1), plazmid posredovana,klase A, serin </a:t>
            </a:r>
            <a:r>
              <a:rPr lang="el-GR" sz="1600" dirty="0">
                <a:solidFill>
                  <a:schemeClr val="tx2"/>
                </a:solidFill>
                <a:latin typeface="+mj-lt"/>
              </a:rPr>
              <a:t>β</a:t>
            </a:r>
            <a:r>
              <a:rPr lang="sr-Latn-RS" sz="1600" dirty="0">
                <a:solidFill>
                  <a:schemeClr val="tx2"/>
                </a:solidFill>
                <a:latin typeface="+mj-lt"/>
              </a:rPr>
              <a:t>lac</a:t>
            </a:r>
          </a:p>
          <a:p>
            <a:pPr marL="457200" lvl="1" indent="0">
              <a:buNone/>
            </a:pPr>
            <a:endParaRPr lang="sr-Latn-RS" sz="1600" dirty="0">
              <a:solidFill>
                <a:schemeClr val="tx2"/>
              </a:solidFill>
              <a:latin typeface="+mj-lt"/>
            </a:endParaRPr>
          </a:p>
          <a:p>
            <a:pPr lvl="1">
              <a:buFont typeface="Wingdings" pitchFamily="2" charset="2"/>
              <a:buChar char="v"/>
            </a:pPr>
            <a:r>
              <a:rPr lang="sr-Latn-RS" sz="1600" dirty="0">
                <a:solidFill>
                  <a:schemeClr val="tx2"/>
                </a:solidFill>
                <a:latin typeface="+mj-lt"/>
              </a:rPr>
              <a:t>Prisustvo izmenjenih PBP 3, 4, 5  sa smanjenim afinitetom za </a:t>
            </a:r>
            <a:r>
              <a:rPr lang="el-GR" sz="1600" dirty="0">
                <a:solidFill>
                  <a:schemeClr val="tx2"/>
                </a:solidFill>
                <a:latin typeface="+mj-lt"/>
              </a:rPr>
              <a:t>β</a:t>
            </a:r>
            <a:r>
              <a:rPr lang="sr-Latn-RS" sz="1600" dirty="0">
                <a:solidFill>
                  <a:schemeClr val="tx2"/>
                </a:solidFill>
                <a:latin typeface="+mj-lt"/>
              </a:rPr>
              <a:t> - laktame  - </a:t>
            </a:r>
            <a:r>
              <a:rPr lang="sr-Latn-RS" sz="1600" b="1" dirty="0">
                <a:solidFill>
                  <a:schemeClr val="tx2"/>
                </a:solidFill>
                <a:effectLst>
                  <a:outerShdw blurRad="38100" dist="38100" dir="2700000" algn="tl">
                    <a:srgbClr val="000000">
                      <a:alpha val="43137"/>
                    </a:srgbClr>
                  </a:outerShdw>
                </a:effectLst>
                <a:latin typeface="+mj-lt"/>
              </a:rPr>
              <a:t>BLNAR</a:t>
            </a:r>
            <a:r>
              <a:rPr lang="el-GR" sz="1600" b="1" dirty="0">
                <a:solidFill>
                  <a:schemeClr val="tx2"/>
                </a:solidFill>
                <a:effectLst>
                  <a:outerShdw blurRad="38100" dist="38100" dir="2700000" algn="tl">
                    <a:srgbClr val="000000">
                      <a:alpha val="43137"/>
                    </a:srgbClr>
                  </a:outerShdw>
                </a:effectLst>
                <a:latin typeface="+mj-lt"/>
              </a:rPr>
              <a:t> </a:t>
            </a:r>
            <a:r>
              <a:rPr lang="sr-Latn-RS" sz="1600" dirty="0">
                <a:solidFill>
                  <a:schemeClr val="tx2"/>
                </a:solidFill>
                <a:latin typeface="+mj-lt"/>
              </a:rPr>
              <a:t>                    </a:t>
            </a:r>
            <a:r>
              <a:rPr lang="el-GR" sz="1400" dirty="0">
                <a:solidFill>
                  <a:schemeClr val="tx2"/>
                </a:solidFill>
                <a:latin typeface="+mj-lt"/>
              </a:rPr>
              <a:t>β</a:t>
            </a:r>
            <a:r>
              <a:rPr lang="sr-Latn-RS" sz="1400" dirty="0">
                <a:solidFill>
                  <a:schemeClr val="tx2"/>
                </a:solidFill>
                <a:latin typeface="+mj-lt"/>
              </a:rPr>
              <a:t> – laktamaza negativni ampicilin R </a:t>
            </a:r>
          </a:p>
          <a:p>
            <a:pPr lvl="1">
              <a:buFont typeface="Wingdings" pitchFamily="2" charset="2"/>
              <a:buChar char="v"/>
            </a:pPr>
            <a:endParaRPr lang="sr-Latn-RS" sz="1400" dirty="0">
              <a:solidFill>
                <a:schemeClr val="tx2"/>
              </a:solidFill>
              <a:latin typeface="+mj-lt"/>
            </a:endParaRPr>
          </a:p>
          <a:p>
            <a:pPr lvl="1">
              <a:buFont typeface="Wingdings" pitchFamily="2" charset="2"/>
              <a:buChar char="v"/>
            </a:pPr>
            <a:r>
              <a:rPr lang="sr-Latn-RS" sz="1600" dirty="0">
                <a:solidFill>
                  <a:schemeClr val="tx2"/>
                </a:solidFill>
                <a:latin typeface="+mj-lt"/>
              </a:rPr>
              <a:t>U veoma malom % , neki sojevi poseduju oba tipa rezistencije  - </a:t>
            </a:r>
            <a:r>
              <a:rPr lang="sr-Latn-RS" sz="1600" b="1" dirty="0">
                <a:solidFill>
                  <a:schemeClr val="tx2"/>
                </a:solidFill>
                <a:effectLst>
                  <a:outerShdw blurRad="38100" dist="38100" dir="2700000" algn="tl">
                    <a:srgbClr val="000000">
                      <a:alpha val="43137"/>
                    </a:srgbClr>
                  </a:outerShdw>
                </a:effectLst>
                <a:latin typeface="+mj-lt"/>
              </a:rPr>
              <a:t>BLPACR </a:t>
            </a:r>
          </a:p>
          <a:p>
            <a:pPr marL="457200" lvl="1" indent="0">
              <a:buNone/>
            </a:pPr>
            <a:r>
              <a:rPr lang="sr-Latn-RS" sz="1600" dirty="0">
                <a:solidFill>
                  <a:schemeClr val="tx2"/>
                </a:solidFill>
                <a:latin typeface="+mj-lt"/>
              </a:rPr>
              <a:t>      </a:t>
            </a:r>
            <a:r>
              <a:rPr lang="el-GR" sz="1400" dirty="0">
                <a:solidFill>
                  <a:schemeClr val="tx2"/>
                </a:solidFill>
                <a:latin typeface="+mj-lt"/>
              </a:rPr>
              <a:t>β</a:t>
            </a:r>
            <a:r>
              <a:rPr lang="sr-Latn-RS" sz="1400" dirty="0">
                <a:solidFill>
                  <a:schemeClr val="tx2"/>
                </a:solidFill>
                <a:latin typeface="+mj-lt"/>
              </a:rPr>
              <a:t> – laktamaza pozitivni amoksicilin / klavulonat R </a:t>
            </a:r>
          </a:p>
          <a:p>
            <a:pPr marL="457200" lvl="1" indent="0">
              <a:buNone/>
            </a:pPr>
            <a:endParaRPr lang="sr-Latn-RS" sz="1400" dirty="0">
              <a:solidFill>
                <a:schemeClr val="tx2"/>
              </a:solidFill>
              <a:latin typeface="+mj-lt"/>
            </a:endParaRPr>
          </a:p>
          <a:p>
            <a:pPr lvl="1">
              <a:buFont typeface="Wingdings" pitchFamily="2" charset="2"/>
              <a:buChar char="v"/>
            </a:pPr>
            <a:r>
              <a:rPr lang="sr-Latn-RS" sz="1400" dirty="0">
                <a:solidFill>
                  <a:schemeClr val="tx2"/>
                </a:solidFill>
                <a:latin typeface="+mj-lt"/>
              </a:rPr>
              <a:t>Opisana u  literaturi   i efluks aktivnost – primarno izmenjeni PBPs</a:t>
            </a:r>
          </a:p>
          <a:p>
            <a:pPr marL="457200" lvl="1" indent="0">
              <a:buNone/>
            </a:pPr>
            <a:endParaRPr lang="sr-Latn-RS" sz="1400" dirty="0"/>
          </a:p>
          <a:p>
            <a:pPr marL="457200" lvl="1" indent="0">
              <a:buNone/>
            </a:pPr>
            <a:endParaRPr lang="sr-Latn-RS" sz="1400" dirty="0"/>
          </a:p>
          <a:p>
            <a:pPr marL="457200" lvl="1" indent="0">
              <a:buNone/>
            </a:pPr>
            <a:endParaRPr lang="sr-Latn-RS" sz="1400" dirty="0"/>
          </a:p>
          <a:p>
            <a:pPr marL="457200" lvl="1" indent="0">
              <a:buNone/>
            </a:pPr>
            <a:endParaRPr lang="sr-Latn-RS" sz="1400" dirty="0"/>
          </a:p>
        </p:txBody>
      </p:sp>
    </p:spTree>
    <p:extLst>
      <p:ext uri="{BB962C8B-B14F-4D97-AF65-F5344CB8AC3E}">
        <p14:creationId xmlns="" xmlns:p14="http://schemas.microsoft.com/office/powerpoint/2010/main" val="32332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3600" b="1" dirty="0"/>
              <a:t>KLINIČKE MANIFESTACIJE OBOLJENJA UZROKOVANIH </a:t>
            </a:r>
            <a:r>
              <a:rPr lang="sr-Latn-RS" sz="3600" b="1" i="1" dirty="0">
                <a:solidFill>
                  <a:srgbClr val="FF0000"/>
                </a:solidFill>
              </a:rPr>
              <a:t>H. influenzae</a:t>
            </a:r>
            <a:endParaRPr lang="en-US" sz="3600" b="1" i="1" dirty="0">
              <a:solidFill>
                <a:srgbClr val="FF0000"/>
              </a:solidFill>
            </a:endParaRPr>
          </a:p>
        </p:txBody>
      </p:sp>
      <p:sp>
        <p:nvSpPr>
          <p:cNvPr id="3" name="Content Placeholder 2"/>
          <p:cNvSpPr>
            <a:spLocks noGrp="1"/>
          </p:cNvSpPr>
          <p:nvPr>
            <p:ph idx="1"/>
          </p:nvPr>
        </p:nvSpPr>
        <p:spPr>
          <a:xfrm>
            <a:off x="457200" y="1600200"/>
            <a:ext cx="8229600" cy="4876800"/>
          </a:xfrm>
          <a:ln>
            <a:solidFill>
              <a:srgbClr val="FF33CC"/>
            </a:solidFill>
          </a:ln>
        </p:spPr>
        <p:txBody>
          <a:bodyPr>
            <a:normAutofit lnSpcReduction="10000"/>
          </a:bodyPr>
          <a:lstStyle/>
          <a:p>
            <a:pPr marL="0" indent="0">
              <a:buNone/>
            </a:pPr>
            <a:r>
              <a:rPr lang="sr-Latn-RS" sz="2000" b="1" u="sng" dirty="0"/>
              <a:t> </a:t>
            </a:r>
            <a:endParaRPr lang="en-US" sz="2000" dirty="0">
              <a:latin typeface="+mj-lt"/>
            </a:endParaRPr>
          </a:p>
          <a:p>
            <a:r>
              <a:rPr lang="sr-Latn-CS" sz="2000" b="1" dirty="0">
                <a:latin typeface="+mj-lt"/>
              </a:rPr>
              <a:t>1. Meningitis </a:t>
            </a:r>
            <a:r>
              <a:rPr lang="sr-Latn-CS" sz="2000" b="1" i="1" dirty="0">
                <a:latin typeface="+mj-lt"/>
              </a:rPr>
              <a:t>- </a:t>
            </a:r>
            <a:r>
              <a:rPr lang="sr-Latn-CS" sz="2000" dirty="0">
                <a:latin typeface="+mj-lt"/>
              </a:rPr>
              <a:t>prethodi mu nazofaringitis, otitis, sinuzitis</a:t>
            </a:r>
            <a:endParaRPr lang="en-US" sz="2000" dirty="0">
              <a:latin typeface="+mj-lt"/>
            </a:endParaRPr>
          </a:p>
          <a:p>
            <a:pPr marL="0" indent="0">
              <a:buNone/>
            </a:pPr>
            <a:r>
              <a:rPr lang="sr-Latn-CS" sz="2000" dirty="0">
                <a:latin typeface="+mj-lt"/>
              </a:rPr>
              <a:t>                       - starost  od 3 meseca do 5 godina</a:t>
            </a:r>
            <a:endParaRPr lang="en-US" sz="2000" dirty="0">
              <a:latin typeface="+mj-lt"/>
            </a:endParaRPr>
          </a:p>
          <a:p>
            <a:pPr marL="0" indent="0">
              <a:buNone/>
            </a:pPr>
            <a:r>
              <a:rPr lang="sr-Latn-CS" sz="2000" dirty="0">
                <a:latin typeface="+mj-lt"/>
              </a:rPr>
              <a:t>                       - psihičke i neurološke sekvele (50%) </a:t>
            </a:r>
            <a:endParaRPr lang="en-US" sz="2000" dirty="0">
              <a:latin typeface="+mj-lt"/>
            </a:endParaRPr>
          </a:p>
          <a:p>
            <a:pPr marL="0" indent="0">
              <a:buNone/>
            </a:pPr>
            <a:r>
              <a:rPr lang="sr-Latn-CS" sz="2000" dirty="0">
                <a:latin typeface="+mj-lt"/>
              </a:rPr>
              <a:t>                       - lokalizovano subduralno nakupljanje tečnosti</a:t>
            </a:r>
            <a:endParaRPr lang="en-US" sz="2000" dirty="0">
              <a:latin typeface="+mj-lt"/>
            </a:endParaRPr>
          </a:p>
          <a:p>
            <a:endParaRPr lang="en-US" sz="2000" dirty="0">
              <a:latin typeface="+mj-lt"/>
            </a:endParaRPr>
          </a:p>
          <a:p>
            <a:r>
              <a:rPr lang="sr-Latn-CS" sz="2000" b="1" dirty="0">
                <a:latin typeface="+mj-lt"/>
              </a:rPr>
              <a:t>2. Epiglotitis </a:t>
            </a:r>
            <a:r>
              <a:rPr lang="sr-Latn-CS" sz="2000" b="1" i="1" dirty="0">
                <a:latin typeface="+mj-lt"/>
              </a:rPr>
              <a:t>- </a:t>
            </a:r>
            <a:r>
              <a:rPr lang="sr-Latn-CS" sz="2000" dirty="0">
                <a:latin typeface="+mj-lt"/>
              </a:rPr>
              <a:t>2-4 godine, pik 3-18 meseci</a:t>
            </a:r>
            <a:endParaRPr lang="en-US" sz="2000" dirty="0">
              <a:latin typeface="+mj-lt"/>
            </a:endParaRPr>
          </a:p>
          <a:p>
            <a:pPr marL="0" indent="0">
              <a:buNone/>
            </a:pPr>
            <a:r>
              <a:rPr lang="sr-Latn-CS" sz="2000" dirty="0">
                <a:latin typeface="+mj-lt"/>
              </a:rPr>
              <a:t> </a:t>
            </a:r>
            <a:endParaRPr lang="en-US" sz="2000" dirty="0">
              <a:latin typeface="+mj-lt"/>
            </a:endParaRPr>
          </a:p>
          <a:p>
            <a:r>
              <a:rPr lang="sr-Latn-CS" sz="2000" b="1" dirty="0">
                <a:latin typeface="+mj-lt"/>
              </a:rPr>
              <a:t>3. Cellulitis </a:t>
            </a:r>
            <a:r>
              <a:rPr lang="sr-Latn-CS" sz="2000" b="1" i="1" dirty="0">
                <a:latin typeface="+mj-lt"/>
              </a:rPr>
              <a:t>- </a:t>
            </a:r>
            <a:r>
              <a:rPr lang="sr-Latn-CS" sz="2000" dirty="0">
                <a:latin typeface="+mj-lt"/>
              </a:rPr>
              <a:t>udružen sa otitisom i respiratornim  infekcijama</a:t>
            </a:r>
            <a:endParaRPr lang="en-US" sz="2000" dirty="0">
              <a:latin typeface="+mj-lt"/>
            </a:endParaRPr>
          </a:p>
          <a:p>
            <a:pPr marL="0" indent="0">
              <a:buNone/>
            </a:pPr>
            <a:r>
              <a:rPr lang="sr-Latn-CS" sz="2000" dirty="0">
                <a:latin typeface="+mj-lt"/>
              </a:rPr>
              <a:t> </a:t>
            </a:r>
            <a:endParaRPr lang="en-US" sz="2000" dirty="0">
              <a:latin typeface="+mj-lt"/>
            </a:endParaRPr>
          </a:p>
          <a:p>
            <a:r>
              <a:rPr lang="sr-Latn-CS" sz="2000" b="1" dirty="0">
                <a:latin typeface="+mj-lt"/>
              </a:rPr>
              <a:t>4. Arthitris - </a:t>
            </a:r>
            <a:r>
              <a:rPr lang="sr-Latn-CS" sz="2000" dirty="0">
                <a:latin typeface="+mj-lt"/>
              </a:rPr>
              <a:t>mlađi od 2 godine, imunokompromitovani, prethodna oštećenja   zgobova</a:t>
            </a:r>
            <a:endParaRPr lang="en-US" sz="2000" dirty="0">
              <a:latin typeface="+mj-lt"/>
            </a:endParaRPr>
          </a:p>
          <a:p>
            <a:pPr marL="0" indent="0">
              <a:buNone/>
            </a:pPr>
            <a:endParaRPr lang="en-US" sz="2000" dirty="0">
              <a:latin typeface="+mj-lt"/>
            </a:endParaRPr>
          </a:p>
          <a:p>
            <a:r>
              <a:rPr lang="sr-Latn-CS" sz="2000" b="1" dirty="0">
                <a:latin typeface="+mj-lt"/>
              </a:rPr>
              <a:t>5. Otitis, sinuzitis, bronchitis, pneumonija</a:t>
            </a:r>
            <a:endParaRPr lang="en-US" sz="2000" dirty="0">
              <a:latin typeface="+mj-lt"/>
            </a:endParaRPr>
          </a:p>
          <a:p>
            <a:endParaRPr lang="en-US" sz="2000" dirty="0"/>
          </a:p>
        </p:txBody>
      </p:sp>
    </p:spTree>
    <p:extLst>
      <p:ext uri="{BB962C8B-B14F-4D97-AF65-F5344CB8AC3E}">
        <p14:creationId xmlns="" xmlns:p14="http://schemas.microsoft.com/office/powerpoint/2010/main" val="3050274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2800" b="1" dirty="0">
                <a:solidFill>
                  <a:prstClr val="black"/>
                </a:solidFill>
                <a:effectLst>
                  <a:outerShdw blurRad="38100" dist="38100" dir="2700000" algn="tl">
                    <a:srgbClr val="000000">
                      <a:alpha val="43137"/>
                    </a:srgbClr>
                  </a:outerShdw>
                </a:effectLst>
              </a:rPr>
              <a:t>REZISTENCIJA </a:t>
            </a:r>
            <a:r>
              <a:rPr lang="sr-Latn-RS" sz="2800" b="1" i="1" dirty="0">
                <a:solidFill>
                  <a:srgbClr val="FF0000"/>
                </a:solidFill>
                <a:effectLst>
                  <a:outerShdw blurRad="38100" dist="38100" dir="2700000" algn="tl">
                    <a:srgbClr val="000000">
                      <a:alpha val="43137"/>
                    </a:srgbClr>
                  </a:outerShdw>
                </a:effectLst>
              </a:rPr>
              <a:t>H. influenzae </a:t>
            </a:r>
            <a:r>
              <a:rPr lang="sr-Latn-RS" sz="2800" b="1" dirty="0">
                <a:solidFill>
                  <a:prstClr val="black"/>
                </a:solidFill>
                <a:effectLst>
                  <a:outerShdw blurRad="38100" dist="38100" dir="2700000" algn="tl">
                    <a:srgbClr val="000000">
                      <a:alpha val="43137"/>
                    </a:srgbClr>
                  </a:outerShdw>
                </a:effectLst>
              </a:rPr>
              <a:t>NA  MAKROLIDNE ANTIBIOTIKE</a:t>
            </a:r>
            <a:r>
              <a:rPr lang="sr-Latn-RS" sz="2800" b="1" dirty="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33CC"/>
            </a:solidFill>
          </a:ln>
        </p:spPr>
        <p:txBody>
          <a:bodyPr>
            <a:normAutofit fontScale="70000" lnSpcReduction="20000"/>
          </a:bodyPr>
          <a:lstStyle/>
          <a:p>
            <a:r>
              <a:rPr lang="sr-Latn-RS" sz="2600" b="1" dirty="0">
                <a:solidFill>
                  <a:schemeClr val="tx2"/>
                </a:solidFill>
                <a:latin typeface="+mj-lt"/>
              </a:rPr>
              <a:t>mehanizmi</a:t>
            </a:r>
          </a:p>
          <a:p>
            <a:pPr marL="0" indent="0">
              <a:buNone/>
            </a:pPr>
            <a:r>
              <a:rPr lang="sr-Latn-RS" sz="2600" dirty="0">
                <a:solidFill>
                  <a:schemeClr val="tx2"/>
                </a:solidFill>
                <a:latin typeface="+mj-lt"/>
              </a:rPr>
              <a:t>    -  efluks pumpa ( urođena, stečena)</a:t>
            </a:r>
          </a:p>
          <a:p>
            <a:pPr marL="0" indent="0">
              <a:buNone/>
            </a:pPr>
            <a:r>
              <a:rPr lang="sr-Latn-RS" sz="2600" dirty="0">
                <a:solidFill>
                  <a:schemeClr val="tx2"/>
                </a:solidFill>
                <a:latin typeface="+mj-lt"/>
              </a:rPr>
              <a:t>    -  metilacija ribozoma</a:t>
            </a:r>
          </a:p>
          <a:p>
            <a:pPr marL="0" indent="0">
              <a:buNone/>
            </a:pPr>
            <a:r>
              <a:rPr lang="sr-Latn-RS" sz="2600" dirty="0">
                <a:solidFill>
                  <a:schemeClr val="tx2"/>
                </a:solidFill>
                <a:latin typeface="+mj-lt"/>
              </a:rPr>
              <a:t>    -  alteracija ribozomalnih proteina i 23s  rRNK </a:t>
            </a:r>
          </a:p>
          <a:p>
            <a:pPr marL="0" indent="0">
              <a:buNone/>
            </a:pPr>
            <a:endParaRPr lang="sr-Latn-RS" sz="2600" dirty="0">
              <a:solidFill>
                <a:schemeClr val="tx2"/>
              </a:solidFill>
              <a:latin typeface="+mj-lt"/>
            </a:endParaRPr>
          </a:p>
          <a:p>
            <a:pPr marL="0" indent="0">
              <a:buNone/>
            </a:pPr>
            <a:r>
              <a:rPr lang="sr-Latn-RS" sz="2600" i="1" dirty="0">
                <a:solidFill>
                  <a:schemeClr val="tx2"/>
                </a:solidFill>
                <a:latin typeface="+mj-lt"/>
              </a:rPr>
              <a:t>H. Influenzae </a:t>
            </a:r>
            <a:r>
              <a:rPr lang="sr-Latn-RS" sz="2600" dirty="0">
                <a:solidFill>
                  <a:schemeClr val="tx2"/>
                </a:solidFill>
                <a:latin typeface="+mj-lt"/>
              </a:rPr>
              <a:t>je suštinski </a:t>
            </a:r>
            <a:r>
              <a:rPr lang="sr-Cyrl-RS" sz="2600" dirty="0">
                <a:solidFill>
                  <a:schemeClr val="tx2"/>
                </a:solidFill>
                <a:latin typeface="+mj-lt"/>
              </a:rPr>
              <a:t>„</a:t>
            </a:r>
            <a:r>
              <a:rPr lang="sr-Latn-RS" sz="2600" dirty="0">
                <a:solidFill>
                  <a:schemeClr val="tx2"/>
                </a:solidFill>
                <a:latin typeface="+mj-lt"/>
              </a:rPr>
              <a:t>intrinsic“  R na makrolid–linkozamin-steptogramin</a:t>
            </a:r>
          </a:p>
          <a:p>
            <a:pPr marL="0" indent="0">
              <a:buNone/>
            </a:pPr>
            <a:r>
              <a:rPr lang="sr-Latn-RS" sz="2600" dirty="0">
                <a:solidFill>
                  <a:schemeClr val="tx2"/>
                </a:solidFill>
                <a:latin typeface="+mj-lt"/>
              </a:rPr>
              <a:t>agense i ketolide ( efluks pumpa, slična </a:t>
            </a:r>
            <a:r>
              <a:rPr lang="sr-Latn-RS" sz="2600" i="1" dirty="0">
                <a:solidFill>
                  <a:schemeClr val="tx2"/>
                </a:solidFill>
                <a:latin typeface="+mj-lt"/>
              </a:rPr>
              <a:t>acrAB  </a:t>
            </a:r>
            <a:r>
              <a:rPr lang="sr-Latn-RS" sz="2600" dirty="0">
                <a:solidFill>
                  <a:schemeClr val="tx2"/>
                </a:solidFill>
                <a:latin typeface="+mj-lt"/>
              </a:rPr>
              <a:t>kod</a:t>
            </a:r>
            <a:r>
              <a:rPr lang="sr-Latn-RS" sz="2600" i="1" dirty="0">
                <a:solidFill>
                  <a:schemeClr val="tx2"/>
                </a:solidFill>
                <a:latin typeface="+mj-lt"/>
              </a:rPr>
              <a:t> E.coli</a:t>
            </a:r>
            <a:r>
              <a:rPr lang="sr-Latn-RS" sz="2600" dirty="0">
                <a:solidFill>
                  <a:schemeClr val="tx2"/>
                </a:solidFill>
                <a:latin typeface="+mj-lt"/>
              </a:rPr>
              <a:t> ). </a:t>
            </a:r>
          </a:p>
          <a:p>
            <a:pPr marL="0" indent="0">
              <a:buNone/>
            </a:pPr>
            <a:endParaRPr lang="sr-Latn-RS" sz="2600" dirty="0">
              <a:solidFill>
                <a:schemeClr val="tx2"/>
              </a:solidFill>
              <a:latin typeface="+mj-lt"/>
            </a:endParaRPr>
          </a:p>
          <a:p>
            <a:pPr marL="0" indent="0">
              <a:buNone/>
            </a:pPr>
            <a:r>
              <a:rPr lang="sr-Latn-RS" sz="2600" dirty="0">
                <a:solidFill>
                  <a:schemeClr val="tx2"/>
                </a:solidFill>
                <a:latin typeface="+mj-lt"/>
              </a:rPr>
              <a:t>Neki sojevi </a:t>
            </a:r>
            <a:r>
              <a:rPr lang="sr-Latn-RS" sz="2600" i="1" dirty="0">
                <a:solidFill>
                  <a:schemeClr val="tx2"/>
                </a:solidFill>
                <a:latin typeface="+mj-lt"/>
              </a:rPr>
              <a:t>H. Influenzae </a:t>
            </a:r>
            <a:r>
              <a:rPr lang="sr-Latn-RS" sz="2600" dirty="0">
                <a:solidFill>
                  <a:schemeClr val="tx2"/>
                </a:solidFill>
                <a:latin typeface="+mj-lt"/>
              </a:rPr>
              <a:t>izgubili su ovu efluks pumpu i imaju ↓MIC od „ divljih tipova“ (wild-type)</a:t>
            </a:r>
          </a:p>
          <a:p>
            <a:pPr marL="0" indent="0">
              <a:buNone/>
            </a:pPr>
            <a:endParaRPr lang="sr-Latn-RS" sz="2600" dirty="0">
              <a:solidFill>
                <a:schemeClr val="tx2"/>
              </a:solidFill>
              <a:latin typeface="+mj-lt"/>
            </a:endParaRPr>
          </a:p>
          <a:p>
            <a:pPr marL="0" indent="0">
              <a:buNone/>
            </a:pPr>
            <a:r>
              <a:rPr lang="sr-Latn-RS" sz="2600" dirty="0">
                <a:solidFill>
                  <a:schemeClr val="tx2"/>
                </a:solidFill>
                <a:latin typeface="+mj-lt"/>
              </a:rPr>
              <a:t>Obično administrirani AB:  klaritromicin i azitromicin ( CAP, Otitis media?)</a:t>
            </a:r>
          </a:p>
          <a:p>
            <a:pPr marL="0" indent="0">
              <a:buNone/>
            </a:pPr>
            <a:endParaRPr lang="sr-Latn-RS" sz="2600" dirty="0">
              <a:solidFill>
                <a:schemeClr val="tx2"/>
              </a:solidFill>
              <a:latin typeface="+mj-lt"/>
            </a:endParaRPr>
          </a:p>
          <a:p>
            <a:pPr marL="0" indent="0">
              <a:buNone/>
            </a:pPr>
            <a:r>
              <a:rPr lang="sr-Latn-RS" sz="2600" dirty="0">
                <a:solidFill>
                  <a:schemeClr val="tx2"/>
                </a:solidFill>
                <a:latin typeface="+mj-lt"/>
              </a:rPr>
              <a:t>Makrolidi se akumuliraju u ćelijama domaćina (makrofagi)- delovanje na ekstraceluralne patogene kao što je </a:t>
            </a:r>
            <a:r>
              <a:rPr lang="sr-Latn-RS" sz="2600" i="1" dirty="0">
                <a:solidFill>
                  <a:schemeClr val="tx2"/>
                </a:solidFill>
                <a:latin typeface="+mj-lt"/>
              </a:rPr>
              <a:t>H.influenzae</a:t>
            </a:r>
            <a:r>
              <a:rPr lang="sr-Latn-RS" sz="2600" dirty="0">
                <a:solidFill>
                  <a:schemeClr val="tx2"/>
                </a:solidFill>
                <a:latin typeface="+mj-lt"/>
              </a:rPr>
              <a:t>?</a:t>
            </a:r>
          </a:p>
          <a:p>
            <a:pPr marL="0" indent="0">
              <a:buNone/>
            </a:pPr>
            <a:r>
              <a:rPr lang="sr-Latn-RS" sz="2400" dirty="0"/>
              <a:t> </a:t>
            </a:r>
          </a:p>
          <a:p>
            <a:pPr>
              <a:buFont typeface="Wingdings" pitchFamily="2" charset="2"/>
              <a:buChar char="v"/>
            </a:pPr>
            <a:endParaRPr lang="sr-Latn-RS" dirty="0"/>
          </a:p>
          <a:p>
            <a:endParaRPr lang="en-US" dirty="0"/>
          </a:p>
        </p:txBody>
      </p:sp>
    </p:spTree>
    <p:extLst>
      <p:ext uri="{BB962C8B-B14F-4D97-AF65-F5344CB8AC3E}">
        <p14:creationId xmlns="" xmlns:p14="http://schemas.microsoft.com/office/powerpoint/2010/main" val="1348046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chemeClr val="bg1">
              <a:lumMod val="95000"/>
            </a:schemeClr>
          </a:solidFill>
          <a:ln>
            <a:solidFill>
              <a:schemeClr val="tx1"/>
            </a:solidFill>
          </a:ln>
        </p:spPr>
        <p:txBody>
          <a:bodyPr>
            <a:noAutofit/>
          </a:bodyPr>
          <a:lstStyle/>
          <a:p>
            <a:r>
              <a:rPr lang="sr-Latn-RS" sz="2800" b="1" dirty="0">
                <a:solidFill>
                  <a:prstClr val="black"/>
                </a:solidFill>
                <a:effectLst>
                  <a:outerShdw blurRad="38100" dist="38100" dir="2700000" algn="tl">
                    <a:srgbClr val="000000">
                      <a:alpha val="43137"/>
                    </a:srgbClr>
                  </a:outerShdw>
                </a:effectLst>
              </a:rPr>
              <a:t>REZISTENCIJA </a:t>
            </a:r>
            <a:r>
              <a:rPr lang="sr-Latn-RS" sz="2800" b="1" i="1" dirty="0">
                <a:solidFill>
                  <a:srgbClr val="FF0000"/>
                </a:solidFill>
                <a:effectLst>
                  <a:outerShdw blurRad="38100" dist="38100" dir="2700000" algn="tl">
                    <a:srgbClr val="000000">
                      <a:alpha val="43137"/>
                    </a:srgbClr>
                  </a:outerShdw>
                </a:effectLst>
              </a:rPr>
              <a:t>H. </a:t>
            </a:r>
            <a:r>
              <a:rPr lang="en-US" sz="2800" b="1" i="1" dirty="0" err="1">
                <a:solidFill>
                  <a:srgbClr val="FF0000"/>
                </a:solidFill>
                <a:effectLst>
                  <a:outerShdw blurRad="38100" dist="38100" dir="2700000" algn="tl">
                    <a:srgbClr val="000000">
                      <a:alpha val="43137"/>
                    </a:srgbClr>
                  </a:outerShdw>
                </a:effectLst>
              </a:rPr>
              <a:t>i</a:t>
            </a:r>
            <a:r>
              <a:rPr lang="sr-Latn-RS" sz="2800" b="1" i="1" dirty="0">
                <a:solidFill>
                  <a:srgbClr val="FF0000"/>
                </a:solidFill>
                <a:effectLst>
                  <a:outerShdw blurRad="38100" dist="38100" dir="2700000" algn="tl">
                    <a:srgbClr val="000000">
                      <a:alpha val="43137"/>
                    </a:srgbClr>
                  </a:outerShdw>
                </a:effectLst>
              </a:rPr>
              <a:t>nfluenzae </a:t>
            </a:r>
            <a:r>
              <a:rPr lang="sr-Latn-RS" sz="2800" b="1" dirty="0">
                <a:solidFill>
                  <a:prstClr val="black"/>
                </a:solidFill>
                <a:effectLst>
                  <a:outerShdw blurRad="38100" dist="38100" dir="2700000" algn="tl">
                    <a:srgbClr val="000000">
                      <a:alpha val="43137"/>
                    </a:srgbClr>
                  </a:outerShdw>
                </a:effectLst>
              </a:rPr>
              <a:t>NA  HLORAMFENIKOL  I  INHIBITORE FOLNE KISELINE</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828800"/>
            <a:ext cx="4038600" cy="4525963"/>
          </a:xfrm>
          <a:ln>
            <a:solidFill>
              <a:srgbClr val="FF33CC"/>
            </a:solidFill>
          </a:ln>
        </p:spPr>
        <p:txBody>
          <a:bodyPr>
            <a:normAutofit lnSpcReduction="10000"/>
          </a:bodyPr>
          <a:lstStyle/>
          <a:p>
            <a:r>
              <a:rPr lang="sr-Latn-RS" sz="2400" b="1" dirty="0">
                <a:solidFill>
                  <a:schemeClr val="tx2"/>
                </a:solidFill>
                <a:latin typeface="+mj-lt"/>
              </a:rPr>
              <a:t>HLORAMFENIKOL</a:t>
            </a:r>
          </a:p>
          <a:p>
            <a:pPr marL="0" indent="0">
              <a:buNone/>
            </a:pPr>
            <a:r>
              <a:rPr lang="sr-Latn-RS" sz="2000" dirty="0">
                <a:solidFill>
                  <a:schemeClr val="tx2"/>
                </a:solidFill>
                <a:latin typeface="+mj-lt"/>
              </a:rPr>
              <a:t>    -  rezistencija: produkcija hloramfenikol-acetiltransferaza, CAT </a:t>
            </a:r>
          </a:p>
          <a:p>
            <a:pPr marL="0" indent="0">
              <a:buNone/>
            </a:pPr>
            <a:endParaRPr lang="sr-Latn-RS" sz="2000" dirty="0">
              <a:solidFill>
                <a:schemeClr val="tx2"/>
              </a:solidFill>
              <a:latin typeface="+mj-lt"/>
            </a:endParaRPr>
          </a:p>
          <a:p>
            <a:pPr marL="0" lvl="0" indent="0">
              <a:buNone/>
            </a:pPr>
            <a:r>
              <a:rPr lang="sr-Latn-RS" sz="2000" dirty="0">
                <a:solidFill>
                  <a:schemeClr val="tx2"/>
                </a:solidFill>
                <a:latin typeface="+mj-lt"/>
              </a:rPr>
              <a:t>   -  na konjugativnom plazmidu, </a:t>
            </a:r>
            <a:r>
              <a:rPr lang="sr-Latn-RS" sz="2000" i="1" dirty="0">
                <a:solidFill>
                  <a:schemeClr val="tx2"/>
                </a:solidFill>
                <a:latin typeface="+mj-lt"/>
              </a:rPr>
              <a:t>cat </a:t>
            </a:r>
            <a:r>
              <a:rPr lang="sr-Latn-RS" sz="2000" dirty="0">
                <a:solidFill>
                  <a:schemeClr val="tx2"/>
                </a:solidFill>
                <a:latin typeface="+mj-lt"/>
              </a:rPr>
              <a:t>gen (~  CAT II  kod enterobakterija)</a:t>
            </a:r>
          </a:p>
          <a:p>
            <a:pPr marL="0" indent="0">
              <a:buNone/>
            </a:pPr>
            <a:r>
              <a:rPr lang="sr-Latn-RS" sz="2000" dirty="0">
                <a:solidFill>
                  <a:schemeClr val="tx2"/>
                </a:solidFill>
                <a:latin typeface="+mj-lt"/>
              </a:rPr>
              <a:t>  </a:t>
            </a:r>
          </a:p>
          <a:p>
            <a:pPr marL="0" indent="0">
              <a:buNone/>
            </a:pPr>
            <a:r>
              <a:rPr lang="sr-Latn-RS" sz="2000" dirty="0">
                <a:solidFill>
                  <a:schemeClr val="tx2"/>
                </a:solidFill>
                <a:latin typeface="+mj-lt"/>
              </a:rPr>
              <a:t>   -  na istom plazmidu  mogu se nalaziti i geni  R na tetracikin i ampicilin</a:t>
            </a:r>
          </a:p>
          <a:p>
            <a:pPr marL="0" indent="0">
              <a:buNone/>
            </a:pPr>
            <a:endParaRPr lang="sr-Latn-RS" sz="2000" dirty="0">
              <a:solidFill>
                <a:schemeClr val="tx2"/>
              </a:solidFill>
              <a:latin typeface="+mj-lt"/>
            </a:endParaRPr>
          </a:p>
          <a:p>
            <a:pPr marL="0" indent="0">
              <a:buNone/>
            </a:pPr>
            <a:r>
              <a:rPr lang="sr-Latn-RS" sz="2000" dirty="0">
                <a:solidFill>
                  <a:schemeClr val="tx2"/>
                </a:solidFill>
                <a:latin typeface="+mj-lt"/>
              </a:rPr>
              <a:t>   -   penetraciona barijera</a:t>
            </a:r>
          </a:p>
        </p:txBody>
      </p:sp>
      <p:sp>
        <p:nvSpPr>
          <p:cNvPr id="4" name="Content Placeholder 3"/>
          <p:cNvSpPr>
            <a:spLocks noGrp="1"/>
          </p:cNvSpPr>
          <p:nvPr>
            <p:ph sz="half" idx="2"/>
          </p:nvPr>
        </p:nvSpPr>
        <p:spPr>
          <a:xfrm>
            <a:off x="4648200" y="1828800"/>
            <a:ext cx="4038600" cy="4525963"/>
          </a:xfrm>
          <a:ln>
            <a:solidFill>
              <a:srgbClr val="FF33CC"/>
            </a:solidFill>
          </a:ln>
        </p:spPr>
        <p:txBody>
          <a:bodyPr>
            <a:normAutofit lnSpcReduction="10000"/>
          </a:bodyPr>
          <a:lstStyle/>
          <a:p>
            <a:r>
              <a:rPr lang="sr-Latn-RS" sz="2400" b="1" dirty="0">
                <a:solidFill>
                  <a:schemeClr val="tx2"/>
                </a:solidFill>
                <a:latin typeface="+mj-lt"/>
              </a:rPr>
              <a:t>INHIBITORI FOLNE KIS.</a:t>
            </a:r>
          </a:p>
          <a:p>
            <a:pPr marL="0" indent="0">
              <a:buNone/>
            </a:pPr>
            <a:r>
              <a:rPr lang="sr-Latn-RS" dirty="0">
                <a:solidFill>
                  <a:schemeClr val="tx2"/>
                </a:solidFill>
                <a:latin typeface="+mj-lt"/>
              </a:rPr>
              <a:t>    </a:t>
            </a:r>
            <a:r>
              <a:rPr lang="sr-Latn-RS" sz="2000" dirty="0">
                <a:solidFill>
                  <a:schemeClr val="tx2"/>
                </a:solidFill>
                <a:latin typeface="+mj-lt"/>
              </a:rPr>
              <a:t>- interferiraju sa ćeliskim metabolizmom i replikacijom; blokiraju produkciju tetrahidrofolata</a:t>
            </a:r>
          </a:p>
          <a:p>
            <a:pPr marL="0" indent="0">
              <a:buNone/>
            </a:pPr>
            <a:r>
              <a:rPr lang="sr-Latn-RS" sz="2000" dirty="0">
                <a:solidFill>
                  <a:schemeClr val="tx2"/>
                </a:solidFill>
                <a:latin typeface="+mj-lt"/>
              </a:rPr>
              <a:t>     - enzim tetrahidrofolat reduktaza, DHFR, sprečava sintezu timina i DNK replikaciju</a:t>
            </a:r>
          </a:p>
          <a:p>
            <a:pPr marL="0" indent="0">
              <a:buNone/>
            </a:pPr>
            <a:r>
              <a:rPr lang="sr-Latn-RS" sz="2000" dirty="0">
                <a:solidFill>
                  <a:schemeClr val="tx2"/>
                </a:solidFill>
                <a:latin typeface="+mj-lt"/>
              </a:rPr>
              <a:t>    -  trimetoprim substratni analog DHFR</a:t>
            </a:r>
          </a:p>
          <a:p>
            <a:pPr marL="0" indent="0">
              <a:buNone/>
            </a:pPr>
            <a:r>
              <a:rPr lang="sr-Latn-RS" sz="2000" dirty="0">
                <a:solidFill>
                  <a:schemeClr val="tx2"/>
                </a:solidFill>
                <a:latin typeface="+mj-lt"/>
              </a:rPr>
              <a:t>    -  sulfametoksazol, substratni analog PAB kiseline</a:t>
            </a:r>
          </a:p>
          <a:p>
            <a:pPr marL="0" indent="0">
              <a:buNone/>
            </a:pPr>
            <a:r>
              <a:rPr lang="sr-Latn-RS" sz="2000" dirty="0">
                <a:solidFill>
                  <a:schemeClr val="tx2"/>
                </a:solidFill>
                <a:latin typeface="+mj-lt"/>
              </a:rPr>
              <a:t>    -  rezistencija  na TMP /SXT je uobičajena</a:t>
            </a:r>
          </a:p>
        </p:txBody>
      </p:sp>
    </p:spTree>
    <p:extLst>
      <p:ext uri="{BB962C8B-B14F-4D97-AF65-F5344CB8AC3E}">
        <p14:creationId xmlns="" xmlns:p14="http://schemas.microsoft.com/office/powerpoint/2010/main" val="2976819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2800" b="1" dirty="0">
                <a:solidFill>
                  <a:prstClr val="black"/>
                </a:solidFill>
                <a:effectLst>
                  <a:outerShdw blurRad="38100" dist="38100" dir="2700000" algn="tl">
                    <a:srgbClr val="000000">
                      <a:alpha val="43137"/>
                    </a:srgbClr>
                  </a:outerShdw>
                </a:effectLst>
              </a:rPr>
              <a:t>KLINIČKI ZNAČAJ REZISTENCIJE </a:t>
            </a:r>
            <a:r>
              <a:rPr lang="sr-Latn-RS" sz="2800" b="1" i="1" dirty="0">
                <a:solidFill>
                  <a:srgbClr val="FF0000"/>
                </a:solidFill>
                <a:effectLst>
                  <a:outerShdw blurRad="38100" dist="38100" dir="2700000" algn="tl">
                    <a:srgbClr val="000000">
                      <a:alpha val="43137"/>
                    </a:srgbClr>
                  </a:outerShdw>
                </a:effectLst>
              </a:rPr>
              <a:t>H. influenzae </a:t>
            </a:r>
            <a:r>
              <a:rPr lang="sr-Latn-RS" sz="2800" b="1" dirty="0">
                <a:solidFill>
                  <a:prstClr val="black"/>
                </a:solidFill>
                <a:effectLst>
                  <a:outerShdw blurRad="38100" dist="38100" dir="2700000" algn="tl">
                    <a:srgbClr val="000000">
                      <a:alpha val="43137"/>
                    </a:srgbClr>
                  </a:outerShdw>
                </a:effectLst>
              </a:rPr>
              <a:t>NA ANTIBIOTIKE</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ln>
            <a:solidFill>
              <a:srgbClr val="FF33CC"/>
            </a:solidFill>
          </a:ln>
        </p:spPr>
        <p:txBody>
          <a:bodyPr>
            <a:normAutofit lnSpcReduction="10000"/>
          </a:bodyPr>
          <a:lstStyle/>
          <a:p>
            <a:r>
              <a:rPr lang="sr-Latn-RS" sz="2000" dirty="0">
                <a:solidFill>
                  <a:schemeClr val="tx2"/>
                </a:solidFill>
                <a:latin typeface="+mj-lt"/>
              </a:rPr>
              <a:t>Potreban kontinuirani nacionalni monitoring rezistencije </a:t>
            </a:r>
            <a:r>
              <a:rPr lang="sr-Latn-RS" sz="2000" i="1" dirty="0">
                <a:solidFill>
                  <a:schemeClr val="tx2"/>
                </a:solidFill>
                <a:latin typeface="+mj-lt"/>
              </a:rPr>
              <a:t>H. influenzae</a:t>
            </a:r>
          </a:p>
          <a:p>
            <a:r>
              <a:rPr lang="sr-Latn-RS" sz="2000" dirty="0">
                <a:solidFill>
                  <a:schemeClr val="tx2"/>
                </a:solidFill>
                <a:latin typeface="+mj-lt"/>
              </a:rPr>
              <a:t>Na osnovu lokalne prevalence BLNAR i BLPACR sojeva, kao i drugih mehanizama rezistencije → kreiranje nacionalnih protokola za Th hemofilusnih infekcija</a:t>
            </a:r>
          </a:p>
          <a:p>
            <a:r>
              <a:rPr lang="sr-Latn-RS" sz="2000" dirty="0">
                <a:solidFill>
                  <a:schemeClr val="tx2"/>
                </a:solidFill>
                <a:latin typeface="+mj-lt"/>
              </a:rPr>
              <a:t>↑ sojeva NT </a:t>
            </a:r>
            <a:r>
              <a:rPr lang="sr-Latn-RS" sz="2000" i="1" dirty="0">
                <a:solidFill>
                  <a:schemeClr val="tx2"/>
                </a:solidFill>
                <a:latin typeface="+mj-lt"/>
              </a:rPr>
              <a:t>H. Influenzae </a:t>
            </a:r>
            <a:r>
              <a:rPr lang="sr-Latn-RS" sz="2000" dirty="0">
                <a:solidFill>
                  <a:schemeClr val="tx2"/>
                </a:solidFill>
                <a:latin typeface="+mj-lt"/>
              </a:rPr>
              <a:t>(neinvazivnih i invazivnih) </a:t>
            </a:r>
          </a:p>
          <a:p>
            <a:r>
              <a:rPr lang="sr-Latn-RS" sz="2000" dirty="0">
                <a:solidFill>
                  <a:schemeClr val="tx2"/>
                </a:solidFill>
                <a:latin typeface="+mj-lt"/>
              </a:rPr>
              <a:t>Razumevanje odnosa između </a:t>
            </a:r>
            <a:r>
              <a:rPr lang="sr-Latn-RS" sz="2000" i="1" dirty="0">
                <a:solidFill>
                  <a:schemeClr val="tx2"/>
                </a:solidFill>
                <a:latin typeface="+mj-lt"/>
              </a:rPr>
              <a:t>in vitro</a:t>
            </a:r>
            <a:r>
              <a:rPr lang="sr-Latn-RS" sz="2000" dirty="0">
                <a:solidFill>
                  <a:schemeClr val="tx2"/>
                </a:solidFill>
                <a:latin typeface="+mj-lt"/>
              </a:rPr>
              <a:t> osetljivosti Mo i </a:t>
            </a:r>
            <a:r>
              <a:rPr lang="sr-Latn-RS" sz="2000" i="1" dirty="0">
                <a:solidFill>
                  <a:schemeClr val="tx2"/>
                </a:solidFill>
                <a:latin typeface="+mj-lt"/>
              </a:rPr>
              <a:t>in vivo </a:t>
            </a:r>
            <a:r>
              <a:rPr lang="sr-Latn-RS" sz="2000" dirty="0">
                <a:solidFill>
                  <a:schemeClr val="tx2"/>
                </a:solidFill>
                <a:latin typeface="+mj-lt"/>
              </a:rPr>
              <a:t>odgovora na infekciju , bazirano na PK/ PD parametrima</a:t>
            </a:r>
            <a:endParaRPr lang="en-US" sz="2000" dirty="0">
              <a:solidFill>
                <a:schemeClr val="tx2"/>
              </a:solidFill>
              <a:latin typeface="+mj-lt"/>
            </a:endParaRPr>
          </a:p>
        </p:txBody>
      </p:sp>
      <p:pic>
        <p:nvPicPr>
          <p:cNvPr id="5" name="Content Placeholder 4"/>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648200" y="2340693"/>
            <a:ext cx="4038600" cy="3044976"/>
          </a:xfrm>
        </p:spPr>
      </p:pic>
    </p:spTree>
    <p:extLst>
      <p:ext uri="{BB962C8B-B14F-4D97-AF65-F5344CB8AC3E}">
        <p14:creationId xmlns="" xmlns:p14="http://schemas.microsoft.com/office/powerpoint/2010/main" val="882799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2800" b="1" dirty="0">
                <a:effectLst>
                  <a:outerShdw blurRad="38100" dist="38100" dir="2700000" algn="tl">
                    <a:srgbClr val="000000">
                      <a:alpha val="43137"/>
                    </a:srgbClr>
                  </a:outerShdw>
                </a:effectLst>
              </a:rPr>
              <a:t>REZISTENCIJA </a:t>
            </a:r>
            <a:r>
              <a:rPr lang="sr-Latn-RS" sz="2800" b="1" i="1" dirty="0">
                <a:solidFill>
                  <a:srgbClr val="FF0000"/>
                </a:solidFill>
                <a:effectLst>
                  <a:outerShdw blurRad="38100" dist="38100" dir="2700000" algn="tl">
                    <a:srgbClr val="000000">
                      <a:alpha val="43137"/>
                    </a:srgbClr>
                  </a:outerShdw>
                </a:effectLst>
              </a:rPr>
              <a:t>H. influenzae </a:t>
            </a:r>
            <a:r>
              <a:rPr lang="sr-Latn-RS" sz="2800" b="1" dirty="0">
                <a:effectLst>
                  <a:outerShdw blurRad="38100" dist="38100" dir="2700000" algn="tl">
                    <a:srgbClr val="000000">
                      <a:alpha val="43137"/>
                    </a:srgbClr>
                  </a:outerShdw>
                </a:effectLst>
              </a:rPr>
              <a:t>NA </a:t>
            </a:r>
            <a:br>
              <a:rPr lang="sr-Latn-RS" sz="2800" b="1" dirty="0">
                <a:effectLst>
                  <a:outerShdw blurRad="38100" dist="38100" dir="2700000" algn="tl">
                    <a:srgbClr val="000000">
                      <a:alpha val="43137"/>
                    </a:srgbClr>
                  </a:outerShdw>
                </a:effectLst>
              </a:rPr>
            </a:br>
            <a:r>
              <a:rPr lang="el-GR" sz="2800" b="1" dirty="0">
                <a:effectLst>
                  <a:outerShdw blurRad="38100" dist="38100" dir="2700000" algn="tl">
                    <a:srgbClr val="000000">
                      <a:alpha val="43137"/>
                    </a:srgbClr>
                  </a:outerShdw>
                </a:effectLst>
              </a:rPr>
              <a:t>β</a:t>
            </a:r>
            <a:r>
              <a:rPr lang="sr-Latn-RS" sz="2800" b="1" dirty="0">
                <a:effectLst>
                  <a:outerShdw blurRad="38100" dist="38100" dir="2700000" algn="tl">
                    <a:srgbClr val="000000">
                      <a:alpha val="43137"/>
                    </a:srgbClr>
                  </a:outerShdw>
                </a:effectLst>
              </a:rPr>
              <a:t> – LAKTAMSKE ANTIBIOTIKE</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33CC"/>
            </a:solidFill>
          </a:ln>
        </p:spPr>
        <p:txBody>
          <a:bodyPr>
            <a:normAutofit fontScale="92500" lnSpcReduction="20000"/>
          </a:bodyPr>
          <a:lstStyle/>
          <a:p>
            <a:pPr marL="0" indent="0">
              <a:buNone/>
            </a:pPr>
            <a:endParaRPr lang="sr-Latn-RS" sz="1400" dirty="0"/>
          </a:p>
          <a:p>
            <a:pPr marL="457200" lvl="1" indent="0">
              <a:buNone/>
            </a:pPr>
            <a:endParaRPr lang="sr-Latn-RS" sz="1400" dirty="0"/>
          </a:p>
          <a:p>
            <a:pPr lvl="1">
              <a:buFontTx/>
              <a:buChar char="-"/>
            </a:pPr>
            <a:r>
              <a:rPr lang="sr-Latn-RS" b="1" dirty="0">
                <a:solidFill>
                  <a:schemeClr val="tx2"/>
                </a:solidFill>
              </a:rPr>
              <a:t>Srbija</a:t>
            </a:r>
            <a:r>
              <a:rPr lang="sr-Latn-RS" dirty="0">
                <a:solidFill>
                  <a:schemeClr val="tx2"/>
                </a:solidFill>
              </a:rPr>
              <a:t>: mali broj invazivnih izolata</a:t>
            </a:r>
            <a:r>
              <a:rPr lang="sr-Latn-RS" dirty="0" smtClean="0">
                <a:solidFill>
                  <a:schemeClr val="tx2"/>
                </a:solidFill>
              </a:rPr>
              <a:t>....</a:t>
            </a:r>
            <a:endParaRPr lang="sr-Latn-RS" dirty="0">
              <a:solidFill>
                <a:schemeClr val="tx2"/>
              </a:solidFill>
            </a:endParaRPr>
          </a:p>
          <a:p>
            <a:pPr lvl="1">
              <a:buFontTx/>
              <a:buChar char="-"/>
            </a:pPr>
            <a:r>
              <a:rPr lang="sr-Latn-RS" dirty="0">
                <a:solidFill>
                  <a:schemeClr val="tx2"/>
                </a:solidFill>
              </a:rPr>
              <a:t>Vakcinacija Hib ( 2006</a:t>
            </a:r>
            <a:r>
              <a:rPr lang="sr-Latn-RS" dirty="0" smtClean="0">
                <a:solidFill>
                  <a:schemeClr val="tx2"/>
                </a:solidFill>
              </a:rPr>
              <a:t>.)</a:t>
            </a:r>
            <a:endParaRPr lang="en-US" dirty="0" smtClean="0">
              <a:solidFill>
                <a:schemeClr val="tx2"/>
              </a:solidFill>
            </a:endParaRPr>
          </a:p>
          <a:p>
            <a:pPr lvl="1">
              <a:buFontTx/>
              <a:buChar char="-"/>
            </a:pPr>
            <a:r>
              <a:rPr lang="en-US" dirty="0" err="1" smtClean="0">
                <a:solidFill>
                  <a:schemeClr val="tx2"/>
                </a:solidFill>
              </a:rPr>
              <a:t>Enormna</a:t>
            </a:r>
            <a:r>
              <a:rPr lang="en-US" dirty="0" smtClean="0">
                <a:solidFill>
                  <a:schemeClr val="tx2"/>
                </a:solidFill>
              </a:rPr>
              <a:t> </a:t>
            </a:r>
            <a:r>
              <a:rPr lang="en-US" dirty="0" err="1" smtClean="0">
                <a:solidFill>
                  <a:schemeClr val="tx2"/>
                </a:solidFill>
              </a:rPr>
              <a:t>raznolikost</a:t>
            </a:r>
            <a:r>
              <a:rPr lang="en-US" dirty="0" smtClean="0">
                <a:solidFill>
                  <a:schemeClr val="tx2"/>
                </a:solidFill>
              </a:rPr>
              <a:t> </a:t>
            </a:r>
            <a:r>
              <a:rPr lang="en-US" dirty="0" err="1" smtClean="0">
                <a:solidFill>
                  <a:schemeClr val="tx2"/>
                </a:solidFill>
              </a:rPr>
              <a:t>od</a:t>
            </a:r>
            <a:r>
              <a:rPr lang="en-US" dirty="0" smtClean="0">
                <a:solidFill>
                  <a:schemeClr val="tx2"/>
                </a:solidFill>
              </a:rPr>
              <a:t> </a:t>
            </a:r>
            <a:r>
              <a:rPr lang="en-US" dirty="0" err="1" smtClean="0">
                <a:solidFill>
                  <a:schemeClr val="tx2"/>
                </a:solidFill>
              </a:rPr>
              <a:t>zemlje</a:t>
            </a:r>
            <a:r>
              <a:rPr lang="en-US" dirty="0" smtClean="0">
                <a:solidFill>
                  <a:schemeClr val="tx2"/>
                </a:solidFill>
              </a:rPr>
              <a:t> do </a:t>
            </a:r>
            <a:r>
              <a:rPr lang="en-US" dirty="0" err="1" smtClean="0">
                <a:solidFill>
                  <a:schemeClr val="tx2"/>
                </a:solidFill>
              </a:rPr>
              <a:t>zemlje</a:t>
            </a:r>
            <a:r>
              <a:rPr lang="en-US" dirty="0" smtClean="0">
                <a:solidFill>
                  <a:schemeClr val="tx2"/>
                </a:solidFill>
              </a:rPr>
              <a:t> !</a:t>
            </a:r>
            <a:endParaRPr lang="sr-Latn-RS" dirty="0">
              <a:solidFill>
                <a:schemeClr val="tx2"/>
              </a:solidFill>
            </a:endParaRPr>
          </a:p>
          <a:p>
            <a:pPr lvl="1">
              <a:buFontTx/>
              <a:buChar char="-"/>
            </a:pPr>
            <a:r>
              <a:rPr lang="sr-Latn-RS" dirty="0">
                <a:solidFill>
                  <a:schemeClr val="tx2"/>
                </a:solidFill>
              </a:rPr>
              <a:t>AMP S,  AMC S  - </a:t>
            </a:r>
            <a:r>
              <a:rPr lang="en-US" dirty="0" smtClean="0">
                <a:solidFill>
                  <a:schemeClr val="tx2"/>
                </a:solidFill>
              </a:rPr>
              <a:t>6</a:t>
            </a:r>
            <a:r>
              <a:rPr lang="sr-Latn-RS" dirty="0" smtClean="0">
                <a:solidFill>
                  <a:schemeClr val="tx2"/>
                </a:solidFill>
              </a:rPr>
              <a:t>9</a:t>
            </a:r>
            <a:r>
              <a:rPr lang="en-US" dirty="0" smtClean="0">
                <a:solidFill>
                  <a:schemeClr val="tx2"/>
                </a:solidFill>
              </a:rPr>
              <a:t>,2</a:t>
            </a:r>
            <a:r>
              <a:rPr lang="sr-Latn-RS" dirty="0" smtClean="0">
                <a:solidFill>
                  <a:schemeClr val="tx2"/>
                </a:solidFill>
              </a:rPr>
              <a:t> </a:t>
            </a:r>
            <a:r>
              <a:rPr lang="en-US" dirty="0" smtClean="0">
                <a:solidFill>
                  <a:schemeClr val="tx2"/>
                </a:solidFill>
              </a:rPr>
              <a:t>%</a:t>
            </a:r>
            <a:endParaRPr lang="sr-Latn-RS" dirty="0">
              <a:solidFill>
                <a:schemeClr val="tx2"/>
              </a:solidFill>
            </a:endParaRPr>
          </a:p>
          <a:p>
            <a:pPr lvl="1">
              <a:buFontTx/>
              <a:buChar char="-"/>
            </a:pPr>
            <a:r>
              <a:rPr lang="sr-Latn-RS" dirty="0">
                <a:solidFill>
                  <a:schemeClr val="tx2"/>
                </a:solidFill>
              </a:rPr>
              <a:t>AMP R, AMC  S -  </a:t>
            </a:r>
            <a:r>
              <a:rPr lang="sr-Latn-RS" dirty="0" smtClean="0">
                <a:solidFill>
                  <a:schemeClr val="tx2"/>
                </a:solidFill>
              </a:rPr>
              <a:t>15</a:t>
            </a:r>
            <a:r>
              <a:rPr lang="en-US" dirty="0" smtClean="0">
                <a:solidFill>
                  <a:schemeClr val="tx2"/>
                </a:solidFill>
              </a:rPr>
              <a:t>,4</a:t>
            </a:r>
            <a:r>
              <a:rPr lang="en-US" dirty="0" smtClean="0">
                <a:solidFill>
                  <a:schemeClr val="tx2"/>
                </a:solidFill>
              </a:rPr>
              <a:t>%</a:t>
            </a:r>
            <a:r>
              <a:rPr lang="sr-Latn-RS" dirty="0" smtClean="0">
                <a:solidFill>
                  <a:schemeClr val="tx2"/>
                </a:solidFill>
              </a:rPr>
              <a:t> </a:t>
            </a:r>
            <a:endParaRPr lang="sr-Latn-RS" dirty="0">
              <a:solidFill>
                <a:schemeClr val="tx2"/>
              </a:solidFill>
            </a:endParaRPr>
          </a:p>
          <a:p>
            <a:pPr lvl="1">
              <a:buFontTx/>
              <a:buChar char="-"/>
            </a:pPr>
            <a:r>
              <a:rPr lang="sr-Latn-RS" dirty="0">
                <a:solidFill>
                  <a:schemeClr val="tx2"/>
                </a:solidFill>
              </a:rPr>
              <a:t>AMP R, AMC R  -  </a:t>
            </a:r>
            <a:r>
              <a:rPr lang="en-US" dirty="0" smtClean="0">
                <a:solidFill>
                  <a:schemeClr val="tx2"/>
                </a:solidFill>
              </a:rPr>
              <a:t>1</a:t>
            </a:r>
            <a:r>
              <a:rPr lang="sr-Latn-RS" dirty="0" smtClean="0">
                <a:solidFill>
                  <a:schemeClr val="tx2"/>
                </a:solidFill>
              </a:rPr>
              <a:t>5</a:t>
            </a:r>
            <a:r>
              <a:rPr lang="en-US" dirty="0" smtClean="0">
                <a:solidFill>
                  <a:schemeClr val="tx2"/>
                </a:solidFill>
              </a:rPr>
              <a:t>,</a:t>
            </a:r>
            <a:r>
              <a:rPr lang="sr-Latn-RS" dirty="0" smtClean="0">
                <a:solidFill>
                  <a:schemeClr val="tx2"/>
                </a:solidFill>
              </a:rPr>
              <a:t>4</a:t>
            </a:r>
            <a:r>
              <a:rPr lang="en-US" dirty="0" smtClean="0">
                <a:solidFill>
                  <a:schemeClr val="tx2"/>
                </a:solidFill>
              </a:rPr>
              <a:t>%</a:t>
            </a:r>
            <a:r>
              <a:rPr lang="sr-Latn-RS" dirty="0" smtClean="0">
                <a:solidFill>
                  <a:schemeClr val="tx2"/>
                </a:solidFill>
              </a:rPr>
              <a:t> </a:t>
            </a:r>
            <a:r>
              <a:rPr lang="sr-Latn-RS" dirty="0" smtClean="0">
                <a:solidFill>
                  <a:schemeClr val="tx2"/>
                </a:solidFill>
              </a:rPr>
              <a:t>izolat</a:t>
            </a:r>
            <a:r>
              <a:rPr lang="en-US" dirty="0" smtClean="0">
                <a:solidFill>
                  <a:schemeClr val="tx2"/>
                </a:solidFill>
              </a:rPr>
              <a:t>a</a:t>
            </a:r>
            <a:endParaRPr lang="sr-Latn-RS" dirty="0">
              <a:solidFill>
                <a:schemeClr val="tx2"/>
              </a:solidFill>
            </a:endParaRPr>
          </a:p>
          <a:p>
            <a:pPr marL="457200" lvl="1" indent="0">
              <a:buNone/>
            </a:pPr>
            <a:endParaRPr lang="sr-Latn-RS" dirty="0">
              <a:solidFill>
                <a:schemeClr val="tx2"/>
              </a:solidFill>
            </a:endParaRPr>
          </a:p>
          <a:p>
            <a:pPr marL="457200" lvl="1" indent="0">
              <a:buNone/>
            </a:pPr>
            <a:r>
              <a:rPr lang="sr-Latn-RS" dirty="0">
                <a:solidFill>
                  <a:schemeClr val="tx2"/>
                </a:solidFill>
              </a:rPr>
              <a:t>Potrebno slanje izolata </a:t>
            </a:r>
            <a:r>
              <a:rPr lang="sr-Latn-RS" i="1" dirty="0">
                <a:solidFill>
                  <a:schemeClr val="tx2"/>
                </a:solidFill>
              </a:rPr>
              <a:t>H. influenzae </a:t>
            </a:r>
            <a:r>
              <a:rPr lang="sr-Latn-RS" dirty="0">
                <a:solidFill>
                  <a:schemeClr val="tx2"/>
                </a:solidFill>
              </a:rPr>
              <a:t>iz </a:t>
            </a:r>
            <a:r>
              <a:rPr lang="sr-Latn-RS" b="1" dirty="0">
                <a:solidFill>
                  <a:schemeClr val="tx2"/>
                </a:solidFill>
              </a:rPr>
              <a:t>svih primarno sterilnih tečnosti </a:t>
            </a:r>
            <a:r>
              <a:rPr lang="sr-Latn-RS" dirty="0">
                <a:solidFill>
                  <a:schemeClr val="tx2"/>
                </a:solidFill>
              </a:rPr>
              <a:t>( CST, krv, pleuralni punktat, aspirat zgloba, otitis media...) !!!</a:t>
            </a:r>
          </a:p>
          <a:p>
            <a:pPr lvl="1">
              <a:buFontTx/>
              <a:buChar char="-"/>
            </a:pPr>
            <a:endParaRPr lang="sr-Latn-RS" dirty="0"/>
          </a:p>
          <a:p>
            <a:pPr marL="457200" lvl="1" indent="0">
              <a:buNone/>
            </a:pPr>
            <a:endParaRPr lang="sr-Latn-RS" sz="1400" dirty="0"/>
          </a:p>
        </p:txBody>
      </p:sp>
    </p:spTree>
    <p:extLst>
      <p:ext uri="{BB962C8B-B14F-4D97-AF65-F5344CB8AC3E}">
        <p14:creationId xmlns="" xmlns:p14="http://schemas.microsoft.com/office/powerpoint/2010/main" val="1624095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sr-Latn-RS" b="1" i="1" dirty="0">
                <a:solidFill>
                  <a:srgbClr val="FF0000"/>
                </a:solidFill>
              </a:rPr>
              <a:t>H. influenzae </a:t>
            </a:r>
            <a:r>
              <a:rPr lang="sr-Latn-RS" dirty="0"/>
              <a:t>2012. ECDC </a:t>
            </a:r>
            <a:endParaRPr lang="en-US" dirty="0"/>
          </a:p>
        </p:txBody>
      </p:sp>
      <p:sp>
        <p:nvSpPr>
          <p:cNvPr id="3" name="Content Placeholder 2"/>
          <p:cNvSpPr>
            <a:spLocks noGrp="1"/>
          </p:cNvSpPr>
          <p:nvPr>
            <p:ph idx="1"/>
          </p:nvPr>
        </p:nvSpPr>
        <p:spPr>
          <a:ln>
            <a:solidFill>
              <a:srgbClr val="FF33CC"/>
            </a:solidFill>
          </a:ln>
        </p:spPr>
        <p:txBody>
          <a:bodyPr>
            <a:normAutofit/>
          </a:bodyPr>
          <a:lstStyle/>
          <a:p>
            <a:pPr marL="0" indent="0">
              <a:buNone/>
            </a:pPr>
            <a:r>
              <a:rPr lang="sr-Latn-RS" sz="2400" dirty="0"/>
              <a:t> </a:t>
            </a:r>
            <a:endParaRPr lang="en-US" sz="2400" dirty="0"/>
          </a:p>
          <a:p>
            <a:r>
              <a:rPr lang="en-US" sz="2800" dirty="0">
                <a:solidFill>
                  <a:schemeClr val="tx2"/>
                </a:solidFill>
              </a:rPr>
              <a:t>2</a:t>
            </a:r>
            <a:r>
              <a:rPr lang="sr-Latn-RS" sz="2800" dirty="0">
                <a:solidFill>
                  <a:schemeClr val="tx2"/>
                </a:solidFill>
              </a:rPr>
              <a:t>545 potvrđena slučaja invazivne bolesti</a:t>
            </a:r>
            <a:endParaRPr lang="en-US" sz="2800" dirty="0">
              <a:solidFill>
                <a:schemeClr val="tx2"/>
              </a:solidFill>
            </a:endParaRPr>
          </a:p>
          <a:p>
            <a:r>
              <a:rPr lang="sr-Latn-RS" sz="2800" dirty="0">
                <a:solidFill>
                  <a:schemeClr val="tx2"/>
                </a:solidFill>
              </a:rPr>
              <a:t>24 zemlje  </a:t>
            </a:r>
            <a:endParaRPr lang="en-US" sz="2800" dirty="0">
              <a:solidFill>
                <a:schemeClr val="tx2"/>
              </a:solidFill>
            </a:endParaRPr>
          </a:p>
          <a:p>
            <a:r>
              <a:rPr lang="sr-Latn-RS" sz="2800" dirty="0">
                <a:solidFill>
                  <a:schemeClr val="tx2"/>
                </a:solidFill>
              </a:rPr>
              <a:t>0.49 / 100.000 incidenca</a:t>
            </a:r>
            <a:endParaRPr lang="en-US" sz="2800" dirty="0">
              <a:solidFill>
                <a:schemeClr val="tx2"/>
              </a:solidFill>
            </a:endParaRPr>
          </a:p>
          <a:p>
            <a:r>
              <a:rPr lang="sr-Latn-RS" sz="2800" dirty="0">
                <a:solidFill>
                  <a:schemeClr val="tx2"/>
                </a:solidFill>
              </a:rPr>
              <a:t>Švedska 2.26 / 100.000</a:t>
            </a:r>
            <a:endParaRPr lang="en-US" sz="2800" dirty="0">
              <a:solidFill>
                <a:schemeClr val="tx2"/>
              </a:solidFill>
            </a:endParaRPr>
          </a:p>
          <a:p>
            <a:r>
              <a:rPr lang="sr-Latn-RS" sz="2800" dirty="0">
                <a:solidFill>
                  <a:schemeClr val="tx2"/>
                </a:solidFill>
              </a:rPr>
              <a:t>Grčka 0.01 /100.000</a:t>
            </a:r>
            <a:endParaRPr lang="en-US" sz="2800" dirty="0">
              <a:solidFill>
                <a:schemeClr val="tx2"/>
              </a:solidFill>
            </a:endParaRPr>
          </a:p>
          <a:p>
            <a:r>
              <a:rPr lang="sr-Latn-RS" sz="2800" dirty="0">
                <a:solidFill>
                  <a:schemeClr val="tx2"/>
                </a:solidFill>
              </a:rPr>
              <a:t>Tipična sezonska  distribucija – zimski meseci</a:t>
            </a:r>
          </a:p>
          <a:p>
            <a:r>
              <a:rPr lang="sr-Latn-RS" sz="2800" dirty="0">
                <a:solidFill>
                  <a:schemeClr val="tx2"/>
                </a:solidFill>
              </a:rPr>
              <a:t>Češće muški pol</a:t>
            </a:r>
            <a:endParaRPr lang="en-US" sz="2800" dirty="0">
              <a:solidFill>
                <a:schemeClr val="tx2"/>
              </a:solidFill>
            </a:endParaRPr>
          </a:p>
          <a:p>
            <a:endParaRPr lang="en-US" sz="2400" dirty="0"/>
          </a:p>
        </p:txBody>
      </p:sp>
    </p:spTree>
    <p:extLst>
      <p:ext uri="{BB962C8B-B14F-4D97-AF65-F5344CB8AC3E}">
        <p14:creationId xmlns="" xmlns:p14="http://schemas.microsoft.com/office/powerpoint/2010/main" val="1370123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57200" y="1600200"/>
            <a:ext cx="8153400" cy="4191000"/>
          </a:xfrm>
          <a:prstGeom prst="rect">
            <a:avLst/>
          </a:prstGeom>
          <a:noFill/>
          <a:ln w="9525">
            <a:solidFill>
              <a:srgbClr val="FF33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8629" y="304800"/>
            <a:ext cx="8153400" cy="1066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52600" y="5867400"/>
            <a:ext cx="51054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31700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sr-Latn-RS" b="1" i="1" dirty="0">
                <a:solidFill>
                  <a:srgbClr val="FF0000"/>
                </a:solidFill>
              </a:rPr>
              <a:t>H. influenzae </a:t>
            </a:r>
            <a:r>
              <a:rPr lang="sr-Latn-RS" dirty="0"/>
              <a:t>2012. ECDC </a:t>
            </a:r>
            <a:endParaRPr lang="en-US" dirty="0"/>
          </a:p>
        </p:txBody>
      </p:sp>
      <p:sp>
        <p:nvSpPr>
          <p:cNvPr id="3" name="Content Placeholder 2"/>
          <p:cNvSpPr>
            <a:spLocks noGrp="1"/>
          </p:cNvSpPr>
          <p:nvPr>
            <p:ph idx="1"/>
          </p:nvPr>
        </p:nvSpPr>
        <p:spPr>
          <a:ln>
            <a:solidFill>
              <a:srgbClr val="FF33CC"/>
            </a:solidFill>
          </a:ln>
        </p:spPr>
        <p:txBody>
          <a:bodyPr>
            <a:normAutofit/>
          </a:bodyPr>
          <a:lstStyle/>
          <a:p>
            <a:pPr>
              <a:lnSpc>
                <a:spcPct val="150000"/>
              </a:lnSpc>
            </a:pPr>
            <a:r>
              <a:rPr lang="sr-Latn-RS" sz="2800" dirty="0">
                <a:solidFill>
                  <a:schemeClr val="tx2"/>
                </a:solidFill>
              </a:rPr>
              <a:t>48.3 % - osobe starije od 65. godina</a:t>
            </a:r>
          </a:p>
          <a:p>
            <a:pPr>
              <a:lnSpc>
                <a:spcPct val="150000"/>
              </a:lnSpc>
            </a:pPr>
            <a:r>
              <a:rPr lang="sr-Latn-RS" sz="2800" dirty="0">
                <a:solidFill>
                  <a:schemeClr val="tx2"/>
                </a:solidFill>
              </a:rPr>
              <a:t>Češće muški pol</a:t>
            </a:r>
            <a:endParaRPr lang="en-US" sz="2800" dirty="0">
              <a:solidFill>
                <a:schemeClr val="tx2"/>
              </a:solidFill>
            </a:endParaRPr>
          </a:p>
          <a:p>
            <a:pPr>
              <a:lnSpc>
                <a:spcPct val="150000"/>
              </a:lnSpc>
            </a:pPr>
            <a:r>
              <a:rPr lang="sr-Latn-RS" sz="2800" dirty="0">
                <a:solidFill>
                  <a:schemeClr val="tx2"/>
                </a:solidFill>
              </a:rPr>
              <a:t>Klinička slika : septikemija 64 % </a:t>
            </a:r>
          </a:p>
          <a:p>
            <a:pPr>
              <a:lnSpc>
                <a:spcPct val="150000"/>
              </a:lnSpc>
            </a:pPr>
            <a:r>
              <a:rPr lang="sr-Latn-RS" sz="2800" dirty="0">
                <a:solidFill>
                  <a:schemeClr val="tx2"/>
                </a:solidFill>
              </a:rPr>
              <a:t>CFR ( case fatality ratio), ukupni mortalitet 11%</a:t>
            </a:r>
          </a:p>
          <a:p>
            <a:pPr>
              <a:lnSpc>
                <a:spcPct val="150000"/>
              </a:lnSpc>
            </a:pPr>
            <a:r>
              <a:rPr lang="sr-Latn-RS" sz="2800" dirty="0">
                <a:solidFill>
                  <a:schemeClr val="tx2"/>
                </a:solidFill>
              </a:rPr>
              <a:t>Deca </a:t>
            </a:r>
            <a:r>
              <a:rPr lang="sr-Latn-RS" sz="2800" dirty="0">
                <a:solidFill>
                  <a:schemeClr val="tx2"/>
                </a:solidFill>
                <a:latin typeface="Calibri"/>
              </a:rPr>
              <a:t>&lt; 1. godine , mortalitet 19.5 %</a:t>
            </a:r>
          </a:p>
          <a:p>
            <a:pPr>
              <a:lnSpc>
                <a:spcPct val="150000"/>
              </a:lnSpc>
            </a:pPr>
            <a:r>
              <a:rPr lang="sr-Latn-RS" sz="2800" dirty="0">
                <a:solidFill>
                  <a:schemeClr val="tx2"/>
                </a:solidFill>
                <a:latin typeface="Calibri"/>
              </a:rPr>
              <a:t>Najviši mortalitet  </a:t>
            </a:r>
            <a:r>
              <a:rPr lang="en-US" sz="2800" dirty="0" err="1">
                <a:solidFill>
                  <a:schemeClr val="tx2"/>
                </a:solidFill>
                <a:latin typeface="Calibri"/>
              </a:rPr>
              <a:t>nekapsulirani</a:t>
            </a:r>
            <a:r>
              <a:rPr lang="en-US" sz="2800" dirty="0">
                <a:solidFill>
                  <a:schemeClr val="tx2"/>
                </a:solidFill>
                <a:latin typeface="Calibri"/>
              </a:rPr>
              <a:t>  </a:t>
            </a:r>
            <a:r>
              <a:rPr lang="sr-Latn-RS" sz="2800" dirty="0">
                <a:solidFill>
                  <a:schemeClr val="tx2"/>
                </a:solidFill>
                <a:latin typeface="Calibri"/>
              </a:rPr>
              <a:t>(N</a:t>
            </a:r>
            <a:r>
              <a:rPr lang="en-US" sz="2800" dirty="0">
                <a:solidFill>
                  <a:schemeClr val="tx2"/>
                </a:solidFill>
                <a:latin typeface="Calibri"/>
              </a:rPr>
              <a:t>T</a:t>
            </a:r>
            <a:r>
              <a:rPr lang="sr-Latn-RS" sz="2800" dirty="0">
                <a:solidFill>
                  <a:schemeClr val="tx2"/>
                </a:solidFill>
                <a:latin typeface="Calibri"/>
              </a:rPr>
              <a:t>) </a:t>
            </a:r>
            <a:r>
              <a:rPr lang="en-US" sz="2800" i="1" dirty="0" err="1">
                <a:solidFill>
                  <a:schemeClr val="tx2"/>
                </a:solidFill>
                <a:latin typeface="Calibri"/>
              </a:rPr>
              <a:t>H.i</a:t>
            </a:r>
            <a:r>
              <a:rPr lang="en-US" sz="2800" i="1" dirty="0">
                <a:solidFill>
                  <a:schemeClr val="tx2"/>
                </a:solidFill>
                <a:latin typeface="Calibri"/>
              </a:rPr>
              <a:t> </a:t>
            </a:r>
            <a:r>
              <a:rPr lang="sr-Latn-RS" sz="2800" dirty="0">
                <a:solidFill>
                  <a:schemeClr val="tx2"/>
                </a:solidFill>
                <a:latin typeface="Calibri"/>
              </a:rPr>
              <a:t>13.8%</a:t>
            </a:r>
            <a:endParaRPr lang="en-US" sz="2800" dirty="0">
              <a:solidFill>
                <a:schemeClr val="tx2"/>
              </a:solidFill>
            </a:endParaRPr>
          </a:p>
        </p:txBody>
      </p:sp>
    </p:spTree>
    <p:extLst>
      <p:ext uri="{BB962C8B-B14F-4D97-AF65-F5344CB8AC3E}">
        <p14:creationId xmlns="" xmlns:p14="http://schemas.microsoft.com/office/powerpoint/2010/main" val="3757878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sr-Latn-RS" b="1" i="1" dirty="0">
                <a:solidFill>
                  <a:srgbClr val="FF0000"/>
                </a:solidFill>
              </a:rPr>
              <a:t>H. Influenzae </a:t>
            </a:r>
            <a:r>
              <a:rPr lang="sr-Latn-RS" dirty="0"/>
              <a:t>dobna distribucija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1600200"/>
            <a:ext cx="8305800" cy="4525963"/>
          </a:xfrm>
          <a:ln>
            <a:solidFill>
              <a:srgbClr val="FF33CC"/>
            </a:solidFill>
          </a:ln>
        </p:spPr>
      </p:pic>
    </p:spTree>
    <p:extLst>
      <p:ext uri="{BB962C8B-B14F-4D97-AF65-F5344CB8AC3E}">
        <p14:creationId xmlns="" xmlns:p14="http://schemas.microsoft.com/office/powerpoint/2010/main" val="1232270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sr-Latn-RS" b="1" i="1" dirty="0">
                <a:solidFill>
                  <a:srgbClr val="FF0000"/>
                </a:solidFill>
              </a:rPr>
              <a:t>H. influenzae </a:t>
            </a:r>
            <a:r>
              <a:rPr lang="sr-Latn-RS" dirty="0"/>
              <a:t>2012. ECDC </a:t>
            </a:r>
            <a:endParaRPr lang="en-US" dirty="0"/>
          </a:p>
        </p:txBody>
      </p:sp>
      <p:sp>
        <p:nvSpPr>
          <p:cNvPr id="3" name="Content Placeholder 2"/>
          <p:cNvSpPr>
            <a:spLocks noGrp="1"/>
          </p:cNvSpPr>
          <p:nvPr>
            <p:ph idx="1"/>
          </p:nvPr>
        </p:nvSpPr>
        <p:spPr>
          <a:ln>
            <a:solidFill>
              <a:srgbClr val="FF33CC"/>
            </a:solidFill>
          </a:ln>
        </p:spPr>
        <p:txBody>
          <a:bodyPr>
            <a:normAutofit/>
          </a:bodyPr>
          <a:lstStyle/>
          <a:p>
            <a:r>
              <a:rPr lang="sr-Latn-RS" sz="2800" dirty="0">
                <a:solidFill>
                  <a:schemeClr val="tx2"/>
                </a:solidFill>
              </a:rPr>
              <a:t>77% slučajeva  - nekapsulirani </a:t>
            </a:r>
            <a:r>
              <a:rPr lang="en-US" sz="2800" dirty="0">
                <a:solidFill>
                  <a:schemeClr val="tx2"/>
                </a:solidFill>
              </a:rPr>
              <a:t>NT </a:t>
            </a:r>
            <a:r>
              <a:rPr lang="sr-Latn-RS" sz="2800" i="1" dirty="0">
                <a:solidFill>
                  <a:schemeClr val="tx2"/>
                </a:solidFill>
              </a:rPr>
              <a:t>H. Influenzae</a:t>
            </a:r>
            <a:endParaRPr lang="en-US" sz="2800" i="1" dirty="0">
              <a:solidFill>
                <a:schemeClr val="tx2"/>
              </a:solidFill>
            </a:endParaRPr>
          </a:p>
          <a:p>
            <a:pPr marL="0" indent="0">
              <a:buNone/>
            </a:pPr>
            <a:endParaRPr lang="sr-Latn-RS" sz="2800" i="1" dirty="0">
              <a:solidFill>
                <a:schemeClr val="tx2"/>
              </a:solidFill>
            </a:endParaRPr>
          </a:p>
          <a:p>
            <a:r>
              <a:rPr lang="sr-Latn-RS" sz="2800" dirty="0">
                <a:solidFill>
                  <a:schemeClr val="tx2"/>
                </a:solidFill>
              </a:rPr>
              <a:t>23 % kapsulirani </a:t>
            </a:r>
          </a:p>
          <a:p>
            <a:pPr marL="0" indent="0">
              <a:buNone/>
            </a:pPr>
            <a:endParaRPr lang="sr-Latn-RS" sz="2800" dirty="0">
              <a:solidFill>
                <a:schemeClr val="tx2"/>
              </a:solidFill>
            </a:endParaRPr>
          </a:p>
          <a:p>
            <a:pPr marL="0" indent="0">
              <a:buNone/>
            </a:pPr>
            <a:r>
              <a:rPr lang="sr-Latn-RS" sz="2800" dirty="0">
                <a:solidFill>
                  <a:schemeClr val="tx2"/>
                </a:solidFill>
              </a:rPr>
              <a:t> </a:t>
            </a:r>
            <a:r>
              <a:rPr lang="en-US" sz="2800" dirty="0">
                <a:solidFill>
                  <a:schemeClr val="tx2"/>
                </a:solidFill>
              </a:rPr>
              <a:t>            </a:t>
            </a:r>
            <a:r>
              <a:rPr lang="sr-Latn-RS" sz="2800" dirty="0">
                <a:solidFill>
                  <a:schemeClr val="tx2"/>
                </a:solidFill>
              </a:rPr>
              <a:t> </a:t>
            </a:r>
            <a:r>
              <a:rPr lang="sr-Latn-RS" sz="2800" b="1" dirty="0">
                <a:solidFill>
                  <a:schemeClr val="tx2"/>
                </a:solidFill>
              </a:rPr>
              <a:t>b </a:t>
            </a:r>
            <a:r>
              <a:rPr lang="sr-Latn-RS" sz="2800" dirty="0">
                <a:solidFill>
                  <a:schemeClr val="tx2"/>
                </a:solidFill>
              </a:rPr>
              <a:t>- 7%</a:t>
            </a:r>
          </a:p>
          <a:p>
            <a:pPr marL="0" indent="0">
              <a:buNone/>
            </a:pPr>
            <a:r>
              <a:rPr lang="sr-Latn-RS" sz="2800" dirty="0">
                <a:solidFill>
                  <a:schemeClr val="tx2"/>
                </a:solidFill>
              </a:rPr>
              <a:t> </a:t>
            </a:r>
            <a:r>
              <a:rPr lang="en-US" sz="2800" dirty="0">
                <a:solidFill>
                  <a:schemeClr val="tx2"/>
                </a:solidFill>
              </a:rPr>
              <a:t>            </a:t>
            </a:r>
            <a:r>
              <a:rPr lang="sr-Latn-RS" sz="2800" dirty="0">
                <a:solidFill>
                  <a:schemeClr val="tx2"/>
                </a:solidFill>
              </a:rPr>
              <a:t> </a:t>
            </a:r>
            <a:r>
              <a:rPr lang="sr-Latn-RS" sz="2800" b="1" dirty="0">
                <a:solidFill>
                  <a:schemeClr val="tx2"/>
                </a:solidFill>
              </a:rPr>
              <a:t>non b </a:t>
            </a:r>
            <a:r>
              <a:rPr lang="sr-Latn-RS" sz="2800" dirty="0">
                <a:solidFill>
                  <a:schemeClr val="tx2"/>
                </a:solidFill>
              </a:rPr>
              <a:t>- 16% (</a:t>
            </a:r>
            <a:r>
              <a:rPr lang="en-US" sz="2800" dirty="0">
                <a:solidFill>
                  <a:schemeClr val="tx2"/>
                </a:solidFill>
              </a:rPr>
              <a:t> </a:t>
            </a:r>
            <a:r>
              <a:rPr lang="sr-Latn-RS" sz="2800" dirty="0">
                <a:solidFill>
                  <a:srgbClr val="FF0000"/>
                </a:solidFill>
              </a:rPr>
              <a:t>a</a:t>
            </a:r>
            <a:r>
              <a:rPr lang="sr-Latn-RS" sz="2800" dirty="0">
                <a:solidFill>
                  <a:schemeClr val="tx2"/>
                </a:solidFill>
              </a:rPr>
              <a:t>,</a:t>
            </a:r>
            <a:r>
              <a:rPr lang="sr-Latn-RS" sz="2800" dirty="0"/>
              <a:t> </a:t>
            </a:r>
            <a:r>
              <a:rPr lang="sr-Latn-RS" sz="2800" dirty="0">
                <a:solidFill>
                  <a:srgbClr val="FF0000"/>
                </a:solidFill>
              </a:rPr>
              <a:t>c</a:t>
            </a:r>
            <a:r>
              <a:rPr lang="sr-Latn-RS" sz="2800" dirty="0">
                <a:solidFill>
                  <a:schemeClr val="tx2"/>
                </a:solidFill>
              </a:rPr>
              <a:t>, </a:t>
            </a:r>
            <a:r>
              <a:rPr lang="sr-Latn-RS" sz="2800" dirty="0">
                <a:solidFill>
                  <a:srgbClr val="FF0000"/>
                </a:solidFill>
              </a:rPr>
              <a:t>d</a:t>
            </a:r>
            <a:r>
              <a:rPr lang="sr-Latn-RS" sz="2800" dirty="0">
                <a:solidFill>
                  <a:schemeClr val="tx2"/>
                </a:solidFill>
              </a:rPr>
              <a:t>,</a:t>
            </a:r>
            <a:r>
              <a:rPr lang="sr-Latn-RS" sz="2800" dirty="0"/>
              <a:t> </a:t>
            </a:r>
            <a:r>
              <a:rPr lang="sr-Latn-RS" sz="2800" dirty="0">
                <a:solidFill>
                  <a:srgbClr val="FF0000"/>
                </a:solidFill>
              </a:rPr>
              <a:t>e</a:t>
            </a:r>
            <a:r>
              <a:rPr lang="sr-Latn-RS" sz="2800" dirty="0">
                <a:solidFill>
                  <a:schemeClr val="tx2"/>
                </a:solidFill>
              </a:rPr>
              <a:t>,</a:t>
            </a:r>
            <a:r>
              <a:rPr lang="sr-Latn-RS" sz="2800" dirty="0"/>
              <a:t> </a:t>
            </a:r>
            <a:r>
              <a:rPr lang="sr-Latn-RS" sz="2800" dirty="0">
                <a:solidFill>
                  <a:srgbClr val="FF0000"/>
                </a:solidFill>
              </a:rPr>
              <a:t>f</a:t>
            </a:r>
            <a:r>
              <a:rPr lang="sr-Latn-RS" sz="2800" dirty="0"/>
              <a:t>  </a:t>
            </a:r>
            <a:r>
              <a:rPr lang="sr-Latn-RS" sz="2800" dirty="0">
                <a:solidFill>
                  <a:schemeClr val="tx2"/>
                </a:solidFill>
              </a:rPr>
              <a:t>i</a:t>
            </a:r>
            <a:r>
              <a:rPr lang="sr-Latn-RS" sz="2800" dirty="0"/>
              <a:t> </a:t>
            </a:r>
            <a:r>
              <a:rPr lang="sr-Latn-RS" sz="2800" dirty="0">
                <a:solidFill>
                  <a:srgbClr val="FF0000"/>
                </a:solidFill>
              </a:rPr>
              <a:t>non-b</a:t>
            </a:r>
            <a:r>
              <a:rPr lang="sr-Latn-RS" sz="2800" dirty="0">
                <a:solidFill>
                  <a:schemeClr val="tx2"/>
                </a:solidFill>
              </a:rPr>
              <a:t>)</a:t>
            </a:r>
            <a:endParaRPr lang="en-US" sz="2800" dirty="0">
              <a:solidFill>
                <a:schemeClr val="tx2"/>
              </a:solidFill>
            </a:endParaRPr>
          </a:p>
        </p:txBody>
      </p:sp>
    </p:spTree>
    <p:extLst>
      <p:ext uri="{BB962C8B-B14F-4D97-AF65-F5344CB8AC3E}">
        <p14:creationId xmlns="" xmlns:p14="http://schemas.microsoft.com/office/powerpoint/2010/main" val="1577056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bg1">
              <a:lumMod val="95000"/>
            </a:schemeClr>
          </a:solidFill>
          <a:ln>
            <a:solidFill>
              <a:schemeClr val="tx1"/>
            </a:solidFill>
          </a:ln>
        </p:spPr>
        <p:txBody>
          <a:bodyPr/>
          <a:lstStyle/>
          <a:p>
            <a:r>
              <a:rPr lang="sr-Latn-RS" b="1" i="1" dirty="0">
                <a:solidFill>
                  <a:srgbClr val="FF0000"/>
                </a:solidFill>
              </a:rPr>
              <a:t>H. influenzae </a:t>
            </a:r>
            <a:r>
              <a:rPr lang="sr-Latn-RS" dirty="0"/>
              <a:t>SRBIJA</a:t>
            </a:r>
            <a:endParaRPr lang="en-US" dirty="0"/>
          </a:p>
        </p:txBody>
      </p:sp>
      <p:sp>
        <p:nvSpPr>
          <p:cNvPr id="3" name="Content Placeholder 2"/>
          <p:cNvSpPr>
            <a:spLocks noGrp="1"/>
          </p:cNvSpPr>
          <p:nvPr>
            <p:ph idx="1"/>
          </p:nvPr>
        </p:nvSpPr>
        <p:spPr>
          <a:ln>
            <a:solidFill>
              <a:srgbClr val="FF33CC"/>
            </a:solidFill>
          </a:ln>
        </p:spPr>
        <p:txBody>
          <a:bodyPr>
            <a:normAutofit/>
          </a:bodyPr>
          <a:lstStyle/>
          <a:p>
            <a:r>
              <a:rPr lang="sr-Latn-RS" sz="2800" dirty="0">
                <a:solidFill>
                  <a:schemeClr val="tx2"/>
                </a:solidFill>
              </a:rPr>
              <a:t>b – </a:t>
            </a:r>
            <a:r>
              <a:rPr lang="en-US" sz="2800" dirty="0">
                <a:solidFill>
                  <a:schemeClr val="tx2"/>
                </a:solidFill>
              </a:rPr>
              <a:t> </a:t>
            </a:r>
            <a:r>
              <a:rPr lang="en-US" sz="2800" dirty="0" smtClean="0">
                <a:solidFill>
                  <a:schemeClr val="tx2"/>
                </a:solidFill>
              </a:rPr>
              <a:t>3</a:t>
            </a:r>
            <a:r>
              <a:rPr lang="sr-Latn-RS" sz="2800" dirty="0" smtClean="0">
                <a:solidFill>
                  <a:schemeClr val="tx2"/>
                </a:solidFill>
              </a:rPr>
              <a:t>1</a:t>
            </a:r>
            <a:r>
              <a:rPr lang="en-US" sz="2800" dirty="0" smtClean="0">
                <a:solidFill>
                  <a:schemeClr val="tx2"/>
                </a:solidFill>
              </a:rPr>
              <a:t>% </a:t>
            </a:r>
            <a:r>
              <a:rPr lang="en-US" sz="2800" dirty="0">
                <a:solidFill>
                  <a:schemeClr val="tx2"/>
                </a:solidFill>
              </a:rPr>
              <a:t>( </a:t>
            </a:r>
            <a:r>
              <a:rPr lang="en-US" sz="2800" dirty="0" smtClean="0">
                <a:solidFill>
                  <a:schemeClr val="tx2"/>
                </a:solidFill>
              </a:rPr>
              <a:t>4</a:t>
            </a:r>
            <a:r>
              <a:rPr lang="sr-Latn-RS" sz="2800" dirty="0" smtClean="0">
                <a:solidFill>
                  <a:schemeClr val="tx2"/>
                </a:solidFill>
              </a:rPr>
              <a:t> </a:t>
            </a:r>
            <a:r>
              <a:rPr lang="en-US" sz="2800" dirty="0" smtClean="0">
                <a:solidFill>
                  <a:schemeClr val="tx2"/>
                </a:solidFill>
              </a:rPr>
              <a:t>)   </a:t>
            </a:r>
            <a:r>
              <a:rPr lang="en-US" sz="2800" dirty="0" err="1" smtClean="0">
                <a:solidFill>
                  <a:schemeClr val="tx2"/>
                </a:solidFill>
              </a:rPr>
              <a:t>krv</a:t>
            </a:r>
            <a:endParaRPr lang="sr-Latn-RS" sz="2800" dirty="0">
              <a:solidFill>
                <a:schemeClr val="tx2"/>
              </a:solidFill>
            </a:endParaRPr>
          </a:p>
          <a:p>
            <a:endParaRPr lang="sr-Latn-RS" sz="2800" dirty="0">
              <a:solidFill>
                <a:schemeClr val="tx2"/>
              </a:solidFill>
            </a:endParaRPr>
          </a:p>
          <a:p>
            <a:r>
              <a:rPr lang="sr-Latn-RS" sz="2800" dirty="0">
                <a:solidFill>
                  <a:schemeClr val="tx2"/>
                </a:solidFill>
              </a:rPr>
              <a:t>non b –</a:t>
            </a:r>
            <a:r>
              <a:rPr lang="en-US" sz="2800" dirty="0">
                <a:solidFill>
                  <a:schemeClr val="tx2"/>
                </a:solidFill>
              </a:rPr>
              <a:t> </a:t>
            </a:r>
            <a:r>
              <a:rPr lang="sr-Latn-RS" sz="2800" dirty="0" smtClean="0">
                <a:solidFill>
                  <a:schemeClr val="tx2"/>
                </a:solidFill>
              </a:rPr>
              <a:t>61,5</a:t>
            </a:r>
            <a:r>
              <a:rPr lang="en-US" sz="2800" dirty="0" smtClean="0">
                <a:solidFill>
                  <a:schemeClr val="tx2"/>
                </a:solidFill>
              </a:rPr>
              <a:t> </a:t>
            </a:r>
            <a:r>
              <a:rPr lang="en-US" sz="2800" dirty="0" smtClean="0">
                <a:solidFill>
                  <a:schemeClr val="tx2"/>
                </a:solidFill>
              </a:rPr>
              <a:t>% </a:t>
            </a:r>
            <a:r>
              <a:rPr lang="en-US" sz="2800" dirty="0">
                <a:solidFill>
                  <a:schemeClr val="tx2"/>
                </a:solidFill>
              </a:rPr>
              <a:t>( </a:t>
            </a:r>
            <a:r>
              <a:rPr lang="sr-Latn-RS" sz="2800" dirty="0" smtClean="0">
                <a:solidFill>
                  <a:schemeClr val="tx2"/>
                </a:solidFill>
              </a:rPr>
              <a:t>8 </a:t>
            </a:r>
            <a:r>
              <a:rPr lang="en-US" sz="2800" dirty="0" smtClean="0">
                <a:solidFill>
                  <a:schemeClr val="tx2"/>
                </a:solidFill>
              </a:rPr>
              <a:t>) </a:t>
            </a:r>
            <a:r>
              <a:rPr lang="en-US" sz="2800" dirty="0" err="1" smtClean="0">
                <a:solidFill>
                  <a:schemeClr val="tx2"/>
                </a:solidFill>
              </a:rPr>
              <a:t>krv</a:t>
            </a:r>
            <a:r>
              <a:rPr lang="en-US" sz="2800" dirty="0" smtClean="0">
                <a:solidFill>
                  <a:schemeClr val="tx2"/>
                </a:solidFill>
              </a:rPr>
              <a:t>, CST, AOM ( NT </a:t>
            </a:r>
            <a:r>
              <a:rPr lang="en-US" sz="2800" dirty="0" err="1" smtClean="0">
                <a:solidFill>
                  <a:schemeClr val="tx2"/>
                </a:solidFill>
              </a:rPr>
              <a:t>veliki</a:t>
            </a:r>
            <a:r>
              <a:rPr lang="en-US" sz="2800" dirty="0" smtClean="0">
                <a:solidFill>
                  <a:schemeClr val="tx2"/>
                </a:solidFill>
              </a:rPr>
              <a:t> </a:t>
            </a:r>
            <a:r>
              <a:rPr lang="en-US" sz="2800" dirty="0" err="1" smtClean="0">
                <a:solidFill>
                  <a:schemeClr val="tx2"/>
                </a:solidFill>
              </a:rPr>
              <a:t>deo</a:t>
            </a:r>
            <a:r>
              <a:rPr lang="en-US" sz="2800" dirty="0" smtClean="0">
                <a:solidFill>
                  <a:schemeClr val="tx2"/>
                </a:solidFill>
              </a:rPr>
              <a:t> ?)</a:t>
            </a:r>
            <a:endParaRPr lang="sr-Latn-RS" sz="2800" dirty="0">
              <a:solidFill>
                <a:schemeClr val="tx2"/>
              </a:solidFill>
            </a:endParaRPr>
          </a:p>
          <a:p>
            <a:pPr marL="0" indent="0">
              <a:buNone/>
            </a:pPr>
            <a:endParaRPr lang="sr-Latn-RS" sz="2800" dirty="0">
              <a:solidFill>
                <a:schemeClr val="tx2"/>
              </a:solidFill>
            </a:endParaRPr>
          </a:p>
          <a:p>
            <a:r>
              <a:rPr lang="sr-Latn-RS" sz="2800" dirty="0">
                <a:solidFill>
                  <a:schemeClr val="tx2"/>
                </a:solidFill>
              </a:rPr>
              <a:t>NT ( </a:t>
            </a:r>
            <a:r>
              <a:rPr lang="sr-Latn-RS" sz="2800" dirty="0" smtClean="0">
                <a:solidFill>
                  <a:schemeClr val="tx2"/>
                </a:solidFill>
              </a:rPr>
              <a:t>nekapsulirani</a:t>
            </a:r>
            <a:r>
              <a:rPr lang="en-US" sz="2800" dirty="0" smtClean="0">
                <a:solidFill>
                  <a:schemeClr val="tx2"/>
                </a:solidFill>
              </a:rPr>
              <a:t>, </a:t>
            </a:r>
            <a:r>
              <a:rPr lang="en-US" sz="2800" dirty="0" err="1" smtClean="0">
                <a:solidFill>
                  <a:schemeClr val="tx2"/>
                </a:solidFill>
              </a:rPr>
              <a:t>potvrdjen</a:t>
            </a:r>
            <a:r>
              <a:rPr lang="sr-Latn-RS" sz="2800" dirty="0" smtClean="0">
                <a:solidFill>
                  <a:schemeClr val="tx2"/>
                </a:solidFill>
              </a:rPr>
              <a:t> </a:t>
            </a:r>
            <a:r>
              <a:rPr lang="sr-Latn-RS" sz="2800" dirty="0">
                <a:solidFill>
                  <a:schemeClr val="tx2"/>
                </a:solidFill>
              </a:rPr>
              <a:t>) – </a:t>
            </a:r>
            <a:r>
              <a:rPr lang="sr-Latn-RS" sz="2800" dirty="0" smtClean="0">
                <a:solidFill>
                  <a:schemeClr val="tx2"/>
                </a:solidFill>
              </a:rPr>
              <a:t>7,7</a:t>
            </a:r>
            <a:r>
              <a:rPr lang="en-US" sz="2800" dirty="0" smtClean="0">
                <a:solidFill>
                  <a:schemeClr val="tx2"/>
                </a:solidFill>
              </a:rPr>
              <a:t>% </a:t>
            </a:r>
            <a:r>
              <a:rPr lang="en-US" sz="2800" dirty="0">
                <a:solidFill>
                  <a:schemeClr val="tx2"/>
                </a:solidFill>
              </a:rPr>
              <a:t>( </a:t>
            </a:r>
            <a:r>
              <a:rPr lang="en-US" sz="2800" dirty="0" smtClean="0">
                <a:solidFill>
                  <a:schemeClr val="tx2"/>
                </a:solidFill>
              </a:rPr>
              <a:t>1</a:t>
            </a:r>
            <a:r>
              <a:rPr lang="sr-Latn-RS" sz="2800" dirty="0" smtClean="0">
                <a:solidFill>
                  <a:schemeClr val="tx2"/>
                </a:solidFill>
              </a:rPr>
              <a:t> </a:t>
            </a:r>
            <a:r>
              <a:rPr lang="en-US" sz="2800" dirty="0" smtClean="0">
                <a:solidFill>
                  <a:schemeClr val="tx2"/>
                </a:solidFill>
              </a:rPr>
              <a:t>), </a:t>
            </a:r>
            <a:r>
              <a:rPr lang="en-US" sz="2800" dirty="0" err="1" smtClean="0">
                <a:solidFill>
                  <a:schemeClr val="tx2"/>
                </a:solidFill>
              </a:rPr>
              <a:t>krv</a:t>
            </a:r>
            <a:r>
              <a:rPr lang="sr-Latn-RS" sz="2800" dirty="0" smtClean="0">
                <a:solidFill>
                  <a:schemeClr val="tx2"/>
                </a:solidFill>
              </a:rPr>
              <a:t>            </a:t>
            </a:r>
            <a:r>
              <a:rPr lang="en-US" sz="2800" dirty="0" smtClean="0">
                <a:solidFill>
                  <a:schemeClr val="tx2"/>
                </a:solidFill>
              </a:rPr>
              <a:t> ( </a:t>
            </a:r>
            <a:r>
              <a:rPr lang="sr-Latn-RS" sz="2800" dirty="0" smtClean="0">
                <a:solidFill>
                  <a:schemeClr val="tx2"/>
                </a:solidFill>
              </a:rPr>
              <a:t>prevremeno rođena beba, VII m,vaginalni porođaj)</a:t>
            </a:r>
            <a:endParaRPr lang="sr-Latn-RS" sz="2800" dirty="0">
              <a:solidFill>
                <a:schemeClr val="tx2"/>
              </a:solidFill>
            </a:endParaRPr>
          </a:p>
          <a:p>
            <a:pPr marL="0" indent="0">
              <a:buNone/>
            </a:pPr>
            <a:endParaRPr lang="sr-Latn-RS" dirty="0"/>
          </a:p>
          <a:p>
            <a:pPr marL="0" indent="0">
              <a:buNone/>
            </a:pPr>
            <a:r>
              <a:rPr lang="sr-Latn-RS" dirty="0">
                <a:latin typeface="Calibri"/>
              </a:rPr>
              <a:t> </a:t>
            </a:r>
            <a:r>
              <a:rPr lang="en-US" sz="1800" dirty="0">
                <a:latin typeface="Calibri"/>
              </a:rPr>
              <a:t>*</a:t>
            </a:r>
            <a:r>
              <a:rPr lang="sr-Latn-RS" sz="1800" dirty="0">
                <a:latin typeface="Calibri"/>
              </a:rPr>
              <a:t> </a:t>
            </a:r>
            <a:r>
              <a:rPr lang="sr-Latn-RS" sz="1800" i="1" dirty="0">
                <a:latin typeface="Calibri"/>
              </a:rPr>
              <a:t>mali broj izolata ( </a:t>
            </a:r>
            <a:r>
              <a:rPr lang="en-US" sz="1800" i="1" dirty="0">
                <a:latin typeface="Calibri"/>
              </a:rPr>
              <a:t>RS, </a:t>
            </a:r>
            <a:r>
              <a:rPr lang="sr-Latn-RS" sz="1800" i="1" dirty="0">
                <a:latin typeface="Calibri"/>
              </a:rPr>
              <a:t>vakcinacija zakonski uvedena  2006. godine)</a:t>
            </a:r>
            <a:endParaRPr lang="en-US" sz="1800" i="1" dirty="0">
              <a:latin typeface="Calibri"/>
            </a:endParaRPr>
          </a:p>
          <a:p>
            <a:pPr marL="0" indent="0">
              <a:buNone/>
            </a:pPr>
            <a:r>
              <a:rPr lang="en-US" sz="1800" i="1" dirty="0">
                <a:latin typeface="Calibri"/>
              </a:rPr>
              <a:t>  </a:t>
            </a:r>
            <a:endParaRPr lang="en-US" sz="1800" i="1" dirty="0"/>
          </a:p>
        </p:txBody>
      </p:sp>
    </p:spTree>
    <p:extLst>
      <p:ext uri="{BB962C8B-B14F-4D97-AF65-F5344CB8AC3E}">
        <p14:creationId xmlns="" xmlns:p14="http://schemas.microsoft.com/office/powerpoint/2010/main" val="177484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89" y="322555"/>
            <a:ext cx="8229600" cy="1219200"/>
          </a:xfrm>
          <a:solidFill>
            <a:schemeClr val="bg1">
              <a:lumMod val="95000"/>
            </a:schemeClr>
          </a:solidFill>
          <a:ln>
            <a:solidFill>
              <a:schemeClr val="tx1"/>
            </a:solidFill>
            <a:prstDash val="solid"/>
          </a:ln>
        </p:spPr>
        <p:txBody>
          <a:bodyPr>
            <a:normAutofit/>
          </a:bodyPr>
          <a:lstStyle/>
          <a:p>
            <a:r>
              <a:rPr lang="x-none" sz="3600" b="1" dirty="0">
                <a:effectLst>
                  <a:outerShdw blurRad="38100" dist="38100" dir="2700000" algn="tl">
                    <a:srgbClr val="000000">
                      <a:alpha val="43137"/>
                    </a:srgbClr>
                  </a:outerShdw>
                </a:effectLst>
                <a:cs typeface="Times New Roman" pitchFamily="18" charset="0"/>
              </a:rPr>
              <a:t>EPIDEMIOLOGIJA</a:t>
            </a:r>
            <a:r>
              <a:rPr lang="x-none" sz="5200" b="1" i="1" dirty="0">
                <a:effectLst>
                  <a:outerShdw blurRad="38100" dist="38100" dir="2700000" algn="tl">
                    <a:srgbClr val="000000">
                      <a:alpha val="43137"/>
                    </a:srgbClr>
                  </a:outerShdw>
                </a:effectLst>
              </a:rPr>
              <a:t> </a:t>
            </a:r>
            <a:endParaRPr lang="en-US" sz="52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a:ln>
            <a:solidFill>
              <a:srgbClr val="FF33CC"/>
            </a:solidFill>
          </a:ln>
        </p:spPr>
        <p:txBody>
          <a:bodyPr>
            <a:normAutofit fontScale="25000" lnSpcReduction="20000"/>
          </a:bodyPr>
          <a:lstStyle/>
          <a:p>
            <a:pPr marL="0" indent="0">
              <a:buNone/>
            </a:pPr>
            <a:endParaRPr lang="en-US" sz="4200" dirty="0">
              <a:latin typeface="Times New Roman" pitchFamily="18" charset="0"/>
              <a:cs typeface="Times New Roman" pitchFamily="18" charset="0"/>
            </a:endParaRPr>
          </a:p>
          <a:p>
            <a:pPr marL="0" indent="0">
              <a:buNone/>
            </a:pPr>
            <a:endParaRPr lang="en-US" sz="5000" dirty="0">
              <a:latin typeface="Times New Roman" pitchFamily="18" charset="0"/>
              <a:cs typeface="Times New Roman" pitchFamily="18" charset="0"/>
            </a:endParaRPr>
          </a:p>
          <a:p>
            <a:pPr lvl="0"/>
            <a:r>
              <a:rPr lang="en-US" sz="8000" dirty="0" err="1">
                <a:latin typeface="+mj-lt"/>
                <a:cs typeface="Times New Roman" pitchFamily="18" charset="0"/>
              </a:rPr>
              <a:t>striktno</a:t>
            </a:r>
            <a:r>
              <a:rPr lang="en-US" sz="8000" dirty="0">
                <a:latin typeface="+mj-lt"/>
                <a:cs typeface="Times New Roman" pitchFamily="18" charset="0"/>
              </a:rPr>
              <a:t> </a:t>
            </a:r>
            <a:r>
              <a:rPr lang="en-US" sz="8000" dirty="0" err="1">
                <a:latin typeface="+mj-lt"/>
                <a:cs typeface="Times New Roman" pitchFamily="18" charset="0"/>
              </a:rPr>
              <a:t>humani</a:t>
            </a:r>
            <a:r>
              <a:rPr lang="en-US" sz="8000" dirty="0">
                <a:latin typeface="+mj-lt"/>
                <a:cs typeface="Times New Roman" pitchFamily="18" charset="0"/>
              </a:rPr>
              <a:t> </a:t>
            </a:r>
            <a:r>
              <a:rPr lang="en-US" sz="8000" dirty="0" err="1">
                <a:latin typeface="+mj-lt"/>
                <a:cs typeface="Times New Roman" pitchFamily="18" charset="0"/>
              </a:rPr>
              <a:t>patogen</a:t>
            </a:r>
            <a:endParaRPr lang="sr-Latn-RS" sz="8000" dirty="0">
              <a:latin typeface="+mj-lt"/>
              <a:cs typeface="Times New Roman" pitchFamily="18" charset="0"/>
            </a:endParaRPr>
          </a:p>
          <a:p>
            <a:pPr lvl="1"/>
            <a:endParaRPr lang="sr-Latn-RS" sz="8000" dirty="0">
              <a:latin typeface="+mj-lt"/>
              <a:cs typeface="Times New Roman" pitchFamily="18" charset="0"/>
            </a:endParaRPr>
          </a:p>
          <a:p>
            <a:pPr lvl="1">
              <a:lnSpc>
                <a:spcPct val="120000"/>
              </a:lnSpc>
            </a:pPr>
            <a:r>
              <a:rPr lang="en-US" sz="8000" dirty="0" err="1">
                <a:latin typeface="+mj-lt"/>
                <a:cs typeface="Times New Roman" pitchFamily="18" charset="0"/>
              </a:rPr>
              <a:t>nekapsulirani</a:t>
            </a:r>
            <a:r>
              <a:rPr lang="en-US" sz="8000" dirty="0">
                <a:latin typeface="+mj-lt"/>
                <a:cs typeface="Times New Roman" pitchFamily="18" charset="0"/>
              </a:rPr>
              <a:t> </a:t>
            </a:r>
            <a:r>
              <a:rPr lang="en-US" sz="8000" dirty="0" err="1">
                <a:latin typeface="+mj-lt"/>
                <a:cs typeface="Times New Roman" pitchFamily="18" charset="0"/>
              </a:rPr>
              <a:t>sojevi</a:t>
            </a:r>
            <a:r>
              <a:rPr lang="en-US" sz="8000" dirty="0">
                <a:latin typeface="+mj-lt"/>
                <a:cs typeface="Times New Roman" pitchFamily="18" charset="0"/>
              </a:rPr>
              <a:t> - </a:t>
            </a:r>
            <a:r>
              <a:rPr lang="en-US" sz="8000" dirty="0" err="1">
                <a:latin typeface="+mj-lt"/>
                <a:cs typeface="Times New Roman" pitchFamily="18" charset="0"/>
              </a:rPr>
              <a:t>kolonizuju</a:t>
            </a:r>
            <a:r>
              <a:rPr lang="en-US" sz="8000" dirty="0">
                <a:latin typeface="+mj-lt"/>
                <a:cs typeface="Times New Roman" pitchFamily="18" charset="0"/>
              </a:rPr>
              <a:t> </a:t>
            </a:r>
            <a:r>
              <a:rPr lang="en-US" sz="8000" dirty="0" err="1">
                <a:latin typeface="+mj-lt"/>
                <a:cs typeface="Times New Roman" pitchFamily="18" charset="0"/>
              </a:rPr>
              <a:t>gornje</a:t>
            </a:r>
            <a:r>
              <a:rPr lang="en-US" sz="8000" dirty="0">
                <a:latin typeface="+mj-lt"/>
                <a:cs typeface="Times New Roman" pitchFamily="18" charset="0"/>
              </a:rPr>
              <a:t> </a:t>
            </a:r>
            <a:r>
              <a:rPr lang="en-US" sz="8000" dirty="0" err="1">
                <a:latin typeface="+mj-lt"/>
                <a:cs typeface="Times New Roman" pitchFamily="18" charset="0"/>
              </a:rPr>
              <a:t>partije</a:t>
            </a:r>
            <a:r>
              <a:rPr lang="en-US" sz="8000" dirty="0">
                <a:latin typeface="+mj-lt"/>
                <a:cs typeface="Times New Roman" pitchFamily="18" charset="0"/>
              </a:rPr>
              <a:t> </a:t>
            </a:r>
            <a:r>
              <a:rPr lang="sr-Latn-CS" sz="8000" dirty="0">
                <a:latin typeface="+mj-lt"/>
                <a:cs typeface="Times New Roman" pitchFamily="18" charset="0"/>
              </a:rPr>
              <a:t>respiratornog trakta </a:t>
            </a:r>
            <a:r>
              <a:rPr lang="en-US" sz="8000" dirty="0">
                <a:latin typeface="+mj-lt"/>
                <a:cs typeface="Times New Roman" pitchFamily="18" charset="0"/>
              </a:rPr>
              <a:t>(60-90% </a:t>
            </a:r>
            <a:r>
              <a:rPr lang="en-US" sz="8000" dirty="0" err="1">
                <a:latin typeface="+mj-lt"/>
                <a:cs typeface="Times New Roman" pitchFamily="18" charset="0"/>
              </a:rPr>
              <a:t>dece</a:t>
            </a:r>
            <a:r>
              <a:rPr lang="en-US" sz="8000" dirty="0">
                <a:latin typeface="+mj-lt"/>
                <a:cs typeface="Times New Roman" pitchFamily="18" charset="0"/>
              </a:rPr>
              <a:t>, 35% </a:t>
            </a:r>
            <a:r>
              <a:rPr lang="en-US" sz="8000" dirty="0" err="1">
                <a:latin typeface="+mj-lt"/>
                <a:cs typeface="Times New Roman" pitchFamily="18" charset="0"/>
              </a:rPr>
              <a:t>odraslih</a:t>
            </a:r>
            <a:r>
              <a:rPr lang="en-US" sz="8000" dirty="0">
                <a:latin typeface="+mj-lt"/>
                <a:cs typeface="Times New Roman" pitchFamily="18" charset="0"/>
              </a:rPr>
              <a:t>)</a:t>
            </a:r>
          </a:p>
          <a:p>
            <a:pPr lvl="1">
              <a:lnSpc>
                <a:spcPct val="120000"/>
              </a:lnSpc>
            </a:pPr>
            <a:r>
              <a:rPr lang="en-US" sz="8000" dirty="0" err="1">
                <a:latin typeface="+mj-lt"/>
                <a:cs typeface="Times New Roman" pitchFamily="18" charset="0"/>
              </a:rPr>
              <a:t>inkapsulirani</a:t>
            </a:r>
            <a:r>
              <a:rPr lang="en-US" sz="8000" dirty="0">
                <a:latin typeface="+mj-lt"/>
                <a:cs typeface="Times New Roman" pitchFamily="18" charset="0"/>
              </a:rPr>
              <a:t> </a:t>
            </a:r>
            <a:r>
              <a:rPr lang="en-US" sz="8000" dirty="0" err="1">
                <a:latin typeface="+mj-lt"/>
                <a:cs typeface="Times New Roman" pitchFamily="18" charset="0"/>
              </a:rPr>
              <a:t>sojevi</a:t>
            </a:r>
            <a:r>
              <a:rPr lang="en-US" sz="8000" dirty="0">
                <a:latin typeface="+mj-lt"/>
                <a:cs typeface="Times New Roman" pitchFamily="18" charset="0"/>
              </a:rPr>
              <a:t> - </a:t>
            </a:r>
            <a:r>
              <a:rPr lang="en-US" sz="8000" dirty="0" err="1">
                <a:latin typeface="+mj-lt"/>
                <a:cs typeface="Times New Roman" pitchFamily="18" charset="0"/>
              </a:rPr>
              <a:t>kliconošt</a:t>
            </a:r>
            <a:r>
              <a:rPr lang="sr-Latn-CS" sz="8000" dirty="0">
                <a:latin typeface="+mj-lt"/>
                <a:cs typeface="Times New Roman" pitchFamily="18" charset="0"/>
              </a:rPr>
              <a:t>v</a:t>
            </a:r>
            <a:r>
              <a:rPr lang="en-US" sz="8000" dirty="0">
                <a:latin typeface="+mj-lt"/>
                <a:cs typeface="Times New Roman" pitchFamily="18" charset="0"/>
              </a:rPr>
              <a:t>o </a:t>
            </a:r>
            <a:r>
              <a:rPr lang="en-US" sz="8000" dirty="0" err="1">
                <a:latin typeface="+mj-lt"/>
                <a:cs typeface="Times New Roman" pitchFamily="18" charset="0"/>
              </a:rPr>
              <a:t>kod</a:t>
            </a:r>
            <a:r>
              <a:rPr lang="en-US" sz="8000" dirty="0">
                <a:latin typeface="+mj-lt"/>
                <a:cs typeface="Times New Roman" pitchFamily="18" charset="0"/>
              </a:rPr>
              <a:t> 2</a:t>
            </a:r>
            <a:r>
              <a:rPr lang="sr-Latn-CS" sz="8000" dirty="0">
                <a:latin typeface="+mj-lt"/>
                <a:cs typeface="Times New Roman" pitchFamily="18" charset="0"/>
              </a:rPr>
              <a:t>-5</a:t>
            </a:r>
            <a:r>
              <a:rPr lang="en-US" sz="8000" dirty="0">
                <a:latin typeface="+mj-lt"/>
                <a:cs typeface="Times New Roman" pitchFamily="18" charset="0"/>
              </a:rPr>
              <a:t>% </a:t>
            </a:r>
            <a:r>
              <a:rPr lang="en-US" sz="8000" dirty="0" err="1">
                <a:latin typeface="+mj-lt"/>
                <a:cs typeface="Times New Roman" pitchFamily="18" charset="0"/>
              </a:rPr>
              <a:t>dece</a:t>
            </a:r>
            <a:endParaRPr lang="sr-Latn-RS" sz="8000" dirty="0">
              <a:latin typeface="+mj-lt"/>
              <a:cs typeface="Times New Roman" pitchFamily="18" charset="0"/>
            </a:endParaRPr>
          </a:p>
          <a:p>
            <a:pPr lvl="1"/>
            <a:endParaRPr lang="en-US" sz="8000" dirty="0">
              <a:latin typeface="+mj-lt"/>
              <a:cs typeface="Times New Roman" pitchFamily="18" charset="0"/>
            </a:endParaRPr>
          </a:p>
          <a:p>
            <a:r>
              <a:rPr lang="sr-Latn-CS" sz="8000" dirty="0">
                <a:latin typeface="+mj-lt"/>
                <a:cs typeface="Times New Roman" pitchFamily="18" charset="0"/>
              </a:rPr>
              <a:t>- </a:t>
            </a:r>
            <a:r>
              <a:rPr lang="sr-Latn-CS" sz="8000" b="1" dirty="0">
                <a:latin typeface="+mj-lt"/>
                <a:cs typeface="Times New Roman" pitchFamily="18" charset="0"/>
              </a:rPr>
              <a:t>devet</a:t>
            </a:r>
            <a:r>
              <a:rPr lang="sr-Latn-CS" sz="8000" dirty="0">
                <a:latin typeface="+mj-lt"/>
                <a:cs typeface="Times New Roman" pitchFamily="18" charset="0"/>
              </a:rPr>
              <a:t> biotipova </a:t>
            </a:r>
            <a:r>
              <a:rPr lang="sr-Latn-CS" sz="8000" b="1" i="1" dirty="0">
                <a:latin typeface="+mj-lt"/>
                <a:cs typeface="Times New Roman" pitchFamily="18" charset="0"/>
              </a:rPr>
              <a:t>H.influenz</a:t>
            </a:r>
            <a:r>
              <a:rPr lang="en-US" sz="8000" b="1" i="1" dirty="0">
                <a:latin typeface="+mj-lt"/>
                <a:cs typeface="Times New Roman" pitchFamily="18" charset="0"/>
              </a:rPr>
              <a:t>a</a:t>
            </a:r>
            <a:r>
              <a:rPr lang="sr-Latn-CS" sz="8000" b="1" i="1" dirty="0">
                <a:latin typeface="+mj-lt"/>
                <a:cs typeface="Times New Roman" pitchFamily="18" charset="0"/>
              </a:rPr>
              <a:t>e</a:t>
            </a:r>
            <a:r>
              <a:rPr lang="sr-Latn-CS" sz="8000" b="1" dirty="0">
                <a:latin typeface="+mj-lt"/>
                <a:cs typeface="Times New Roman" pitchFamily="18" charset="0"/>
              </a:rPr>
              <a:t> </a:t>
            </a:r>
            <a:r>
              <a:rPr lang="sr-Latn-CS" sz="8000" dirty="0">
                <a:latin typeface="+mj-lt"/>
                <a:cs typeface="Times New Roman" pitchFamily="18" charset="0"/>
              </a:rPr>
              <a:t>(I-VIII, </a:t>
            </a:r>
            <a:r>
              <a:rPr lang="sr-Latn-CS" sz="8000" i="1" dirty="0">
                <a:latin typeface="+mj-lt"/>
                <a:cs typeface="Times New Roman" pitchFamily="18" charset="0"/>
              </a:rPr>
              <a:t>H.aegyptius</a:t>
            </a:r>
            <a:r>
              <a:rPr lang="sr-Latn-CS" sz="8000" dirty="0">
                <a:latin typeface="+mj-lt"/>
                <a:cs typeface="Times New Roman" pitchFamily="18" charset="0"/>
              </a:rPr>
              <a:t>)</a:t>
            </a:r>
            <a:endParaRPr lang="en-US" sz="8000" dirty="0">
              <a:latin typeface="+mj-lt"/>
              <a:cs typeface="Times New Roman" pitchFamily="18" charset="0"/>
            </a:endParaRPr>
          </a:p>
          <a:p>
            <a:pPr marL="0" indent="0">
              <a:buNone/>
            </a:pPr>
            <a:r>
              <a:rPr lang="sr-Latn-CS" sz="8000" dirty="0">
                <a:latin typeface="+mj-lt"/>
                <a:cs typeface="Times New Roman" pitchFamily="18" charset="0"/>
              </a:rPr>
              <a:t>          testovi: indol</a:t>
            </a:r>
            <a:r>
              <a:rPr lang="it-IT" sz="8000" dirty="0">
                <a:latin typeface="+mj-lt"/>
                <a:cs typeface="Times New Roman" pitchFamily="18" charset="0"/>
              </a:rPr>
              <a:t>, ureaza i ornitin dekarbosilaza </a:t>
            </a:r>
            <a:endParaRPr lang="en-US" sz="8000" dirty="0">
              <a:latin typeface="+mj-lt"/>
              <a:cs typeface="Times New Roman" pitchFamily="18" charset="0"/>
            </a:endParaRPr>
          </a:p>
          <a:p>
            <a:pPr marL="0" indent="0">
              <a:buNone/>
            </a:pPr>
            <a:r>
              <a:rPr lang="sr-Latn-CS" sz="8000" dirty="0">
                <a:latin typeface="+mj-lt"/>
                <a:cs typeface="Times New Roman" pitchFamily="18" charset="0"/>
              </a:rPr>
              <a:t>          bitno u epidemiologiji </a:t>
            </a:r>
            <a:endParaRPr lang="en-US" sz="8000" dirty="0">
              <a:latin typeface="+mj-lt"/>
              <a:cs typeface="Times New Roman" pitchFamily="18" charset="0"/>
            </a:endParaRPr>
          </a:p>
          <a:p>
            <a:pPr marL="0" indent="0">
              <a:buNone/>
            </a:pPr>
            <a:r>
              <a:rPr lang="sr-Latn-CS" sz="8000" dirty="0">
                <a:latin typeface="+mj-lt"/>
                <a:cs typeface="Times New Roman" pitchFamily="18" charset="0"/>
              </a:rPr>
              <a:t> </a:t>
            </a:r>
            <a:endParaRPr lang="en-US" sz="8000" dirty="0">
              <a:latin typeface="+mj-lt"/>
              <a:cs typeface="Times New Roman" pitchFamily="18" charset="0"/>
            </a:endParaRPr>
          </a:p>
          <a:p>
            <a:pPr lvl="0">
              <a:lnSpc>
                <a:spcPct val="120000"/>
              </a:lnSpc>
            </a:pPr>
            <a:r>
              <a:rPr lang="en-US" sz="8000" dirty="0" err="1">
                <a:latin typeface="+mj-lt"/>
                <a:cs typeface="Times New Roman" pitchFamily="18" charset="0"/>
              </a:rPr>
              <a:t>izvor</a:t>
            </a:r>
            <a:r>
              <a:rPr lang="en-US" sz="8000" dirty="0">
                <a:latin typeface="+mj-lt"/>
                <a:cs typeface="Times New Roman" pitchFamily="18" charset="0"/>
              </a:rPr>
              <a:t> </a:t>
            </a:r>
            <a:r>
              <a:rPr lang="en-US" sz="8000" dirty="0" err="1">
                <a:latin typeface="+mj-lt"/>
                <a:cs typeface="Times New Roman" pitchFamily="18" charset="0"/>
              </a:rPr>
              <a:t>infekcije</a:t>
            </a:r>
            <a:r>
              <a:rPr lang="en-US" sz="8000" dirty="0">
                <a:latin typeface="+mj-lt"/>
                <a:cs typeface="Times New Roman" pitchFamily="18" charset="0"/>
              </a:rPr>
              <a:t>: </a:t>
            </a:r>
            <a:r>
              <a:rPr lang="en-US" sz="8000" dirty="0" err="1">
                <a:latin typeface="+mj-lt"/>
                <a:cs typeface="Times New Roman" pitchFamily="18" charset="0"/>
              </a:rPr>
              <a:t>oboleli</a:t>
            </a:r>
            <a:r>
              <a:rPr lang="sr-Latn-CS" sz="8000" dirty="0">
                <a:latin typeface="+mj-lt"/>
                <a:cs typeface="Times New Roman" pitchFamily="18" charset="0"/>
              </a:rPr>
              <a:t>, </a:t>
            </a:r>
            <a:r>
              <a:rPr lang="en-US" sz="8000" dirty="0" err="1">
                <a:latin typeface="+mj-lt"/>
                <a:cs typeface="Times New Roman" pitchFamily="18" charset="0"/>
              </a:rPr>
              <a:t>kliconoše</a:t>
            </a:r>
            <a:endParaRPr lang="en-US" sz="8000" dirty="0">
              <a:latin typeface="+mj-lt"/>
              <a:cs typeface="Times New Roman" pitchFamily="18" charset="0"/>
            </a:endParaRPr>
          </a:p>
          <a:p>
            <a:pPr lvl="0">
              <a:lnSpc>
                <a:spcPct val="120000"/>
              </a:lnSpc>
            </a:pPr>
            <a:r>
              <a:rPr lang="en-US" sz="8000" dirty="0">
                <a:latin typeface="+mj-lt"/>
                <a:cs typeface="Times New Roman" pitchFamily="18" charset="0"/>
              </a:rPr>
              <a:t>put </a:t>
            </a:r>
            <a:r>
              <a:rPr lang="en-US" sz="8000" dirty="0" err="1">
                <a:latin typeface="+mj-lt"/>
                <a:cs typeface="Times New Roman" pitchFamily="18" charset="0"/>
              </a:rPr>
              <a:t>transmisije</a:t>
            </a:r>
            <a:r>
              <a:rPr lang="en-US" sz="8000" dirty="0">
                <a:latin typeface="+mj-lt"/>
                <a:cs typeface="Times New Roman" pitchFamily="18" charset="0"/>
              </a:rPr>
              <a:t>: </a:t>
            </a:r>
            <a:r>
              <a:rPr lang="en-US" sz="8000" dirty="0" err="1">
                <a:latin typeface="+mj-lt"/>
                <a:cs typeface="Times New Roman" pitchFamily="18" charset="0"/>
              </a:rPr>
              <a:t>kapljični</a:t>
            </a:r>
            <a:endParaRPr lang="en-US" sz="8000" dirty="0">
              <a:latin typeface="+mj-lt"/>
              <a:cs typeface="Times New Roman" pitchFamily="18" charset="0"/>
            </a:endParaRPr>
          </a:p>
          <a:p>
            <a:pPr marL="0" indent="0">
              <a:lnSpc>
                <a:spcPct val="170000"/>
              </a:lnSpc>
              <a:buNone/>
              <a:defRPr/>
            </a:pPr>
            <a:endParaRPr lang="en-US" sz="1800" dirty="0">
              <a:solidFill>
                <a:schemeClr val="tx1"/>
              </a:solidFill>
              <a:latin typeface="Times New Roman" pitchFamily="18" charset="0"/>
              <a:cs typeface="Times New Roman" pitchFamily="18" charset="0"/>
            </a:endParaRPr>
          </a:p>
          <a:p>
            <a:pPr marL="0" indent="0">
              <a:lnSpc>
                <a:spcPct val="170000"/>
              </a:lnSpc>
              <a:buNone/>
              <a:defRPr/>
            </a:pPr>
            <a:endParaRPr lang="sr-Latn-CS" sz="5100" dirty="0">
              <a:latin typeface="Times New Roman" pitchFamily="18" charset="0"/>
              <a:cs typeface="Times New Roman" pitchFamily="18" charset="0"/>
            </a:endParaRPr>
          </a:p>
          <a:p>
            <a:pPr>
              <a:lnSpc>
                <a:spcPct val="90000"/>
              </a:lnSpc>
              <a:buNone/>
              <a:defRPr/>
            </a:pPr>
            <a:r>
              <a:rPr lang="sr-Latn-CS" dirty="0">
                <a:solidFill>
                  <a:srgbClr val="FFFF00"/>
                </a:solidFill>
                <a:latin typeface="Arial" charset="0"/>
                <a:cs typeface="Times New Roman" pitchFamily="18" charset="0"/>
              </a:rPr>
              <a:t>    </a:t>
            </a:r>
            <a:r>
              <a:rPr lang="en-US" dirty="0">
                <a:solidFill>
                  <a:srgbClr val="FFFF00"/>
                </a:solidFill>
                <a:latin typeface="Arial" charset="0"/>
                <a:cs typeface="Times New Roman" pitchFamily="18" charset="0"/>
              </a:rPr>
              <a:t>		         </a:t>
            </a:r>
            <a:r>
              <a:rPr lang="sr-Latn-CS" dirty="0">
                <a:solidFill>
                  <a:srgbClr val="FFFF00"/>
                </a:solidFill>
                <a:latin typeface="Arial" charset="0"/>
                <a:cs typeface="Times New Roman" pitchFamily="18" charset="0"/>
              </a:rPr>
              <a:t> </a:t>
            </a:r>
            <a:endParaRPr lang="sr-Latn-CS" dirty="0">
              <a:solidFill>
                <a:srgbClr val="FFFF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cxnSp>
        <p:nvCxnSpPr>
          <p:cNvPr id="5" name="Straight Connector 4"/>
          <p:cNvCxnSpPr/>
          <p:nvPr/>
        </p:nvCxnSpPr>
        <p:spPr>
          <a:xfrm>
            <a:off x="457200" y="1538796"/>
            <a:ext cx="8229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9821876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34401" cy="1143000"/>
          </a:xfrm>
          <a:solidFill>
            <a:srgbClr val="FFC000"/>
          </a:solidFill>
        </p:spPr>
        <p:txBody>
          <a:bodyPr/>
          <a:lstStyle/>
          <a:p>
            <a:r>
              <a:rPr lang="en-US" i="1" dirty="0" err="1"/>
              <a:t>H.influenzae</a:t>
            </a:r>
            <a:r>
              <a:rPr lang="en-US" dirty="0"/>
              <a:t> - </a:t>
            </a:r>
            <a:r>
              <a:rPr lang="en-US" dirty="0" err="1"/>
              <a:t>Srbija</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802828111"/>
              </p:ext>
            </p:extLst>
          </p:nvPr>
        </p:nvGraphicFramePr>
        <p:xfrm>
          <a:off x="457198" y="1417635"/>
          <a:ext cx="8534403" cy="5211764"/>
        </p:xfrm>
        <a:graphic>
          <a:graphicData uri="http://schemas.openxmlformats.org/drawingml/2006/table">
            <a:tbl>
              <a:tblPr>
                <a:tableStyleId>{5C22544A-7EE6-4342-B048-85BDC9FD1C3A}</a:tableStyleId>
              </a:tblPr>
              <a:tblGrid>
                <a:gridCol w="1182259">
                  <a:extLst>
                    <a:ext uri="{9D8B030D-6E8A-4147-A177-3AD203B41FA5}">
                      <a16:colId xmlns="" xmlns:a16="http://schemas.microsoft.com/office/drawing/2014/main" val="1933760934"/>
                    </a:ext>
                  </a:extLst>
                </a:gridCol>
                <a:gridCol w="951120">
                  <a:extLst>
                    <a:ext uri="{9D8B030D-6E8A-4147-A177-3AD203B41FA5}">
                      <a16:colId xmlns="" xmlns:a16="http://schemas.microsoft.com/office/drawing/2014/main" val="2802069744"/>
                    </a:ext>
                  </a:extLst>
                </a:gridCol>
                <a:gridCol w="1066246">
                  <a:extLst>
                    <a:ext uri="{9D8B030D-6E8A-4147-A177-3AD203B41FA5}">
                      <a16:colId xmlns="" xmlns:a16="http://schemas.microsoft.com/office/drawing/2014/main" val="3914495671"/>
                    </a:ext>
                  </a:extLst>
                </a:gridCol>
                <a:gridCol w="1067133">
                  <a:extLst>
                    <a:ext uri="{9D8B030D-6E8A-4147-A177-3AD203B41FA5}">
                      <a16:colId xmlns="" xmlns:a16="http://schemas.microsoft.com/office/drawing/2014/main" val="2672339557"/>
                    </a:ext>
                  </a:extLst>
                </a:gridCol>
                <a:gridCol w="1067133">
                  <a:extLst>
                    <a:ext uri="{9D8B030D-6E8A-4147-A177-3AD203B41FA5}">
                      <a16:colId xmlns="" xmlns:a16="http://schemas.microsoft.com/office/drawing/2014/main" val="3336857749"/>
                    </a:ext>
                  </a:extLst>
                </a:gridCol>
                <a:gridCol w="1066246">
                  <a:extLst>
                    <a:ext uri="{9D8B030D-6E8A-4147-A177-3AD203B41FA5}">
                      <a16:colId xmlns="" xmlns:a16="http://schemas.microsoft.com/office/drawing/2014/main" val="744197626"/>
                    </a:ext>
                  </a:extLst>
                </a:gridCol>
                <a:gridCol w="1067133">
                  <a:extLst>
                    <a:ext uri="{9D8B030D-6E8A-4147-A177-3AD203B41FA5}">
                      <a16:colId xmlns="" xmlns:a16="http://schemas.microsoft.com/office/drawing/2014/main" val="764375528"/>
                    </a:ext>
                  </a:extLst>
                </a:gridCol>
                <a:gridCol w="1067133">
                  <a:extLst>
                    <a:ext uri="{9D8B030D-6E8A-4147-A177-3AD203B41FA5}">
                      <a16:colId xmlns="" xmlns:a16="http://schemas.microsoft.com/office/drawing/2014/main" val="2533837447"/>
                    </a:ext>
                  </a:extLst>
                </a:gridCol>
              </a:tblGrid>
              <a:tr h="1302941">
                <a:tc>
                  <a:txBody>
                    <a:bodyPr/>
                    <a:lstStyle/>
                    <a:p>
                      <a:pPr marL="0" marR="0">
                        <a:spcBef>
                          <a:spcPts val="0"/>
                        </a:spcBef>
                        <a:spcAft>
                          <a:spcPts val="0"/>
                        </a:spcAft>
                      </a:pPr>
                      <a:r>
                        <a:rPr lang="en-US" sz="2000" i="1" kern="50" dirty="0">
                          <a:effectLst/>
                        </a:rPr>
                        <a:t>H.inf.</a:t>
                      </a:r>
                      <a:endParaRPr lang="en-US" sz="2000" i="1" kern="50" dirty="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2010.</a:t>
                      </a:r>
                    </a:p>
                    <a:p>
                      <a:pPr marL="0" marR="0" algn="ctr">
                        <a:spcBef>
                          <a:spcPts val="0"/>
                        </a:spcBef>
                        <a:spcAft>
                          <a:spcPts val="0"/>
                        </a:spcAft>
                      </a:pPr>
                      <a:r>
                        <a:rPr lang="en-US" sz="2000" kern="50">
                          <a:effectLst/>
                        </a:rPr>
                        <a:t> </a:t>
                      </a:r>
                    </a:p>
                    <a:p>
                      <a:pPr marL="0" marR="0" algn="ctr">
                        <a:spcBef>
                          <a:spcPts val="0"/>
                        </a:spcBef>
                        <a:spcAft>
                          <a:spcPts val="0"/>
                        </a:spcAft>
                      </a:pPr>
                      <a:r>
                        <a:rPr lang="en-US" sz="2000" kern="50">
                          <a:effectLst/>
                        </a:rPr>
                        <a:t> </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dirty="0">
                          <a:effectLst/>
                        </a:rPr>
                        <a:t>2011.</a:t>
                      </a:r>
                      <a:endParaRPr lang="en-US" sz="2000" kern="50" dirty="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2012.</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2013.</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2014.</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2015.</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2016.</a:t>
                      </a:r>
                      <a:endParaRPr lang="en-US" sz="2000" kern="50">
                        <a:effectLst/>
                        <a:latin typeface="Times New Roman" panose="02020603050405020304" pitchFamily="18" charset="0"/>
                        <a:ea typeface="Andale Sans UI"/>
                      </a:endParaRPr>
                    </a:p>
                  </a:txBody>
                  <a:tcPr marL="34925" marR="34925" marT="34925" marB="34925"/>
                </a:tc>
                <a:extLst>
                  <a:ext uri="{0D108BD9-81ED-4DB2-BD59-A6C34878D82A}">
                    <a16:rowId xmlns="" xmlns:a16="http://schemas.microsoft.com/office/drawing/2014/main" val="2556770030"/>
                  </a:ext>
                </a:extLst>
              </a:tr>
              <a:tr h="1302941">
                <a:tc>
                  <a:txBody>
                    <a:bodyPr/>
                    <a:lstStyle/>
                    <a:p>
                      <a:pPr marL="0" marR="0">
                        <a:spcBef>
                          <a:spcPts val="0"/>
                        </a:spcBef>
                        <a:spcAft>
                          <a:spcPts val="0"/>
                        </a:spcAft>
                      </a:pPr>
                      <a:r>
                        <a:rPr lang="en-US" sz="2000" kern="50">
                          <a:effectLst/>
                        </a:rPr>
                        <a:t>broj izolata</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a:t>
                      </a:r>
                    </a:p>
                    <a:p>
                      <a:pPr marL="0" marR="0" algn="ctr">
                        <a:spcBef>
                          <a:spcPts val="0"/>
                        </a:spcBef>
                        <a:spcAft>
                          <a:spcPts val="0"/>
                        </a:spcAft>
                      </a:pPr>
                      <a:r>
                        <a:rPr lang="en-US" sz="2000" kern="50">
                          <a:effectLst/>
                        </a:rPr>
                        <a:t> </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dirty="0">
                          <a:effectLst/>
                        </a:rPr>
                        <a:t>0</a:t>
                      </a:r>
                    </a:p>
                    <a:p>
                      <a:pPr marL="0" marR="0" algn="ctr">
                        <a:spcBef>
                          <a:spcPts val="0"/>
                        </a:spcBef>
                        <a:spcAft>
                          <a:spcPts val="0"/>
                        </a:spcAft>
                      </a:pPr>
                      <a:r>
                        <a:rPr lang="en-US" sz="2000" kern="50" dirty="0">
                          <a:effectLst/>
                        </a:rPr>
                        <a:t> </a:t>
                      </a:r>
                    </a:p>
                    <a:p>
                      <a:pPr marL="0" marR="0" algn="ctr">
                        <a:spcBef>
                          <a:spcPts val="0"/>
                        </a:spcBef>
                        <a:spcAft>
                          <a:spcPts val="0"/>
                        </a:spcAft>
                      </a:pPr>
                      <a:r>
                        <a:rPr lang="en-US" sz="2000" kern="50" dirty="0">
                          <a:effectLst/>
                        </a:rPr>
                        <a:t> </a:t>
                      </a:r>
                      <a:endParaRPr lang="en-US" sz="2000" kern="50" dirty="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1</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1</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2</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6</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1</a:t>
                      </a:r>
                      <a:endParaRPr lang="en-US" sz="2000" kern="50">
                        <a:effectLst/>
                        <a:latin typeface="Times New Roman" panose="02020603050405020304" pitchFamily="18" charset="0"/>
                        <a:ea typeface="Andale Sans UI"/>
                      </a:endParaRPr>
                    </a:p>
                  </a:txBody>
                  <a:tcPr marL="34925" marR="34925" marT="34925" marB="34925"/>
                </a:tc>
                <a:extLst>
                  <a:ext uri="{0D108BD9-81ED-4DB2-BD59-A6C34878D82A}">
                    <a16:rowId xmlns="" xmlns:a16="http://schemas.microsoft.com/office/drawing/2014/main" val="2259667364"/>
                  </a:ext>
                </a:extLst>
              </a:tr>
              <a:tr h="1302941">
                <a:tc>
                  <a:txBody>
                    <a:bodyPr/>
                    <a:lstStyle/>
                    <a:p>
                      <a:pPr marL="0" marR="0">
                        <a:spcBef>
                          <a:spcPts val="0"/>
                        </a:spcBef>
                        <a:spcAft>
                          <a:spcPts val="0"/>
                        </a:spcAft>
                      </a:pPr>
                      <a:r>
                        <a:rPr lang="en-US" sz="2000" kern="50">
                          <a:effectLst/>
                        </a:rPr>
                        <a:t>kapsularni tip</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dirty="0">
                          <a:effectLst/>
                        </a:rPr>
                        <a:t>1 b</a:t>
                      </a:r>
                    </a:p>
                    <a:p>
                      <a:pPr marL="0" marR="0" algn="ctr">
                        <a:spcBef>
                          <a:spcPts val="0"/>
                        </a:spcBef>
                        <a:spcAft>
                          <a:spcPts val="0"/>
                        </a:spcAft>
                      </a:pPr>
                      <a:r>
                        <a:rPr lang="en-US" sz="2000" kern="50" dirty="0">
                          <a:effectLst/>
                        </a:rPr>
                        <a:t>1 NT</a:t>
                      </a:r>
                      <a:endParaRPr lang="en-US" sz="2000" kern="50" dirty="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0</a:t>
                      </a:r>
                    </a:p>
                    <a:p>
                      <a:pPr marL="0" marR="0" algn="ctr">
                        <a:spcBef>
                          <a:spcPts val="0"/>
                        </a:spcBef>
                        <a:spcAft>
                          <a:spcPts val="0"/>
                        </a:spcAft>
                      </a:pPr>
                      <a:r>
                        <a:rPr lang="en-US" sz="2000" kern="50">
                          <a:effectLst/>
                        </a:rPr>
                        <a:t> </a:t>
                      </a:r>
                    </a:p>
                    <a:p>
                      <a:pPr marL="0" marR="0" algn="ctr">
                        <a:spcBef>
                          <a:spcPts val="0"/>
                        </a:spcBef>
                        <a:spcAft>
                          <a:spcPts val="0"/>
                        </a:spcAft>
                      </a:pPr>
                      <a:r>
                        <a:rPr lang="en-US" sz="2000" kern="50">
                          <a:effectLst/>
                        </a:rPr>
                        <a:t> </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b</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b</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non-b</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1 b</a:t>
                      </a:r>
                    </a:p>
                    <a:p>
                      <a:pPr marL="0" marR="0" algn="ctr">
                        <a:spcBef>
                          <a:spcPts val="0"/>
                        </a:spcBef>
                        <a:spcAft>
                          <a:spcPts val="0"/>
                        </a:spcAft>
                      </a:pPr>
                      <a:r>
                        <a:rPr lang="en-US" sz="2000" kern="50">
                          <a:effectLst/>
                        </a:rPr>
                        <a:t>5 non-b</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non- b</a:t>
                      </a:r>
                      <a:endParaRPr lang="en-US" sz="2000" kern="50">
                        <a:effectLst/>
                        <a:latin typeface="Times New Roman" panose="02020603050405020304" pitchFamily="18" charset="0"/>
                        <a:ea typeface="Andale Sans UI"/>
                      </a:endParaRPr>
                    </a:p>
                  </a:txBody>
                  <a:tcPr marL="34925" marR="34925" marT="34925" marB="34925"/>
                </a:tc>
                <a:extLst>
                  <a:ext uri="{0D108BD9-81ED-4DB2-BD59-A6C34878D82A}">
                    <a16:rowId xmlns="" xmlns:a16="http://schemas.microsoft.com/office/drawing/2014/main" val="1963858720"/>
                  </a:ext>
                </a:extLst>
              </a:tr>
              <a:tr h="1302941">
                <a:tc>
                  <a:txBody>
                    <a:bodyPr/>
                    <a:lstStyle/>
                    <a:p>
                      <a:pPr marL="0" marR="0">
                        <a:spcBef>
                          <a:spcPts val="0"/>
                        </a:spcBef>
                        <a:spcAft>
                          <a:spcPts val="0"/>
                        </a:spcAft>
                      </a:pPr>
                      <a:r>
                        <a:rPr lang="en-US" sz="2000" kern="50">
                          <a:effectLst/>
                        </a:rPr>
                        <a:t>biotip</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dirty="0" smtClean="0">
                          <a:effectLst/>
                        </a:rPr>
                        <a:t>NT – III</a:t>
                      </a:r>
                    </a:p>
                    <a:p>
                      <a:pPr marL="0" marR="0" algn="ctr">
                        <a:spcBef>
                          <a:spcPts val="0"/>
                        </a:spcBef>
                        <a:spcAft>
                          <a:spcPts val="0"/>
                        </a:spcAft>
                      </a:pPr>
                      <a:endParaRPr lang="en-US" sz="2000" kern="50" dirty="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 2- IV</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a:effectLst/>
                        </a:rPr>
                        <a:t> 4 - VI</a:t>
                      </a:r>
                    </a:p>
                    <a:p>
                      <a:pPr marL="0" marR="0" algn="ctr">
                        <a:spcBef>
                          <a:spcPts val="0"/>
                        </a:spcBef>
                        <a:spcAft>
                          <a:spcPts val="0"/>
                        </a:spcAft>
                      </a:pPr>
                      <a:r>
                        <a:rPr lang="en-US" sz="2000" kern="50">
                          <a:effectLst/>
                        </a:rPr>
                        <a:t> 1 – I</a:t>
                      </a:r>
                    </a:p>
                    <a:p>
                      <a:pPr marL="0" marR="0" algn="ctr">
                        <a:spcBef>
                          <a:spcPts val="0"/>
                        </a:spcBef>
                        <a:spcAft>
                          <a:spcPts val="0"/>
                        </a:spcAft>
                      </a:pPr>
                      <a:r>
                        <a:rPr lang="en-US" sz="2000" kern="50">
                          <a:effectLst/>
                        </a:rPr>
                        <a:t> 1 - III</a:t>
                      </a:r>
                      <a:endParaRPr lang="en-US" sz="2000" kern="50">
                        <a:effectLst/>
                        <a:latin typeface="Times New Roman" panose="02020603050405020304" pitchFamily="18" charset="0"/>
                        <a:ea typeface="Andale Sans UI"/>
                      </a:endParaRPr>
                    </a:p>
                  </a:txBody>
                  <a:tcPr marL="34925" marR="34925" marT="34925" marB="34925"/>
                </a:tc>
                <a:tc>
                  <a:txBody>
                    <a:bodyPr/>
                    <a:lstStyle/>
                    <a:p>
                      <a:pPr marL="0" marR="0" algn="ctr">
                        <a:spcBef>
                          <a:spcPts val="0"/>
                        </a:spcBef>
                        <a:spcAft>
                          <a:spcPts val="0"/>
                        </a:spcAft>
                      </a:pPr>
                      <a:r>
                        <a:rPr lang="en-US" sz="2000" kern="50" dirty="0">
                          <a:effectLst/>
                        </a:rPr>
                        <a:t>III</a:t>
                      </a:r>
                      <a:endParaRPr lang="en-US" sz="2000" kern="50" dirty="0">
                        <a:effectLst/>
                        <a:latin typeface="Times New Roman" panose="02020603050405020304" pitchFamily="18" charset="0"/>
                        <a:ea typeface="Andale Sans UI"/>
                      </a:endParaRPr>
                    </a:p>
                  </a:txBody>
                  <a:tcPr marL="34925" marR="34925" marT="34925" marB="34925"/>
                </a:tc>
                <a:extLst>
                  <a:ext uri="{0D108BD9-81ED-4DB2-BD59-A6C34878D82A}">
                    <a16:rowId xmlns="" xmlns:a16="http://schemas.microsoft.com/office/drawing/2014/main" val="884186380"/>
                  </a:ext>
                </a:extLst>
              </a:tr>
            </a:tbl>
          </a:graphicData>
        </a:graphic>
      </p:graphicFrame>
    </p:spTree>
    <p:extLst>
      <p:ext uri="{BB962C8B-B14F-4D97-AF65-F5344CB8AC3E}">
        <p14:creationId xmlns="" xmlns:p14="http://schemas.microsoft.com/office/powerpoint/2010/main" val="184772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VAKCINA PROTIV  </a:t>
            </a:r>
            <a:r>
              <a:rPr lang="sr-Latn-RS" sz="3600" b="1" i="1" dirty="0">
                <a:effectLst>
                  <a:outerShdw blurRad="38100" dist="38100" dir="2700000" algn="tl">
                    <a:srgbClr val="000000">
                      <a:alpha val="43137"/>
                    </a:srgbClr>
                  </a:outerShdw>
                </a:effectLst>
              </a:rPr>
              <a:t>H. Influenzae </a:t>
            </a:r>
            <a:r>
              <a:rPr lang="sr-Latn-RS" sz="3600" b="1" dirty="0">
                <a:effectLst>
                  <a:outerShdw blurRad="38100" dist="38100" dir="2700000" algn="tl">
                    <a:srgbClr val="000000">
                      <a:alpha val="43137"/>
                    </a:srgbClr>
                  </a:outerShdw>
                </a:effectLst>
              </a:rPr>
              <a:t>tipa b, Hib</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solidFill>
              <a:srgbClr val="FF33CC"/>
            </a:solidFill>
          </a:ln>
        </p:spPr>
        <p:txBody>
          <a:bodyPr>
            <a:normAutofit/>
          </a:bodyPr>
          <a:lstStyle/>
          <a:p>
            <a:r>
              <a:rPr lang="vi-VN" sz="2000" b="1" i="1" dirty="0">
                <a:solidFill>
                  <a:srgbClr val="FF33CC"/>
                </a:solidFill>
                <a:latin typeface="Calibri" pitchFamily="34" charset="0"/>
              </a:rPr>
              <a:t>H. influenzae </a:t>
            </a:r>
            <a:r>
              <a:rPr lang="vi-VN" sz="2000" i="1" dirty="0">
                <a:solidFill>
                  <a:srgbClr val="FF33CC"/>
                </a:solidFill>
                <a:latin typeface="Calibri" pitchFamily="34" charset="0"/>
              </a:rPr>
              <a:t>tip b</a:t>
            </a:r>
            <a:r>
              <a:rPr lang="vi-VN" sz="2000" i="1" dirty="0">
                <a:solidFill>
                  <a:schemeClr val="tx2"/>
                </a:solidFill>
                <a:latin typeface="Calibri" pitchFamily="34" charset="0"/>
              </a:rPr>
              <a:t> </a:t>
            </a:r>
            <a:r>
              <a:rPr lang="vi-VN" sz="2000" dirty="0">
                <a:solidFill>
                  <a:schemeClr val="tx2"/>
                </a:solidFill>
                <a:latin typeface="Calibri" pitchFamily="34" charset="0"/>
              </a:rPr>
              <a:t>je </a:t>
            </a:r>
            <a:r>
              <a:rPr lang="sr-Latn-RS" sz="2000" dirty="0">
                <a:solidFill>
                  <a:schemeClr val="tx2"/>
                </a:solidFill>
                <a:latin typeface="Calibri" pitchFamily="34" charset="0"/>
              </a:rPr>
              <a:t> bio </a:t>
            </a:r>
            <a:r>
              <a:rPr lang="vi-VN" sz="2000" dirty="0">
                <a:solidFill>
                  <a:schemeClr val="tx2"/>
                </a:solidFill>
                <a:latin typeface="Calibri" pitchFamily="34" charset="0"/>
              </a:rPr>
              <a:t>glavni uzrok morbiditeta i mortaliteta pre uvođenja konjug</a:t>
            </a:r>
            <a:r>
              <a:rPr lang="sr-Latn-RS" sz="2000" dirty="0">
                <a:solidFill>
                  <a:schemeClr val="tx2"/>
                </a:solidFill>
                <a:latin typeface="Calibri" pitchFamily="34" charset="0"/>
              </a:rPr>
              <a:t>ovanih </a:t>
            </a:r>
            <a:r>
              <a:rPr lang="vi-VN" sz="2000" dirty="0">
                <a:solidFill>
                  <a:schemeClr val="tx2"/>
                </a:solidFill>
                <a:latin typeface="Calibri" pitchFamily="34" charset="0"/>
              </a:rPr>
              <a:t>vakcina. Međutim, od uvođenja Hib</a:t>
            </a:r>
            <a:r>
              <a:rPr lang="sr-Latn-RS" sz="2000" dirty="0">
                <a:solidFill>
                  <a:schemeClr val="tx2"/>
                </a:solidFill>
                <a:latin typeface="Calibri" pitchFamily="34" charset="0"/>
              </a:rPr>
              <a:t> u </a:t>
            </a:r>
            <a:r>
              <a:rPr lang="vi-VN" sz="2000" dirty="0">
                <a:solidFill>
                  <a:schemeClr val="tx2"/>
                </a:solidFill>
                <a:latin typeface="Calibri" pitchFamily="34" charset="0"/>
              </a:rPr>
              <a:t> rutinski </a:t>
            </a:r>
            <a:r>
              <a:rPr lang="sr-Latn-RS" sz="2000" dirty="0">
                <a:solidFill>
                  <a:schemeClr val="tx2"/>
                </a:solidFill>
                <a:latin typeface="Calibri" pitchFamily="34" charset="0"/>
              </a:rPr>
              <a:t> </a:t>
            </a:r>
            <a:r>
              <a:rPr lang="vi-VN" sz="2000" dirty="0">
                <a:solidFill>
                  <a:schemeClr val="tx2"/>
                </a:solidFill>
                <a:latin typeface="Calibri" pitchFamily="34" charset="0"/>
              </a:rPr>
              <a:t>program vakcinacije, invazivna </a:t>
            </a:r>
            <a:r>
              <a:rPr lang="vi-VN" sz="2000" i="1" dirty="0">
                <a:solidFill>
                  <a:schemeClr val="tx2"/>
                </a:solidFill>
                <a:latin typeface="Calibri" pitchFamily="34" charset="0"/>
              </a:rPr>
              <a:t>H. influenzae </a:t>
            </a:r>
            <a:r>
              <a:rPr lang="vi-VN" sz="2000" dirty="0">
                <a:solidFill>
                  <a:schemeClr val="tx2"/>
                </a:solidFill>
                <a:latin typeface="Calibri" pitchFamily="34" charset="0"/>
              </a:rPr>
              <a:t>tip b bolest se</a:t>
            </a:r>
            <a:r>
              <a:rPr lang="sr-Latn-RS" sz="2000" dirty="0">
                <a:solidFill>
                  <a:schemeClr val="tx2"/>
                </a:solidFill>
                <a:latin typeface="Calibri" pitchFamily="34" charset="0"/>
              </a:rPr>
              <a:t> u Evropi </a:t>
            </a:r>
            <a:r>
              <a:rPr lang="vi-VN" sz="2000" dirty="0">
                <a:solidFill>
                  <a:schemeClr val="tx2"/>
                </a:solidFill>
                <a:latin typeface="Calibri" pitchFamily="34" charset="0"/>
              </a:rPr>
              <a:t> znatno smanji</a:t>
            </a:r>
            <a:r>
              <a:rPr lang="sr-Latn-RS" sz="2000" dirty="0">
                <a:solidFill>
                  <a:schemeClr val="tx2"/>
                </a:solidFill>
                <a:latin typeface="Calibri" pitchFamily="34" charset="0"/>
              </a:rPr>
              <a:t>la </a:t>
            </a:r>
            <a:r>
              <a:rPr lang="vi-VN" sz="2000" dirty="0">
                <a:solidFill>
                  <a:schemeClr val="tx2"/>
                </a:solidFill>
                <a:latin typeface="Calibri" pitchFamily="34" charset="0"/>
              </a:rPr>
              <a:t>i nastavlja da se smanjuje, naročito u slučajevima </a:t>
            </a:r>
            <a:r>
              <a:rPr lang="sr-Latn-RS" sz="2000" dirty="0">
                <a:solidFill>
                  <a:schemeClr val="tx2"/>
                </a:solidFill>
                <a:latin typeface="Calibri" pitchFamily="34" charset="0"/>
              </a:rPr>
              <a:t>dece </a:t>
            </a:r>
            <a:r>
              <a:rPr lang="vi-VN" sz="2000" dirty="0">
                <a:solidFill>
                  <a:schemeClr val="tx2"/>
                </a:solidFill>
                <a:latin typeface="Calibri" pitchFamily="34" charset="0"/>
              </a:rPr>
              <a:t>mlađe od pet godina. </a:t>
            </a:r>
            <a:r>
              <a:rPr lang="sr-Latn-RS" sz="2000" dirty="0">
                <a:solidFill>
                  <a:schemeClr val="tx2"/>
                </a:solidFill>
                <a:latin typeface="Calibri" pitchFamily="34" charset="0"/>
              </a:rPr>
              <a:t> </a:t>
            </a:r>
          </a:p>
          <a:p>
            <a:r>
              <a:rPr lang="vi-VN" sz="2000" dirty="0">
                <a:solidFill>
                  <a:schemeClr val="tx2"/>
                </a:solidFill>
                <a:latin typeface="Calibri" pitchFamily="34" charset="0"/>
              </a:rPr>
              <a:t>Stopa invazivne </a:t>
            </a:r>
            <a:r>
              <a:rPr lang="sr-Latn-RS" sz="2000" dirty="0">
                <a:solidFill>
                  <a:schemeClr val="tx2"/>
                </a:solidFill>
                <a:latin typeface="Calibri" pitchFamily="34" charset="0"/>
              </a:rPr>
              <a:t>bolesti uzrokovana </a:t>
            </a:r>
            <a:r>
              <a:rPr lang="vi-VN" sz="2000" i="1" dirty="0">
                <a:solidFill>
                  <a:schemeClr val="tx2"/>
                </a:solidFill>
                <a:latin typeface="Calibri" pitchFamily="34" charset="0"/>
              </a:rPr>
              <a:t>H. influenzae </a:t>
            </a:r>
            <a:r>
              <a:rPr lang="vi-VN" sz="2000" dirty="0">
                <a:solidFill>
                  <a:schemeClr val="tx2"/>
                </a:solidFill>
                <a:latin typeface="Calibri" pitchFamily="34" charset="0"/>
              </a:rPr>
              <a:t>serotip b </a:t>
            </a:r>
            <a:r>
              <a:rPr lang="sr-Latn-RS" sz="2000" dirty="0">
                <a:solidFill>
                  <a:schemeClr val="tx2"/>
                </a:solidFill>
                <a:latin typeface="Calibri" pitchFamily="34" charset="0"/>
              </a:rPr>
              <a:t> </a:t>
            </a:r>
            <a:r>
              <a:rPr lang="vi-VN" sz="2000" dirty="0">
                <a:solidFill>
                  <a:schemeClr val="tx2"/>
                </a:solidFill>
                <a:latin typeface="Calibri" pitchFamily="34" charset="0"/>
              </a:rPr>
              <a:t>među</a:t>
            </a:r>
            <a:r>
              <a:rPr lang="sr-Latn-RS" sz="2000" dirty="0">
                <a:solidFill>
                  <a:schemeClr val="tx2"/>
                </a:solidFill>
                <a:latin typeface="Calibri" pitchFamily="34" charset="0"/>
              </a:rPr>
              <a:t> decom </a:t>
            </a:r>
          </a:p>
          <a:p>
            <a:pPr marL="0" indent="0">
              <a:buNone/>
            </a:pPr>
            <a:r>
              <a:rPr lang="sr-Latn-RS" sz="2000" dirty="0">
                <a:solidFill>
                  <a:schemeClr val="tx2"/>
                </a:solidFill>
                <a:latin typeface="Calibri" pitchFamily="34" charset="0"/>
              </a:rPr>
              <a:t>     </a:t>
            </a:r>
            <a:r>
              <a:rPr lang="en-US" sz="2000" dirty="0">
                <a:solidFill>
                  <a:schemeClr val="tx2"/>
                </a:solidFill>
                <a:latin typeface="Calibri" pitchFamily="34" charset="0"/>
              </a:rPr>
              <a:t> &lt;</a:t>
            </a:r>
            <a:r>
              <a:rPr lang="sr-Latn-RS" sz="2000" dirty="0">
                <a:solidFill>
                  <a:schemeClr val="tx2"/>
                </a:solidFill>
                <a:latin typeface="Calibri" pitchFamily="34" charset="0"/>
              </a:rPr>
              <a:t> </a:t>
            </a:r>
            <a:r>
              <a:rPr lang="en-US" sz="2000" dirty="0">
                <a:solidFill>
                  <a:schemeClr val="tx2"/>
                </a:solidFill>
                <a:latin typeface="Calibri" pitchFamily="34" charset="0"/>
              </a:rPr>
              <a:t>5</a:t>
            </a:r>
            <a:r>
              <a:rPr lang="vi-VN" sz="2000" dirty="0">
                <a:solidFill>
                  <a:schemeClr val="tx2"/>
                </a:solidFill>
                <a:latin typeface="Calibri" pitchFamily="34" charset="0"/>
              </a:rPr>
              <a:t> godi</a:t>
            </a:r>
            <a:r>
              <a:rPr lang="sr-Latn-RS" sz="2000" dirty="0">
                <a:solidFill>
                  <a:schemeClr val="tx2"/>
                </a:solidFill>
                <a:latin typeface="Calibri" pitchFamily="34" charset="0"/>
              </a:rPr>
              <a:t>na </a:t>
            </a:r>
            <a:r>
              <a:rPr lang="vi-VN" sz="2000" dirty="0">
                <a:solidFill>
                  <a:schemeClr val="tx2"/>
                </a:solidFill>
                <a:latin typeface="Calibri" pitchFamily="34" charset="0"/>
              </a:rPr>
              <a:t>se koristi kao glavni indikator </a:t>
            </a:r>
            <a:r>
              <a:rPr lang="sr-Latn-RS" sz="2000" dirty="0">
                <a:solidFill>
                  <a:schemeClr val="tx2"/>
                </a:solidFill>
                <a:latin typeface="Calibri" pitchFamily="34" charset="0"/>
              </a:rPr>
              <a:t> </a:t>
            </a:r>
            <a:r>
              <a:rPr lang="vi-VN" sz="2000" dirty="0">
                <a:solidFill>
                  <a:schemeClr val="tx2"/>
                </a:solidFill>
                <a:latin typeface="Calibri" pitchFamily="34" charset="0"/>
              </a:rPr>
              <a:t>t</a:t>
            </a:r>
            <a:r>
              <a:rPr lang="sr-Latn-RS" sz="2000" dirty="0">
                <a:solidFill>
                  <a:schemeClr val="tx2"/>
                </a:solidFill>
                <a:latin typeface="Calibri" pitchFamily="34" charset="0"/>
              </a:rPr>
              <a:t>ežine </a:t>
            </a:r>
            <a:r>
              <a:rPr lang="vi-VN" sz="2000" dirty="0">
                <a:solidFill>
                  <a:schemeClr val="tx2"/>
                </a:solidFill>
                <a:latin typeface="Calibri" pitchFamily="34" charset="0"/>
              </a:rPr>
              <a:t> bolesti.</a:t>
            </a:r>
            <a:endParaRPr lang="sr-Latn-RS" sz="2000" dirty="0">
              <a:solidFill>
                <a:schemeClr val="tx2"/>
              </a:solidFill>
              <a:latin typeface="Calibri" pitchFamily="34" charset="0"/>
            </a:endParaRPr>
          </a:p>
          <a:p>
            <a:r>
              <a:rPr lang="sr-Latn-RS" sz="2000" dirty="0">
                <a:solidFill>
                  <a:schemeClr val="tx2"/>
                </a:solidFill>
                <a:latin typeface="Calibri" pitchFamily="34" charset="0"/>
              </a:rPr>
              <a:t>Evropa  </a:t>
            </a:r>
            <a:r>
              <a:rPr lang="en-US" sz="2000" dirty="0">
                <a:solidFill>
                  <a:schemeClr val="tx2"/>
                </a:solidFill>
                <a:latin typeface="Calibri" pitchFamily="34" charset="0"/>
              </a:rPr>
              <a:t>&lt;</a:t>
            </a:r>
            <a:r>
              <a:rPr lang="sr-Latn-RS" sz="2000" dirty="0">
                <a:solidFill>
                  <a:schemeClr val="tx2"/>
                </a:solidFill>
                <a:latin typeface="Calibri" pitchFamily="34" charset="0"/>
              </a:rPr>
              <a:t> </a:t>
            </a:r>
            <a:r>
              <a:rPr lang="en-US" sz="2000" dirty="0">
                <a:solidFill>
                  <a:schemeClr val="tx2"/>
                </a:solidFill>
                <a:latin typeface="Calibri" pitchFamily="34" charset="0"/>
              </a:rPr>
              <a:t>0.1 </a:t>
            </a:r>
            <a:r>
              <a:rPr lang="sr-Latn-RS" sz="2000" dirty="0">
                <a:solidFill>
                  <a:schemeClr val="tx2"/>
                </a:solidFill>
                <a:latin typeface="Calibri" pitchFamily="34" charset="0"/>
              </a:rPr>
              <a:t> na </a:t>
            </a:r>
            <a:r>
              <a:rPr lang="en-US" sz="2000" dirty="0">
                <a:solidFill>
                  <a:schemeClr val="tx2"/>
                </a:solidFill>
                <a:latin typeface="Calibri" pitchFamily="34" charset="0"/>
              </a:rPr>
              <a:t> 100 000 </a:t>
            </a:r>
            <a:r>
              <a:rPr lang="sr-Latn-RS" sz="2000" dirty="0">
                <a:solidFill>
                  <a:schemeClr val="tx2"/>
                </a:solidFill>
                <a:latin typeface="Calibri" pitchFamily="34" charset="0"/>
              </a:rPr>
              <a:t> za </a:t>
            </a:r>
            <a:r>
              <a:rPr lang="vi-VN" sz="2000" i="1" dirty="0">
                <a:solidFill>
                  <a:schemeClr val="tx2"/>
                </a:solidFill>
                <a:latin typeface="Calibri" pitchFamily="34" charset="0"/>
              </a:rPr>
              <a:t>H. influenzae </a:t>
            </a:r>
            <a:r>
              <a:rPr lang="vi-VN" sz="2000" dirty="0">
                <a:solidFill>
                  <a:schemeClr val="tx2"/>
                </a:solidFill>
                <a:latin typeface="Calibri" pitchFamily="34" charset="0"/>
              </a:rPr>
              <a:t>serotip b </a:t>
            </a:r>
            <a:endParaRPr lang="sr-Latn-RS" sz="2000" dirty="0">
              <a:solidFill>
                <a:schemeClr val="tx2"/>
              </a:solidFill>
              <a:latin typeface="Calibri" pitchFamily="34" charset="0"/>
            </a:endParaRPr>
          </a:p>
          <a:p>
            <a:r>
              <a:rPr lang="vi-VN" sz="2000" dirty="0">
                <a:solidFill>
                  <a:schemeClr val="tx2"/>
                </a:solidFill>
                <a:latin typeface="Calibri" pitchFamily="34" charset="0"/>
              </a:rPr>
              <a:t>Među </a:t>
            </a:r>
            <a:r>
              <a:rPr lang="sr-Latn-RS" sz="2000" dirty="0">
                <a:solidFill>
                  <a:schemeClr val="tx2"/>
                </a:solidFill>
                <a:latin typeface="Calibri" pitchFamily="34" charset="0"/>
              </a:rPr>
              <a:t>infekcijama </a:t>
            </a:r>
            <a:r>
              <a:rPr lang="vi-VN" sz="2000" dirty="0">
                <a:solidFill>
                  <a:schemeClr val="tx2"/>
                </a:solidFill>
                <a:latin typeface="Calibri" pitchFamily="34" charset="0"/>
              </a:rPr>
              <a:t>n</a:t>
            </a:r>
            <a:r>
              <a:rPr lang="sr-Latn-RS" sz="2000" dirty="0">
                <a:solidFill>
                  <a:schemeClr val="tx2"/>
                </a:solidFill>
                <a:latin typeface="Calibri" pitchFamily="34" charset="0"/>
              </a:rPr>
              <a:t>on </a:t>
            </a:r>
            <a:r>
              <a:rPr lang="vi-VN" sz="2000" dirty="0">
                <a:solidFill>
                  <a:schemeClr val="tx2"/>
                </a:solidFill>
                <a:latin typeface="Calibri" pitchFamily="34" charset="0"/>
              </a:rPr>
              <a:t>-b serotip</a:t>
            </a:r>
            <a:r>
              <a:rPr lang="sr-Latn-RS" sz="2000" dirty="0">
                <a:solidFill>
                  <a:schemeClr val="tx2"/>
                </a:solidFill>
                <a:latin typeface="Calibri" pitchFamily="34" charset="0"/>
              </a:rPr>
              <a:t>ovima </a:t>
            </a:r>
            <a:r>
              <a:rPr lang="sr-Latn-RS" sz="2000" i="1" dirty="0">
                <a:solidFill>
                  <a:schemeClr val="tx2"/>
                </a:solidFill>
                <a:latin typeface="Calibri" pitchFamily="34" charset="0"/>
              </a:rPr>
              <a:t>H. Infuenzae </a:t>
            </a:r>
            <a:r>
              <a:rPr lang="vi-VN" sz="2000" i="1" dirty="0">
                <a:solidFill>
                  <a:schemeClr val="tx2"/>
                </a:solidFill>
                <a:latin typeface="Calibri" pitchFamily="34" charset="0"/>
              </a:rPr>
              <a:t> </a:t>
            </a:r>
            <a:r>
              <a:rPr lang="sr-Latn-RS" sz="2000" dirty="0">
                <a:solidFill>
                  <a:schemeClr val="tx2"/>
                </a:solidFill>
                <a:latin typeface="Calibri" pitchFamily="34" charset="0"/>
              </a:rPr>
              <a:t> </a:t>
            </a:r>
            <a:r>
              <a:rPr lang="vi-VN" sz="2000" dirty="0">
                <a:solidFill>
                  <a:schemeClr val="tx2"/>
                </a:solidFill>
                <a:latin typeface="Calibri" pitchFamily="34" charset="0"/>
              </a:rPr>
              <a:t>postoji pad u slučajevima </a:t>
            </a:r>
            <a:r>
              <a:rPr lang="sr-Latn-RS" sz="2000" dirty="0">
                <a:solidFill>
                  <a:schemeClr val="tx2"/>
                </a:solidFill>
                <a:latin typeface="Calibri" pitchFamily="34" charset="0"/>
              </a:rPr>
              <a:t>  &lt; 1 </a:t>
            </a:r>
            <a:r>
              <a:rPr lang="vi-VN" sz="2000" dirty="0">
                <a:solidFill>
                  <a:schemeClr val="tx2"/>
                </a:solidFill>
                <a:latin typeface="Calibri" pitchFamily="34" charset="0"/>
              </a:rPr>
              <a:t>godine starosti </a:t>
            </a:r>
            <a:r>
              <a:rPr lang="en-US" sz="2000" dirty="0">
                <a:solidFill>
                  <a:schemeClr val="tx2"/>
                </a:solidFill>
                <a:latin typeface="Calibri" pitchFamily="34" charset="0"/>
              </a:rPr>
              <a:t>(0.11 </a:t>
            </a:r>
            <a:r>
              <a:rPr lang="sr-Latn-RS" sz="2000" dirty="0">
                <a:solidFill>
                  <a:schemeClr val="tx2"/>
                </a:solidFill>
                <a:latin typeface="Calibri" pitchFamily="34" charset="0"/>
              </a:rPr>
              <a:t>na </a:t>
            </a:r>
            <a:r>
              <a:rPr lang="en-US" sz="2000" dirty="0">
                <a:solidFill>
                  <a:schemeClr val="tx2"/>
                </a:solidFill>
                <a:latin typeface="Calibri" pitchFamily="34" charset="0"/>
              </a:rPr>
              <a:t>100 000). </a:t>
            </a:r>
            <a:r>
              <a:rPr lang="vi-VN" sz="2000" dirty="0">
                <a:solidFill>
                  <a:schemeClr val="tx2"/>
                </a:solidFill>
                <a:latin typeface="Calibri" pitchFamily="34" charset="0"/>
              </a:rPr>
              <a:t>i povećanje slučajeva </a:t>
            </a:r>
            <a:endParaRPr lang="sr-Latn-RS" sz="2000" dirty="0">
              <a:solidFill>
                <a:schemeClr val="tx2"/>
              </a:solidFill>
              <a:latin typeface="Calibri" pitchFamily="34" charset="0"/>
            </a:endParaRPr>
          </a:p>
          <a:p>
            <a:pPr marL="0" indent="0">
              <a:buNone/>
            </a:pPr>
            <a:r>
              <a:rPr lang="sr-Latn-RS" sz="2000" dirty="0">
                <a:solidFill>
                  <a:schemeClr val="tx2"/>
                </a:solidFill>
                <a:latin typeface="Calibri" pitchFamily="34" charset="0"/>
              </a:rPr>
              <a:t>      &gt; </a:t>
            </a:r>
            <a:r>
              <a:rPr lang="vi-VN" sz="2000" dirty="0">
                <a:solidFill>
                  <a:schemeClr val="tx2"/>
                </a:solidFill>
                <a:latin typeface="Calibri" pitchFamily="34" charset="0"/>
              </a:rPr>
              <a:t>65 </a:t>
            </a:r>
            <a:r>
              <a:rPr lang="sr-Latn-RS" sz="2000" dirty="0">
                <a:solidFill>
                  <a:schemeClr val="tx2"/>
                </a:solidFill>
                <a:latin typeface="Calibri" pitchFamily="34" charset="0"/>
              </a:rPr>
              <a:t> </a:t>
            </a:r>
            <a:r>
              <a:rPr lang="vi-VN" sz="2000" dirty="0">
                <a:solidFill>
                  <a:schemeClr val="tx2"/>
                </a:solidFill>
                <a:latin typeface="Calibri" pitchFamily="34" charset="0"/>
              </a:rPr>
              <a:t>godina</a:t>
            </a:r>
            <a:r>
              <a:rPr lang="sr-Latn-RS" sz="2000" dirty="0">
                <a:solidFill>
                  <a:schemeClr val="tx2"/>
                </a:solidFill>
                <a:latin typeface="Calibri" pitchFamily="34" charset="0"/>
              </a:rPr>
              <a:t> (</a:t>
            </a:r>
            <a:r>
              <a:rPr lang="en-US" sz="2000" dirty="0">
                <a:solidFill>
                  <a:schemeClr val="tx2"/>
                </a:solidFill>
                <a:latin typeface="Calibri" pitchFamily="34" charset="0"/>
              </a:rPr>
              <a:t>0.15 </a:t>
            </a:r>
            <a:r>
              <a:rPr lang="sr-Latn-RS" sz="2000" dirty="0">
                <a:solidFill>
                  <a:schemeClr val="tx2"/>
                </a:solidFill>
                <a:latin typeface="Calibri" pitchFamily="34" charset="0"/>
              </a:rPr>
              <a:t>na </a:t>
            </a:r>
            <a:r>
              <a:rPr lang="en-US" sz="2000" dirty="0">
                <a:solidFill>
                  <a:schemeClr val="tx2"/>
                </a:solidFill>
                <a:latin typeface="Calibri" pitchFamily="34" charset="0"/>
              </a:rPr>
              <a:t>100 000)</a:t>
            </a:r>
            <a:endParaRPr lang="sr-Latn-RS" sz="2000" dirty="0">
              <a:solidFill>
                <a:schemeClr val="tx2"/>
              </a:solidFill>
              <a:latin typeface="Calibri" pitchFamily="34" charset="0"/>
            </a:endParaRPr>
          </a:p>
          <a:p>
            <a:pPr marL="0" indent="0">
              <a:buNone/>
            </a:pPr>
            <a:r>
              <a:rPr lang="en-US" sz="2000" dirty="0">
                <a:solidFill>
                  <a:schemeClr val="tx2"/>
                </a:solidFill>
                <a:latin typeface="Calibri" pitchFamily="34" charset="0"/>
              </a:rPr>
              <a:t> </a:t>
            </a:r>
            <a:endParaRPr lang="sr-Latn-RS" sz="2000" dirty="0">
              <a:solidFill>
                <a:schemeClr val="tx2"/>
              </a:solidFill>
              <a:latin typeface="Calibri" pitchFamily="34" charset="0"/>
            </a:endParaRPr>
          </a:p>
          <a:p>
            <a:r>
              <a:rPr lang="vi-VN" sz="2000" u="sng" dirty="0">
                <a:solidFill>
                  <a:schemeClr val="tx2"/>
                </a:solidFill>
                <a:latin typeface="Calibri" pitchFamily="34" charset="0"/>
              </a:rPr>
              <a:t>Među n</a:t>
            </a:r>
            <a:r>
              <a:rPr lang="sr-Latn-RS" sz="2000" u="sng" dirty="0">
                <a:solidFill>
                  <a:schemeClr val="tx2"/>
                </a:solidFill>
                <a:latin typeface="Calibri" pitchFamily="34" charset="0"/>
              </a:rPr>
              <a:t>on </a:t>
            </a:r>
            <a:r>
              <a:rPr lang="vi-VN" sz="2000" u="sng" dirty="0">
                <a:solidFill>
                  <a:schemeClr val="tx2"/>
                </a:solidFill>
                <a:latin typeface="Calibri" pitchFamily="34" charset="0"/>
              </a:rPr>
              <a:t>-b serotipo</a:t>
            </a:r>
            <a:r>
              <a:rPr lang="sr-Latn-RS" sz="2000" u="sng" dirty="0">
                <a:solidFill>
                  <a:schemeClr val="tx2"/>
                </a:solidFill>
                <a:latin typeface="Calibri" pitchFamily="34" charset="0"/>
              </a:rPr>
              <a:t>vima</a:t>
            </a:r>
            <a:r>
              <a:rPr lang="vi-VN" sz="2000" u="sng" dirty="0">
                <a:solidFill>
                  <a:schemeClr val="tx2"/>
                </a:solidFill>
                <a:latin typeface="Calibri" pitchFamily="34" charset="0"/>
              </a:rPr>
              <a:t>, </a:t>
            </a:r>
            <a:r>
              <a:rPr lang="vi-VN" sz="2000" u="sng" dirty="0">
                <a:solidFill>
                  <a:srgbClr val="FF33CC"/>
                </a:solidFill>
                <a:latin typeface="Calibri" pitchFamily="34" charset="0"/>
              </a:rPr>
              <a:t>serotip f </a:t>
            </a:r>
            <a:r>
              <a:rPr lang="vi-VN" sz="2000" u="sng" dirty="0">
                <a:solidFill>
                  <a:schemeClr val="tx2"/>
                </a:solidFill>
                <a:latin typeface="Calibri" pitchFamily="34" charset="0"/>
              </a:rPr>
              <a:t>je izolovan u 69,6% </a:t>
            </a:r>
            <a:r>
              <a:rPr lang="sr-Latn-RS" sz="2000" u="sng" dirty="0">
                <a:solidFill>
                  <a:schemeClr val="tx2"/>
                </a:solidFill>
                <a:latin typeface="Calibri" pitchFamily="34" charset="0"/>
              </a:rPr>
              <a:t> </a:t>
            </a:r>
            <a:endParaRPr lang="en-US" sz="2000" u="sng" dirty="0">
              <a:solidFill>
                <a:schemeClr val="tx2"/>
              </a:solidFill>
              <a:latin typeface="Calibri" pitchFamily="34" charset="0"/>
            </a:endParaRPr>
          </a:p>
        </p:txBody>
      </p:sp>
    </p:spTree>
    <p:extLst>
      <p:ext uri="{BB962C8B-B14F-4D97-AF65-F5344CB8AC3E}">
        <p14:creationId xmlns="" xmlns:p14="http://schemas.microsoft.com/office/powerpoint/2010/main" val="3593246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3600" b="1" dirty="0">
                <a:effectLst>
                  <a:outerShdw blurRad="38100" dist="38100" dir="2700000" algn="tl">
                    <a:srgbClr val="000000">
                      <a:alpha val="43137"/>
                    </a:srgbClr>
                  </a:outerShdw>
                </a:effectLst>
              </a:rPr>
              <a:t>Hib – kliničke manifestacije pre uvođenje vakcinacije</a:t>
            </a:r>
            <a:endParaRPr lang="en-US" sz="36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33400" y="1676400"/>
            <a:ext cx="8153400" cy="4419599"/>
          </a:xfrm>
          <a:ln>
            <a:solidFill>
              <a:srgbClr val="FF33CC"/>
            </a:solidFill>
          </a:ln>
        </p:spPr>
      </p:pic>
    </p:spTree>
    <p:extLst>
      <p:ext uri="{BB962C8B-B14F-4D97-AF65-F5344CB8AC3E}">
        <p14:creationId xmlns="" xmlns:p14="http://schemas.microsoft.com/office/powerpoint/2010/main" val="2995261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Autofit/>
          </a:bodyPr>
          <a:lstStyle/>
          <a:p>
            <a:r>
              <a:rPr lang="sr-Latn-RS" sz="3200" b="1" dirty="0">
                <a:effectLst>
                  <a:outerShdw blurRad="38100" dist="38100" dir="2700000" algn="tl">
                    <a:srgbClr val="000000">
                      <a:alpha val="43137"/>
                    </a:srgbClr>
                  </a:outerShdw>
                </a:effectLst>
              </a:rPr>
              <a:t>PREVAKCINALNI vs POSTVAKCINALNI  PERIOD</a:t>
            </a:r>
            <a:endParaRPr lang="en-US" sz="32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1524000"/>
            <a:ext cx="8229600" cy="4724399"/>
          </a:xfrm>
          <a:ln>
            <a:solidFill>
              <a:srgbClr val="FF33CC"/>
            </a:solidFill>
          </a:ln>
        </p:spPr>
      </p:pic>
    </p:spTree>
    <p:extLst>
      <p:ext uri="{BB962C8B-B14F-4D97-AF65-F5344CB8AC3E}">
        <p14:creationId xmlns="" xmlns:p14="http://schemas.microsoft.com/office/powerpoint/2010/main" val="2942101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en-US" sz="3600" b="1" dirty="0">
                <a:effectLst>
                  <a:outerShdw blurRad="38100" dist="38100" dir="2700000" algn="tl">
                    <a:srgbClr val="000000">
                      <a:alpha val="43137"/>
                    </a:srgbClr>
                  </a:outerShdw>
                </a:effectLst>
              </a:rPr>
              <a:t>HIB  </a:t>
            </a:r>
            <a:r>
              <a:rPr lang="en-US" sz="3600" b="1" dirty="0" err="1">
                <a:effectLst>
                  <a:outerShdw blurRad="38100" dist="38100" dir="2700000" algn="tl">
                    <a:srgbClr val="000000">
                      <a:alpha val="43137"/>
                    </a:srgbClr>
                  </a:outerShdw>
                </a:effectLst>
              </a:rPr>
              <a:t>vakcina</a:t>
            </a:r>
            <a:r>
              <a:rPr lang="en-US" sz="3600" b="1" dirty="0">
                <a:effectLst>
                  <a:outerShdw blurRad="38100" dist="38100" dir="2700000" algn="tl">
                    <a:srgbClr val="000000">
                      <a:alpha val="43137"/>
                    </a:srgbClr>
                  </a:outerShdw>
                </a:effectLst>
              </a:rPr>
              <a:t>-</a:t>
            </a:r>
            <a:r>
              <a:rPr lang="en-US" sz="3600" dirty="0"/>
              <a:t> </a:t>
            </a:r>
            <a:r>
              <a:rPr lang="en-US" sz="3600" b="1" dirty="0" err="1">
                <a:effectLst>
                  <a:outerShdw blurRad="38100" dist="38100" dir="2700000" algn="tl">
                    <a:srgbClr val="000000">
                      <a:alpha val="43137"/>
                    </a:srgbClr>
                  </a:outerShdw>
                </a:effectLst>
              </a:rPr>
              <a:t>ActHIB</a:t>
            </a:r>
            <a:r>
              <a:rPr lang="en-US" sz="3600" b="1" baseline="30000" dirty="0">
                <a:effectLst>
                  <a:outerShdw blurRad="38100" dist="38100" dir="2700000" algn="tl">
                    <a:srgbClr val="000000">
                      <a:alpha val="43137"/>
                    </a:srgbClr>
                  </a:outerShdw>
                </a:effectLst>
              </a:rPr>
              <a:t>®</a:t>
            </a:r>
            <a:r>
              <a:rPr lang="en-US" sz="3600" b="1" dirty="0">
                <a:effectLst>
                  <a:outerShdw blurRad="38100" dist="38100" dir="2700000" algn="tl">
                    <a:srgbClr val="000000">
                      <a:alpha val="43137"/>
                    </a:srgbClr>
                  </a:outerShdw>
                </a:effectLst>
              </a:rPr>
              <a:t>,</a:t>
            </a:r>
            <a:r>
              <a:rPr lang="sr-Latn-RS" sz="3600" b="1" dirty="0">
                <a:effectLst>
                  <a:outerShdw blurRad="38100" dist="38100" dir="2700000" algn="tl">
                    <a:srgbClr val="000000">
                      <a:alpha val="43137"/>
                    </a:srgbClr>
                  </a:outerShdw>
                </a:effectLst>
              </a:rPr>
              <a:t> SRBIJA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a:ln>
            <a:solidFill>
              <a:srgbClr val="FF33CC"/>
            </a:solidFill>
          </a:ln>
        </p:spPr>
        <p:txBody>
          <a:bodyPr>
            <a:normAutofit fontScale="62500" lnSpcReduction="20000"/>
          </a:bodyPr>
          <a:lstStyle/>
          <a:p>
            <a:pPr marL="0" indent="0" algn="just">
              <a:buNone/>
            </a:pPr>
            <a:r>
              <a:rPr lang="en-US" dirty="0">
                <a:latin typeface="+mj-lt"/>
              </a:rPr>
              <a:t/>
            </a:r>
            <a:br>
              <a:rPr lang="en-US" dirty="0">
                <a:latin typeface="+mj-lt"/>
              </a:rPr>
            </a:br>
            <a:r>
              <a:rPr lang="en-US" dirty="0">
                <a:solidFill>
                  <a:srgbClr val="FF33CC"/>
                </a:solidFill>
                <a:latin typeface="+mj-lt"/>
              </a:rPr>
              <a:t>HIB </a:t>
            </a:r>
            <a:r>
              <a:rPr lang="en-US" dirty="0" err="1">
                <a:solidFill>
                  <a:srgbClr val="FF33CC"/>
                </a:solidFill>
                <a:latin typeface="+mj-lt"/>
              </a:rPr>
              <a:t>vakcina</a:t>
            </a:r>
            <a:r>
              <a:rPr lang="en-US" dirty="0">
                <a:solidFill>
                  <a:srgbClr val="FF33CC"/>
                </a:solidFill>
                <a:latin typeface="+mj-lt"/>
              </a:rPr>
              <a:t> </a:t>
            </a:r>
            <a:r>
              <a:rPr lang="en-US" dirty="0">
                <a:solidFill>
                  <a:schemeClr val="tx2"/>
                </a:solidFill>
                <a:latin typeface="+mj-lt"/>
              </a:rPr>
              <a:t>je </a:t>
            </a:r>
            <a:r>
              <a:rPr lang="en-US" dirty="0" err="1">
                <a:solidFill>
                  <a:schemeClr val="tx2"/>
                </a:solidFill>
                <a:latin typeface="+mj-lt"/>
              </a:rPr>
              <a:t>konjugovana</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protiv</a:t>
            </a:r>
            <a:r>
              <a:rPr lang="en-US" dirty="0">
                <a:solidFill>
                  <a:schemeClr val="tx2"/>
                </a:solidFill>
                <a:latin typeface="+mj-lt"/>
              </a:rPr>
              <a:t> </a:t>
            </a:r>
            <a:r>
              <a:rPr lang="en-US" dirty="0" err="1">
                <a:solidFill>
                  <a:schemeClr val="tx2"/>
                </a:solidFill>
                <a:latin typeface="+mj-lt"/>
              </a:rPr>
              <a:t>infekcija</a:t>
            </a:r>
            <a:r>
              <a:rPr lang="en-US" dirty="0">
                <a:solidFill>
                  <a:schemeClr val="tx2"/>
                </a:solidFill>
                <a:latin typeface="+mj-lt"/>
              </a:rPr>
              <a:t> </a:t>
            </a:r>
            <a:r>
              <a:rPr lang="en-US" dirty="0" err="1">
                <a:solidFill>
                  <a:schemeClr val="tx2"/>
                </a:solidFill>
                <a:latin typeface="+mj-lt"/>
              </a:rPr>
              <a:t>izazvanih</a:t>
            </a:r>
            <a:r>
              <a:rPr lang="en-US" dirty="0">
                <a:solidFill>
                  <a:schemeClr val="tx2"/>
                </a:solidFill>
                <a:latin typeface="+mj-lt"/>
              </a:rPr>
              <a:t> </a:t>
            </a:r>
            <a:r>
              <a:rPr lang="en-US" b="1" i="1" dirty="0" err="1">
                <a:solidFill>
                  <a:schemeClr val="tx2"/>
                </a:solidFill>
                <a:latin typeface="+mj-lt"/>
              </a:rPr>
              <a:t>Haemophilus</a:t>
            </a:r>
            <a:r>
              <a:rPr lang="sr-Latn-RS" b="1" i="1" dirty="0">
                <a:solidFill>
                  <a:schemeClr val="tx2"/>
                </a:solidFill>
                <a:latin typeface="+mj-lt"/>
              </a:rPr>
              <a:t> </a:t>
            </a:r>
            <a:r>
              <a:rPr lang="en-US" b="1" i="1" dirty="0">
                <a:solidFill>
                  <a:schemeClr val="tx2"/>
                </a:solidFill>
                <a:latin typeface="+mj-lt"/>
              </a:rPr>
              <a:t> </a:t>
            </a:r>
            <a:r>
              <a:rPr lang="sr-Latn-RS" b="1" i="1" dirty="0" err="1">
                <a:solidFill>
                  <a:schemeClr val="tx2"/>
                </a:solidFill>
                <a:latin typeface="+mj-lt"/>
              </a:rPr>
              <a:t>i</a:t>
            </a:r>
            <a:r>
              <a:rPr lang="en-US" b="1" i="1" dirty="0" err="1">
                <a:solidFill>
                  <a:schemeClr val="tx2"/>
                </a:solidFill>
                <a:latin typeface="+mj-lt"/>
              </a:rPr>
              <a:t>nfluenzae</a:t>
            </a:r>
            <a:r>
              <a:rPr lang="en-US" b="1" i="1" dirty="0">
                <a:solidFill>
                  <a:schemeClr val="tx2"/>
                </a:solidFill>
                <a:latin typeface="+mj-lt"/>
              </a:rPr>
              <a:t> </a:t>
            </a:r>
            <a:r>
              <a:rPr lang="en-US" b="1" dirty="0" err="1">
                <a:solidFill>
                  <a:schemeClr val="tx2"/>
                </a:solidFill>
                <a:latin typeface="+mj-lt"/>
              </a:rPr>
              <a:t>tipa</a:t>
            </a:r>
            <a:r>
              <a:rPr lang="en-US" b="1" dirty="0">
                <a:solidFill>
                  <a:schemeClr val="tx2"/>
                </a:solidFill>
                <a:latin typeface="+mj-lt"/>
              </a:rPr>
              <a:t> </a:t>
            </a:r>
            <a:r>
              <a:rPr lang="sr-Latn-RS" b="1" dirty="0">
                <a:solidFill>
                  <a:schemeClr val="tx2"/>
                </a:solidFill>
                <a:latin typeface="+mj-lt"/>
              </a:rPr>
              <a:t>b</a:t>
            </a:r>
            <a:r>
              <a:rPr lang="sr-Latn-RS" dirty="0">
                <a:solidFill>
                  <a:schemeClr val="tx2"/>
                </a:solidFill>
                <a:latin typeface="+mj-lt"/>
              </a:rPr>
              <a:t>,</a:t>
            </a:r>
            <a:r>
              <a:rPr lang="en-US" dirty="0">
                <a:solidFill>
                  <a:schemeClr val="tx2"/>
                </a:solidFill>
                <a:latin typeface="+mj-lt"/>
              </a:rPr>
              <a:t> </a:t>
            </a:r>
            <a:r>
              <a:rPr lang="en-US" dirty="0" err="1">
                <a:solidFill>
                  <a:schemeClr val="tx2"/>
                </a:solidFill>
                <a:latin typeface="+mj-lt"/>
              </a:rPr>
              <a:t>koja</a:t>
            </a:r>
            <a:r>
              <a:rPr lang="en-US" dirty="0">
                <a:solidFill>
                  <a:schemeClr val="tx2"/>
                </a:solidFill>
                <a:latin typeface="+mj-lt"/>
              </a:rPr>
              <a:t> </a:t>
            </a:r>
            <a:r>
              <a:rPr lang="en-US" dirty="0" err="1">
                <a:solidFill>
                  <a:schemeClr val="tx2"/>
                </a:solidFill>
                <a:latin typeface="+mj-lt"/>
              </a:rPr>
              <a:t>sadrži</a:t>
            </a:r>
            <a:r>
              <a:rPr lang="en-US" dirty="0">
                <a:solidFill>
                  <a:schemeClr val="tx2"/>
                </a:solidFill>
                <a:latin typeface="+mj-lt"/>
              </a:rPr>
              <a:t>  </a:t>
            </a:r>
            <a:r>
              <a:rPr lang="en-US" dirty="0" err="1">
                <a:solidFill>
                  <a:schemeClr val="tx2"/>
                </a:solidFill>
                <a:latin typeface="+mj-lt"/>
              </a:rPr>
              <a:t>deo</a:t>
            </a:r>
            <a:r>
              <a:rPr lang="en-US" dirty="0">
                <a:solidFill>
                  <a:schemeClr val="tx2"/>
                </a:solidFill>
                <a:latin typeface="+mj-lt"/>
              </a:rPr>
              <a:t> </a:t>
            </a:r>
            <a:r>
              <a:rPr lang="en-US" dirty="0" err="1">
                <a:solidFill>
                  <a:schemeClr val="tx2"/>
                </a:solidFill>
                <a:latin typeface="+mj-lt"/>
              </a:rPr>
              <a:t>bakterije</a:t>
            </a:r>
            <a:r>
              <a:rPr lang="en-US" dirty="0">
                <a:solidFill>
                  <a:schemeClr val="tx2"/>
                </a:solidFill>
                <a:latin typeface="+mj-lt"/>
              </a:rPr>
              <a:t> (</a:t>
            </a:r>
            <a:r>
              <a:rPr lang="en-US" dirty="0" err="1">
                <a:solidFill>
                  <a:schemeClr val="tx2"/>
                </a:solidFill>
                <a:latin typeface="+mj-lt"/>
              </a:rPr>
              <a:t>polisahirdni</a:t>
            </a:r>
            <a:r>
              <a:rPr lang="en-US" dirty="0">
                <a:solidFill>
                  <a:schemeClr val="tx2"/>
                </a:solidFill>
                <a:latin typeface="+mj-lt"/>
              </a:rPr>
              <a:t> antigen)</a:t>
            </a:r>
            <a:r>
              <a:rPr lang="sr-Latn-RS" dirty="0">
                <a:solidFill>
                  <a:schemeClr val="tx2"/>
                </a:solidFill>
                <a:latin typeface="+mj-lt"/>
              </a:rPr>
              <a:t>,</a:t>
            </a:r>
            <a:r>
              <a:rPr lang="en-US" dirty="0">
                <a:solidFill>
                  <a:schemeClr val="tx2"/>
                </a:solidFill>
                <a:latin typeface="+mj-lt"/>
              </a:rPr>
              <a:t> </a:t>
            </a:r>
            <a:r>
              <a:rPr lang="en-US" dirty="0" err="1">
                <a:solidFill>
                  <a:schemeClr val="tx2"/>
                </a:solidFill>
                <a:latin typeface="+mj-lt"/>
              </a:rPr>
              <a:t>koji</a:t>
            </a:r>
            <a:r>
              <a:rPr lang="en-US" dirty="0">
                <a:solidFill>
                  <a:schemeClr val="tx2"/>
                </a:solidFill>
                <a:latin typeface="+mj-lt"/>
              </a:rPr>
              <a:t> je </a:t>
            </a:r>
            <a:r>
              <a:rPr lang="en-US" dirty="0" err="1">
                <a:solidFill>
                  <a:schemeClr val="tx2"/>
                </a:solidFill>
                <a:latin typeface="+mj-lt"/>
              </a:rPr>
              <a:t>konjugovan</a:t>
            </a:r>
            <a:r>
              <a:rPr lang="en-US" dirty="0">
                <a:solidFill>
                  <a:schemeClr val="tx2"/>
                </a:solidFill>
                <a:latin typeface="+mj-lt"/>
              </a:rPr>
              <a:t> </a:t>
            </a:r>
            <a:r>
              <a:rPr lang="en-US" dirty="0" err="1">
                <a:solidFill>
                  <a:schemeClr val="tx2"/>
                </a:solidFill>
                <a:latin typeface="+mj-lt"/>
              </a:rPr>
              <a:t>na</a:t>
            </a:r>
            <a:r>
              <a:rPr lang="en-US" dirty="0">
                <a:solidFill>
                  <a:schemeClr val="tx2"/>
                </a:solidFill>
                <a:latin typeface="+mj-lt"/>
              </a:rPr>
              <a:t> </a:t>
            </a:r>
            <a:r>
              <a:rPr lang="en-US" dirty="0" err="1">
                <a:solidFill>
                  <a:schemeClr val="tx2"/>
                </a:solidFill>
                <a:latin typeface="+mj-lt"/>
              </a:rPr>
              <a:t>tetanusnom</a:t>
            </a:r>
            <a:r>
              <a:rPr lang="en-US" dirty="0">
                <a:solidFill>
                  <a:schemeClr val="tx2"/>
                </a:solidFill>
                <a:latin typeface="+mj-lt"/>
              </a:rPr>
              <a:t> </a:t>
            </a:r>
            <a:r>
              <a:rPr lang="en-US" dirty="0" err="1">
                <a:solidFill>
                  <a:schemeClr val="tx2"/>
                </a:solidFill>
                <a:latin typeface="+mj-lt"/>
              </a:rPr>
              <a:t>proteinu</a:t>
            </a:r>
            <a:r>
              <a:rPr lang="en-US" dirty="0">
                <a:solidFill>
                  <a:schemeClr val="tx2"/>
                </a:solidFill>
                <a:latin typeface="+mj-lt"/>
              </a:rPr>
              <a:t>. </a:t>
            </a:r>
            <a:endParaRPr lang="sr-Latn-RS" dirty="0">
              <a:solidFill>
                <a:schemeClr val="tx2"/>
              </a:solidFill>
              <a:latin typeface="+mj-lt"/>
            </a:endParaRPr>
          </a:p>
          <a:p>
            <a:pPr marL="0" indent="0" algn="just">
              <a:buNone/>
            </a:pPr>
            <a:endParaRPr lang="sr-Latn-RS" dirty="0">
              <a:solidFill>
                <a:schemeClr val="tx2"/>
              </a:solidFill>
              <a:latin typeface="+mj-lt"/>
            </a:endParaRPr>
          </a:p>
          <a:p>
            <a:pPr marL="0" indent="0" algn="just">
              <a:buNone/>
            </a:pPr>
            <a:r>
              <a:rPr lang="en-US" dirty="0" err="1">
                <a:solidFill>
                  <a:schemeClr val="tx2"/>
                </a:solidFill>
                <a:latin typeface="+mj-lt"/>
              </a:rPr>
              <a:t>Vakcina</a:t>
            </a:r>
            <a:r>
              <a:rPr lang="en-US" dirty="0">
                <a:solidFill>
                  <a:schemeClr val="tx2"/>
                </a:solidFill>
                <a:latin typeface="+mj-lt"/>
              </a:rPr>
              <a:t> se </a:t>
            </a:r>
            <a:r>
              <a:rPr lang="en-US" dirty="0" err="1">
                <a:solidFill>
                  <a:schemeClr val="tx2"/>
                </a:solidFill>
                <a:latin typeface="+mj-lt"/>
              </a:rPr>
              <a:t>primenjuje</a:t>
            </a:r>
            <a:r>
              <a:rPr lang="en-US" dirty="0">
                <a:solidFill>
                  <a:schemeClr val="tx2"/>
                </a:solidFill>
                <a:latin typeface="+mj-lt"/>
              </a:rPr>
              <a:t> od </a:t>
            </a:r>
            <a:r>
              <a:rPr lang="en-US" dirty="0" err="1">
                <a:solidFill>
                  <a:schemeClr val="tx2"/>
                </a:solidFill>
                <a:latin typeface="+mj-lt"/>
              </a:rPr>
              <a:t>navršenih</a:t>
            </a:r>
            <a:r>
              <a:rPr lang="en-US" dirty="0">
                <a:solidFill>
                  <a:schemeClr val="tx2"/>
                </a:solidFill>
                <a:latin typeface="+mj-lt"/>
              </a:rPr>
              <a:t> </a:t>
            </a:r>
            <a:r>
              <a:rPr lang="sr-Latn-RS" dirty="0">
                <a:solidFill>
                  <a:schemeClr val="tx2"/>
                </a:solidFill>
                <a:latin typeface="+mj-lt"/>
              </a:rPr>
              <a:t>2 </a:t>
            </a:r>
            <a:r>
              <a:rPr lang="en-US" dirty="0" err="1">
                <a:solidFill>
                  <a:schemeClr val="tx2"/>
                </a:solidFill>
                <a:latin typeface="+mj-lt"/>
              </a:rPr>
              <a:t>meseca</a:t>
            </a:r>
            <a:r>
              <a:rPr lang="en-US" dirty="0">
                <a:solidFill>
                  <a:schemeClr val="tx2"/>
                </a:solidFill>
                <a:latin typeface="+mj-lt"/>
              </a:rPr>
              <a:t> </a:t>
            </a:r>
            <a:r>
              <a:rPr lang="en-US" dirty="0" err="1">
                <a:solidFill>
                  <a:schemeClr val="tx2"/>
                </a:solidFill>
                <a:latin typeface="+mj-lt"/>
              </a:rPr>
              <a:t>života</a:t>
            </a:r>
            <a:r>
              <a:rPr lang="en-US" dirty="0">
                <a:solidFill>
                  <a:schemeClr val="tx2"/>
                </a:solidFill>
                <a:latin typeface="+mj-lt"/>
              </a:rPr>
              <a:t> u </a:t>
            </a:r>
            <a:r>
              <a:rPr lang="en-US" dirty="0" err="1">
                <a:solidFill>
                  <a:schemeClr val="tx2"/>
                </a:solidFill>
                <a:latin typeface="+mj-lt"/>
              </a:rPr>
              <a:t>cilju</a:t>
            </a:r>
            <a:r>
              <a:rPr lang="en-US" dirty="0">
                <a:solidFill>
                  <a:schemeClr val="tx2"/>
                </a:solidFill>
                <a:latin typeface="+mj-lt"/>
              </a:rPr>
              <a:t> </a:t>
            </a:r>
            <a:r>
              <a:rPr lang="en-US" dirty="0" err="1">
                <a:solidFill>
                  <a:schemeClr val="tx2"/>
                </a:solidFill>
                <a:latin typeface="Calibri" pitchFamily="34" charset="0"/>
              </a:rPr>
              <a:t>sprečavanja</a:t>
            </a:r>
            <a:r>
              <a:rPr lang="en-US" dirty="0">
                <a:solidFill>
                  <a:schemeClr val="tx2"/>
                </a:solidFill>
                <a:latin typeface="+mj-lt"/>
              </a:rPr>
              <a:t>  </a:t>
            </a:r>
            <a:r>
              <a:rPr lang="en-US" dirty="0" err="1">
                <a:solidFill>
                  <a:schemeClr val="tx2"/>
                </a:solidFill>
                <a:latin typeface="+mj-lt"/>
              </a:rPr>
              <a:t>invazivne</a:t>
            </a:r>
            <a:r>
              <a:rPr lang="en-US" dirty="0">
                <a:solidFill>
                  <a:schemeClr val="tx2"/>
                </a:solidFill>
                <a:latin typeface="+mj-lt"/>
              </a:rPr>
              <a:t> </a:t>
            </a:r>
            <a:r>
              <a:rPr lang="en-US" dirty="0" err="1">
                <a:solidFill>
                  <a:schemeClr val="tx2"/>
                </a:solidFill>
                <a:latin typeface="+mj-lt"/>
              </a:rPr>
              <a:t>bolesti</a:t>
            </a:r>
            <a:r>
              <a:rPr lang="en-US" dirty="0">
                <a:solidFill>
                  <a:schemeClr val="tx2"/>
                </a:solidFill>
                <a:latin typeface="+mj-lt"/>
              </a:rPr>
              <a:t> </a:t>
            </a:r>
            <a:r>
              <a:rPr lang="en-US" dirty="0" err="1">
                <a:solidFill>
                  <a:schemeClr val="tx2"/>
                </a:solidFill>
                <a:latin typeface="+mj-lt"/>
              </a:rPr>
              <a:t>koju</a:t>
            </a:r>
            <a:r>
              <a:rPr lang="en-US" dirty="0">
                <a:solidFill>
                  <a:schemeClr val="tx2"/>
                </a:solidFill>
                <a:latin typeface="+mj-lt"/>
              </a:rPr>
              <a:t> ova </a:t>
            </a:r>
            <a:r>
              <a:rPr lang="en-US" dirty="0" err="1">
                <a:solidFill>
                  <a:schemeClr val="tx2"/>
                </a:solidFill>
                <a:latin typeface="+mj-lt"/>
              </a:rPr>
              <a:t>bakterija</a:t>
            </a:r>
            <a:r>
              <a:rPr lang="en-US" dirty="0">
                <a:solidFill>
                  <a:schemeClr val="tx2"/>
                </a:solidFill>
                <a:latin typeface="+mj-lt"/>
              </a:rPr>
              <a:t> </a:t>
            </a:r>
            <a:r>
              <a:rPr lang="en-US" dirty="0" err="1">
                <a:solidFill>
                  <a:schemeClr val="tx2"/>
                </a:solidFill>
                <a:latin typeface="+mj-lt"/>
              </a:rPr>
              <a:t>izaziva</a:t>
            </a:r>
            <a:r>
              <a:rPr lang="en-US" dirty="0">
                <a:solidFill>
                  <a:schemeClr val="tx2"/>
                </a:solidFill>
                <a:latin typeface="+mj-lt"/>
              </a:rPr>
              <a:t> </a:t>
            </a:r>
            <a:r>
              <a:rPr lang="en-US" dirty="0" err="1">
                <a:solidFill>
                  <a:schemeClr val="tx2"/>
                </a:solidFill>
                <a:latin typeface="+mj-lt"/>
              </a:rPr>
              <a:t>kod</a:t>
            </a:r>
            <a:r>
              <a:rPr lang="en-US" dirty="0">
                <a:solidFill>
                  <a:schemeClr val="tx2"/>
                </a:solidFill>
                <a:latin typeface="+mj-lt"/>
              </a:rPr>
              <a:t> </a:t>
            </a:r>
            <a:r>
              <a:rPr lang="en-US" dirty="0" err="1">
                <a:solidFill>
                  <a:schemeClr val="tx2"/>
                </a:solidFill>
                <a:latin typeface="+mj-lt"/>
              </a:rPr>
              <a:t>dece</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se </a:t>
            </a:r>
            <a:r>
              <a:rPr lang="en-US" dirty="0" err="1">
                <a:solidFill>
                  <a:schemeClr val="tx2"/>
                </a:solidFill>
                <a:latin typeface="+mj-lt"/>
              </a:rPr>
              <a:t>generalno</a:t>
            </a:r>
            <a:r>
              <a:rPr lang="en-US" dirty="0">
                <a:solidFill>
                  <a:schemeClr val="tx2"/>
                </a:solidFill>
                <a:latin typeface="+mj-lt"/>
              </a:rPr>
              <a:t> </a:t>
            </a:r>
            <a:r>
              <a:rPr lang="en-US" dirty="0" err="1">
                <a:solidFill>
                  <a:schemeClr val="tx2"/>
                </a:solidFill>
                <a:latin typeface="+mj-lt"/>
              </a:rPr>
              <a:t>dobro</a:t>
            </a:r>
            <a:r>
              <a:rPr lang="en-US" dirty="0">
                <a:solidFill>
                  <a:schemeClr val="tx2"/>
                </a:solidFill>
                <a:latin typeface="+mj-lt"/>
              </a:rPr>
              <a:t> </a:t>
            </a:r>
            <a:r>
              <a:rPr lang="en-US" dirty="0" err="1">
                <a:solidFill>
                  <a:schemeClr val="tx2"/>
                </a:solidFill>
                <a:latin typeface="+mj-lt"/>
              </a:rPr>
              <a:t>podnosi</a:t>
            </a:r>
            <a:r>
              <a:rPr lang="en-US" dirty="0">
                <a:solidFill>
                  <a:schemeClr val="tx2"/>
                </a:solidFill>
                <a:latin typeface="+mj-lt"/>
              </a:rPr>
              <a:t>. </a:t>
            </a:r>
            <a:r>
              <a:rPr lang="en-US" dirty="0" err="1">
                <a:solidFill>
                  <a:schemeClr val="tx2"/>
                </a:solidFill>
                <a:latin typeface="+mj-lt"/>
              </a:rPr>
              <a:t>Može</a:t>
            </a:r>
            <a:r>
              <a:rPr lang="en-US" dirty="0">
                <a:solidFill>
                  <a:schemeClr val="tx2"/>
                </a:solidFill>
                <a:latin typeface="+mj-lt"/>
              </a:rPr>
              <a:t> se </a:t>
            </a:r>
            <a:r>
              <a:rPr lang="en-US" dirty="0" err="1">
                <a:solidFill>
                  <a:schemeClr val="tx2"/>
                </a:solidFill>
                <a:latin typeface="+mj-lt"/>
              </a:rPr>
              <a:t>primenjivati</a:t>
            </a:r>
            <a:r>
              <a:rPr lang="en-US" dirty="0">
                <a:solidFill>
                  <a:schemeClr val="tx2"/>
                </a:solidFill>
                <a:latin typeface="+mj-lt"/>
              </a:rPr>
              <a:t> </a:t>
            </a:r>
            <a:r>
              <a:rPr lang="en-US" dirty="0" err="1">
                <a:solidFill>
                  <a:schemeClr val="tx2"/>
                </a:solidFill>
                <a:latin typeface="+mj-lt"/>
              </a:rPr>
              <a:t>istovremeno</a:t>
            </a:r>
            <a:r>
              <a:rPr lang="en-US" dirty="0">
                <a:solidFill>
                  <a:schemeClr val="tx2"/>
                </a:solidFill>
                <a:latin typeface="+mj-lt"/>
              </a:rPr>
              <a:t>, </a:t>
            </a:r>
            <a:r>
              <a:rPr lang="en-US" dirty="0" err="1">
                <a:solidFill>
                  <a:schemeClr val="tx2"/>
                </a:solidFill>
                <a:latin typeface="+mj-lt"/>
              </a:rPr>
              <a:t>ali</a:t>
            </a:r>
            <a:r>
              <a:rPr lang="en-US" dirty="0">
                <a:solidFill>
                  <a:schemeClr val="tx2"/>
                </a:solidFill>
                <a:latin typeface="+mj-lt"/>
              </a:rPr>
              <a:t> i pre i </a:t>
            </a:r>
            <a:r>
              <a:rPr lang="en-US" dirty="0" err="1">
                <a:solidFill>
                  <a:schemeClr val="tx2"/>
                </a:solidFill>
                <a:latin typeface="+mj-lt"/>
              </a:rPr>
              <a:t>posle</a:t>
            </a:r>
            <a:r>
              <a:rPr lang="en-US" dirty="0">
                <a:solidFill>
                  <a:schemeClr val="tx2"/>
                </a:solidFill>
                <a:latin typeface="+mj-lt"/>
              </a:rPr>
              <a:t> </a:t>
            </a:r>
            <a:r>
              <a:rPr lang="en-US" dirty="0" err="1">
                <a:solidFill>
                  <a:schemeClr val="tx2"/>
                </a:solidFill>
                <a:latin typeface="+mj-lt"/>
              </a:rPr>
              <a:t>primene</a:t>
            </a:r>
            <a:r>
              <a:rPr lang="en-US" dirty="0">
                <a:solidFill>
                  <a:schemeClr val="tx2"/>
                </a:solidFill>
                <a:latin typeface="+mj-lt"/>
              </a:rPr>
              <a:t> </a:t>
            </a:r>
            <a:r>
              <a:rPr lang="en-US" dirty="0" err="1">
                <a:solidFill>
                  <a:schemeClr val="tx2"/>
                </a:solidFill>
                <a:latin typeface="+mj-lt"/>
              </a:rPr>
              <a:t>različitih</a:t>
            </a:r>
            <a:r>
              <a:rPr lang="en-US" dirty="0">
                <a:solidFill>
                  <a:schemeClr val="tx2"/>
                </a:solidFill>
                <a:latin typeface="+mj-lt"/>
              </a:rPr>
              <a:t> </a:t>
            </a:r>
            <a:r>
              <a:rPr lang="en-US" dirty="0" err="1">
                <a:solidFill>
                  <a:schemeClr val="tx2"/>
                </a:solidFill>
                <a:latin typeface="+mj-lt"/>
              </a:rPr>
              <a:t>inaktivisanih</a:t>
            </a:r>
            <a:r>
              <a:rPr lang="en-US" dirty="0">
                <a:solidFill>
                  <a:schemeClr val="tx2"/>
                </a:solidFill>
                <a:latin typeface="+mj-lt"/>
              </a:rPr>
              <a:t> </a:t>
            </a:r>
            <a:r>
              <a:rPr lang="en-US" dirty="0" err="1">
                <a:solidFill>
                  <a:schemeClr val="tx2"/>
                </a:solidFill>
                <a:latin typeface="+mj-lt"/>
              </a:rPr>
              <a:t>ili</a:t>
            </a:r>
            <a:r>
              <a:rPr lang="en-US" dirty="0">
                <a:solidFill>
                  <a:schemeClr val="tx2"/>
                </a:solidFill>
                <a:latin typeface="+mj-lt"/>
              </a:rPr>
              <a:t> </a:t>
            </a:r>
            <a:r>
              <a:rPr lang="en-US" dirty="0" err="1">
                <a:solidFill>
                  <a:schemeClr val="tx2"/>
                </a:solidFill>
                <a:latin typeface="+mj-lt"/>
              </a:rPr>
              <a:t>živih</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Kod</a:t>
            </a:r>
            <a:r>
              <a:rPr lang="en-US" dirty="0">
                <a:solidFill>
                  <a:schemeClr val="tx2"/>
                </a:solidFill>
                <a:latin typeface="+mj-lt"/>
              </a:rPr>
              <a:t> </a:t>
            </a:r>
            <a:r>
              <a:rPr lang="en-US" dirty="0" err="1">
                <a:solidFill>
                  <a:schemeClr val="tx2"/>
                </a:solidFill>
                <a:latin typeface="+mj-lt"/>
              </a:rPr>
              <a:t>osoba</a:t>
            </a:r>
            <a:r>
              <a:rPr lang="en-US" dirty="0">
                <a:solidFill>
                  <a:schemeClr val="tx2"/>
                </a:solidFill>
                <a:latin typeface="+mj-lt"/>
              </a:rPr>
              <a:t> </a:t>
            </a:r>
            <a:r>
              <a:rPr lang="en-US" dirty="0" err="1">
                <a:solidFill>
                  <a:schemeClr val="tx2"/>
                </a:solidFill>
                <a:latin typeface="+mj-lt"/>
              </a:rPr>
              <a:t>koje</a:t>
            </a:r>
            <a:r>
              <a:rPr lang="en-US" dirty="0">
                <a:solidFill>
                  <a:schemeClr val="tx2"/>
                </a:solidFill>
                <a:latin typeface="+mj-lt"/>
              </a:rPr>
              <a:t> </a:t>
            </a:r>
            <a:r>
              <a:rPr lang="en-US" dirty="0" err="1">
                <a:solidFill>
                  <a:schemeClr val="tx2"/>
                </a:solidFill>
                <a:latin typeface="+mj-lt"/>
              </a:rPr>
              <a:t>primaju</a:t>
            </a:r>
            <a:r>
              <a:rPr lang="en-US" dirty="0">
                <a:solidFill>
                  <a:schemeClr val="tx2"/>
                </a:solidFill>
                <a:latin typeface="+mj-lt"/>
              </a:rPr>
              <a:t> </a:t>
            </a:r>
            <a:r>
              <a:rPr lang="en-US" dirty="0" err="1">
                <a:solidFill>
                  <a:schemeClr val="tx2"/>
                </a:solidFill>
                <a:latin typeface="+mj-lt"/>
              </a:rPr>
              <a:t>imunosupresivnu</a:t>
            </a:r>
            <a:r>
              <a:rPr lang="en-US" dirty="0">
                <a:solidFill>
                  <a:schemeClr val="tx2"/>
                </a:solidFill>
                <a:latin typeface="+mj-lt"/>
              </a:rPr>
              <a:t> </a:t>
            </a:r>
            <a:r>
              <a:rPr lang="en-US" dirty="0" err="1">
                <a:solidFill>
                  <a:schemeClr val="tx2"/>
                </a:solidFill>
                <a:latin typeface="+mj-lt"/>
              </a:rPr>
              <a:t>terapiju</a:t>
            </a:r>
            <a:r>
              <a:rPr lang="en-US" dirty="0">
                <a:solidFill>
                  <a:schemeClr val="tx2"/>
                </a:solidFill>
                <a:latin typeface="+mj-lt"/>
              </a:rPr>
              <a:t> </a:t>
            </a:r>
            <a:r>
              <a:rPr lang="en-US" dirty="0" err="1">
                <a:solidFill>
                  <a:schemeClr val="tx2"/>
                </a:solidFill>
                <a:latin typeface="+mj-lt"/>
              </a:rPr>
              <a:t>ili</a:t>
            </a:r>
            <a:r>
              <a:rPr lang="en-US" dirty="0">
                <a:solidFill>
                  <a:schemeClr val="tx2"/>
                </a:solidFill>
                <a:latin typeface="+mj-lt"/>
              </a:rPr>
              <a:t> </a:t>
            </a:r>
            <a:r>
              <a:rPr lang="en-US" dirty="0" err="1">
                <a:solidFill>
                  <a:schemeClr val="tx2"/>
                </a:solidFill>
                <a:latin typeface="+mj-lt"/>
              </a:rPr>
              <a:t>imaju</a:t>
            </a:r>
            <a:r>
              <a:rPr lang="en-US" dirty="0">
                <a:solidFill>
                  <a:schemeClr val="tx2"/>
                </a:solidFill>
                <a:latin typeface="+mj-lt"/>
              </a:rPr>
              <a:t> </a:t>
            </a:r>
            <a:r>
              <a:rPr lang="en-US" dirty="0" err="1">
                <a:solidFill>
                  <a:schemeClr val="tx2"/>
                </a:solidFill>
                <a:latin typeface="+mj-lt"/>
              </a:rPr>
              <a:t>oslabljen</a:t>
            </a:r>
            <a:r>
              <a:rPr lang="en-US" dirty="0">
                <a:solidFill>
                  <a:schemeClr val="tx2"/>
                </a:solidFill>
                <a:latin typeface="+mj-lt"/>
              </a:rPr>
              <a:t> </a:t>
            </a:r>
            <a:r>
              <a:rPr lang="en-US" dirty="0" err="1">
                <a:solidFill>
                  <a:schemeClr val="tx2"/>
                </a:solidFill>
                <a:latin typeface="+mj-lt"/>
              </a:rPr>
              <a:t>imunitet</a:t>
            </a:r>
            <a:r>
              <a:rPr lang="en-US" dirty="0">
                <a:solidFill>
                  <a:schemeClr val="tx2"/>
                </a:solidFill>
                <a:latin typeface="+mj-lt"/>
              </a:rPr>
              <a:t> </a:t>
            </a:r>
            <a:r>
              <a:rPr lang="en-US" dirty="0" err="1">
                <a:solidFill>
                  <a:schemeClr val="tx2"/>
                </a:solidFill>
                <a:latin typeface="+mj-lt"/>
              </a:rPr>
              <a:t>može</a:t>
            </a:r>
            <a:r>
              <a:rPr lang="en-US" dirty="0">
                <a:solidFill>
                  <a:schemeClr val="tx2"/>
                </a:solidFill>
                <a:latin typeface="+mj-lt"/>
              </a:rPr>
              <a:t> se </a:t>
            </a:r>
            <a:r>
              <a:rPr lang="en-US" dirty="0" err="1">
                <a:solidFill>
                  <a:schemeClr val="tx2"/>
                </a:solidFill>
                <a:latin typeface="+mj-lt"/>
              </a:rPr>
              <a:t>očekivati</a:t>
            </a:r>
            <a:r>
              <a:rPr lang="en-US" dirty="0">
                <a:solidFill>
                  <a:schemeClr val="tx2"/>
                </a:solidFill>
                <a:latin typeface="+mj-lt"/>
              </a:rPr>
              <a:t> </a:t>
            </a:r>
            <a:r>
              <a:rPr lang="en-US" dirty="0" err="1">
                <a:solidFill>
                  <a:schemeClr val="tx2"/>
                </a:solidFill>
                <a:latin typeface="+mj-lt"/>
              </a:rPr>
              <a:t>smanjen</a:t>
            </a:r>
            <a:r>
              <a:rPr lang="en-US" dirty="0">
                <a:solidFill>
                  <a:schemeClr val="tx2"/>
                </a:solidFill>
                <a:latin typeface="+mj-lt"/>
              </a:rPr>
              <a:t> </a:t>
            </a:r>
            <a:r>
              <a:rPr lang="en-US" dirty="0" err="1">
                <a:solidFill>
                  <a:schemeClr val="tx2"/>
                </a:solidFill>
                <a:latin typeface="+mj-lt"/>
              </a:rPr>
              <a:t>imuni</a:t>
            </a:r>
            <a:r>
              <a:rPr lang="en-US" dirty="0">
                <a:solidFill>
                  <a:schemeClr val="tx2"/>
                </a:solidFill>
                <a:latin typeface="+mj-lt"/>
              </a:rPr>
              <a:t> </a:t>
            </a:r>
            <a:r>
              <a:rPr lang="en-US" dirty="0" err="1">
                <a:solidFill>
                  <a:schemeClr val="tx2"/>
                </a:solidFill>
                <a:latin typeface="+mj-lt"/>
              </a:rPr>
              <a:t>odgovor</a:t>
            </a:r>
            <a:r>
              <a:rPr lang="en-US" dirty="0">
                <a:solidFill>
                  <a:schemeClr val="tx2"/>
                </a:solidFill>
                <a:latin typeface="+mj-lt"/>
              </a:rPr>
              <a:t>.</a:t>
            </a:r>
            <a:endParaRPr lang="sr-Latn-RS" dirty="0">
              <a:solidFill>
                <a:schemeClr val="tx2"/>
              </a:solidFill>
              <a:latin typeface="+mj-lt"/>
            </a:endParaRPr>
          </a:p>
          <a:p>
            <a:pPr marL="0" indent="0" algn="just">
              <a:buNone/>
            </a:pPr>
            <a:r>
              <a:rPr lang="en-US" dirty="0">
                <a:solidFill>
                  <a:schemeClr val="tx2"/>
                </a:solidFill>
                <a:latin typeface="+mj-lt"/>
              </a:rPr>
              <a:t/>
            </a:r>
            <a:br>
              <a:rPr lang="en-US" dirty="0">
                <a:solidFill>
                  <a:schemeClr val="tx2"/>
                </a:solidFill>
                <a:latin typeface="+mj-lt"/>
              </a:rPr>
            </a:br>
            <a:r>
              <a:rPr lang="en-US" dirty="0">
                <a:solidFill>
                  <a:schemeClr val="tx2"/>
                </a:solidFill>
                <a:latin typeface="+mj-lt"/>
              </a:rPr>
              <a:t/>
            </a:r>
            <a:br>
              <a:rPr lang="en-US" dirty="0">
                <a:solidFill>
                  <a:schemeClr val="tx2"/>
                </a:solidFill>
                <a:latin typeface="+mj-lt"/>
              </a:rPr>
            </a:br>
            <a:r>
              <a:rPr lang="en-US" dirty="0">
                <a:solidFill>
                  <a:schemeClr val="tx2"/>
                </a:solidFill>
                <a:latin typeface="+mj-lt"/>
              </a:rPr>
              <a:t>U </a:t>
            </a:r>
            <a:r>
              <a:rPr lang="en-US" dirty="0" err="1">
                <a:solidFill>
                  <a:schemeClr val="tx2"/>
                </a:solidFill>
                <a:latin typeface="+mj-lt"/>
              </a:rPr>
              <a:t>Srbiji</a:t>
            </a:r>
            <a:r>
              <a:rPr lang="en-US" dirty="0">
                <a:solidFill>
                  <a:schemeClr val="tx2"/>
                </a:solidFill>
                <a:latin typeface="+mj-lt"/>
              </a:rPr>
              <a:t> se ova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primenjuje</a:t>
            </a:r>
            <a:r>
              <a:rPr lang="en-US" dirty="0">
                <a:solidFill>
                  <a:schemeClr val="tx2"/>
                </a:solidFill>
                <a:latin typeface="+mj-lt"/>
              </a:rPr>
              <a:t> od 2006</a:t>
            </a:r>
            <a:r>
              <a:rPr lang="sr-Latn-RS" dirty="0">
                <a:solidFill>
                  <a:schemeClr val="tx2"/>
                </a:solidFill>
                <a:latin typeface="+mj-lt"/>
              </a:rPr>
              <a:t>.</a:t>
            </a:r>
            <a:r>
              <a:rPr lang="en-US" dirty="0">
                <a:solidFill>
                  <a:schemeClr val="tx2"/>
                </a:solidFill>
                <a:latin typeface="+mj-lt"/>
              </a:rPr>
              <a:t> </a:t>
            </a:r>
            <a:r>
              <a:rPr lang="en-US" dirty="0" err="1">
                <a:solidFill>
                  <a:schemeClr val="tx2"/>
                </a:solidFill>
                <a:latin typeface="+mj-lt"/>
              </a:rPr>
              <a:t>godine</a:t>
            </a:r>
            <a:r>
              <a:rPr lang="en-US" dirty="0">
                <a:solidFill>
                  <a:schemeClr val="tx2"/>
                </a:solidFill>
                <a:latin typeface="+mj-lt"/>
              </a:rPr>
              <a:t>, u </a:t>
            </a:r>
            <a:r>
              <a:rPr lang="en-US" dirty="0" err="1">
                <a:solidFill>
                  <a:schemeClr val="tx2"/>
                </a:solidFill>
                <a:latin typeface="+mj-lt"/>
              </a:rPr>
              <a:t>Programu</a:t>
            </a:r>
            <a:r>
              <a:rPr lang="en-US" dirty="0">
                <a:solidFill>
                  <a:schemeClr val="tx2"/>
                </a:solidFill>
                <a:latin typeface="+mj-lt"/>
              </a:rPr>
              <a:t> </a:t>
            </a:r>
            <a:r>
              <a:rPr lang="en-US" dirty="0" err="1">
                <a:solidFill>
                  <a:schemeClr val="tx2"/>
                </a:solidFill>
                <a:latin typeface="+mj-lt"/>
              </a:rPr>
              <a:t>obavezne</a:t>
            </a:r>
            <a:r>
              <a:rPr lang="en-US" dirty="0">
                <a:solidFill>
                  <a:schemeClr val="tx2"/>
                </a:solidFill>
                <a:latin typeface="+mj-lt"/>
              </a:rPr>
              <a:t> </a:t>
            </a:r>
            <a:r>
              <a:rPr lang="en-US" dirty="0" err="1">
                <a:solidFill>
                  <a:schemeClr val="tx2"/>
                </a:solidFill>
                <a:latin typeface="+mj-lt"/>
              </a:rPr>
              <a:t>imunizacije</a:t>
            </a:r>
            <a:r>
              <a:rPr lang="en-US" dirty="0">
                <a:solidFill>
                  <a:schemeClr val="tx2"/>
                </a:solidFill>
                <a:latin typeface="+mj-lt"/>
              </a:rPr>
              <a:t> </a:t>
            </a:r>
            <a:r>
              <a:rPr lang="en-US" dirty="0" err="1">
                <a:solidFill>
                  <a:schemeClr val="tx2"/>
                </a:solidFill>
                <a:latin typeface="+mj-lt"/>
              </a:rPr>
              <a:t>za</a:t>
            </a:r>
            <a:r>
              <a:rPr lang="en-US" dirty="0">
                <a:solidFill>
                  <a:schemeClr val="tx2"/>
                </a:solidFill>
                <a:latin typeface="+mj-lt"/>
              </a:rPr>
              <a:t> </a:t>
            </a:r>
            <a:r>
              <a:rPr lang="en-US" dirty="0" err="1">
                <a:solidFill>
                  <a:schemeClr val="tx2"/>
                </a:solidFill>
                <a:latin typeface="+mj-lt"/>
              </a:rPr>
              <a:t>decu</a:t>
            </a:r>
            <a:r>
              <a:rPr lang="en-US" dirty="0">
                <a:solidFill>
                  <a:schemeClr val="tx2"/>
                </a:solidFill>
                <a:latin typeface="+mj-lt"/>
              </a:rPr>
              <a:t> u </a:t>
            </a:r>
            <a:r>
              <a:rPr lang="en-US" dirty="0" err="1">
                <a:solidFill>
                  <a:schemeClr val="tx2"/>
                </a:solidFill>
                <a:latin typeface="+mj-lt"/>
              </a:rPr>
              <a:t>prvoj</a:t>
            </a:r>
            <a:r>
              <a:rPr lang="en-US" dirty="0">
                <a:solidFill>
                  <a:schemeClr val="tx2"/>
                </a:solidFill>
                <a:latin typeface="+mj-lt"/>
              </a:rPr>
              <a:t> </a:t>
            </a:r>
            <a:r>
              <a:rPr lang="en-US" dirty="0" err="1">
                <a:solidFill>
                  <a:schemeClr val="tx2"/>
                </a:solidFill>
                <a:latin typeface="+mj-lt"/>
              </a:rPr>
              <a:t>godini</a:t>
            </a:r>
            <a:r>
              <a:rPr lang="en-US" dirty="0">
                <a:solidFill>
                  <a:schemeClr val="tx2"/>
                </a:solidFill>
                <a:latin typeface="+mj-lt"/>
              </a:rPr>
              <a:t> </a:t>
            </a:r>
            <a:r>
              <a:rPr lang="en-US" dirty="0" err="1">
                <a:solidFill>
                  <a:schemeClr val="tx2"/>
                </a:solidFill>
                <a:latin typeface="+mj-lt"/>
              </a:rPr>
              <a:t>života</a:t>
            </a:r>
            <a:r>
              <a:rPr lang="en-US" dirty="0">
                <a:solidFill>
                  <a:schemeClr val="tx2"/>
                </a:solidFill>
                <a:latin typeface="+mj-lt"/>
              </a:rPr>
              <a:t>, </a:t>
            </a:r>
            <a:r>
              <a:rPr lang="en-US" dirty="0" err="1">
                <a:solidFill>
                  <a:schemeClr val="tx2"/>
                </a:solidFill>
                <a:latin typeface="+mj-lt"/>
              </a:rPr>
              <a:t>ona</a:t>
            </a:r>
            <a:r>
              <a:rPr lang="en-US" dirty="0">
                <a:solidFill>
                  <a:schemeClr val="tx2"/>
                </a:solidFill>
                <a:latin typeface="+mj-lt"/>
              </a:rPr>
              <a:t> se </a:t>
            </a:r>
            <a:r>
              <a:rPr lang="en-US" dirty="0" err="1">
                <a:solidFill>
                  <a:schemeClr val="tx2"/>
                </a:solidFill>
                <a:latin typeface="+mj-lt"/>
              </a:rPr>
              <a:t>nalazi</a:t>
            </a:r>
            <a:r>
              <a:rPr lang="en-US" dirty="0">
                <a:solidFill>
                  <a:schemeClr val="tx2"/>
                </a:solidFill>
                <a:latin typeface="+mj-lt"/>
              </a:rPr>
              <a:t> i u </a:t>
            </a:r>
            <a:r>
              <a:rPr lang="en-US" dirty="0" err="1">
                <a:solidFill>
                  <a:schemeClr val="tx2"/>
                </a:solidFill>
                <a:latin typeface="+mj-lt"/>
              </a:rPr>
              <a:t>sastavu</a:t>
            </a:r>
            <a:r>
              <a:rPr lang="en-US" dirty="0">
                <a:solidFill>
                  <a:schemeClr val="tx2"/>
                </a:solidFill>
                <a:latin typeface="+mj-lt"/>
              </a:rPr>
              <a:t> </a:t>
            </a:r>
            <a:r>
              <a:rPr lang="en-US" dirty="0" err="1">
                <a:solidFill>
                  <a:schemeClr val="tx2"/>
                </a:solidFill>
                <a:latin typeface="+mj-lt"/>
              </a:rPr>
              <a:t>nekih</a:t>
            </a:r>
            <a:r>
              <a:rPr lang="en-US" dirty="0">
                <a:solidFill>
                  <a:schemeClr val="tx2"/>
                </a:solidFill>
                <a:latin typeface="+mj-lt"/>
              </a:rPr>
              <a:t> </a:t>
            </a:r>
            <a:r>
              <a:rPr lang="en-US" dirty="0" err="1">
                <a:solidFill>
                  <a:schemeClr val="tx2"/>
                </a:solidFill>
                <a:latin typeface="+mj-lt"/>
              </a:rPr>
              <a:t>kombinovanih</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DTaP</a:t>
            </a:r>
            <a:r>
              <a:rPr lang="en-US" dirty="0">
                <a:solidFill>
                  <a:schemeClr val="tx2"/>
                </a:solidFill>
                <a:latin typeface="+mj-lt"/>
              </a:rPr>
              <a:t>-IPV-HIB, </a:t>
            </a:r>
            <a:r>
              <a:rPr lang="en-US" dirty="0" err="1">
                <a:solidFill>
                  <a:schemeClr val="tx2"/>
                </a:solidFill>
                <a:latin typeface="+mj-lt"/>
              </a:rPr>
              <a:t>DTaP</a:t>
            </a:r>
            <a:r>
              <a:rPr lang="en-US" dirty="0">
                <a:solidFill>
                  <a:schemeClr val="tx2"/>
                </a:solidFill>
                <a:latin typeface="+mj-lt"/>
              </a:rPr>
              <a:t>-HIB-IPV-HB i sl.)</a:t>
            </a:r>
            <a:endParaRPr lang="sr-Latn-RS" dirty="0">
              <a:solidFill>
                <a:schemeClr val="tx2"/>
              </a:solidFill>
              <a:latin typeface="+mj-lt"/>
            </a:endParaRPr>
          </a:p>
          <a:p>
            <a:pPr marL="0" indent="0" algn="just">
              <a:buNone/>
            </a:pPr>
            <a:endParaRPr lang="sr-Latn-RS" dirty="0">
              <a:solidFill>
                <a:schemeClr val="tx2"/>
              </a:solidFill>
              <a:latin typeface="+mj-lt"/>
            </a:endParaRPr>
          </a:p>
          <a:p>
            <a:pPr marL="0" indent="0" algn="just">
              <a:buNone/>
            </a:pPr>
            <a:r>
              <a:rPr lang="en-US" dirty="0" err="1">
                <a:solidFill>
                  <a:schemeClr val="tx2"/>
                </a:solidFill>
              </a:rPr>
              <a:t>ActHIB</a:t>
            </a:r>
            <a:r>
              <a:rPr lang="en-US" baseline="30000" dirty="0">
                <a:solidFill>
                  <a:schemeClr val="tx2"/>
                </a:solidFill>
              </a:rPr>
              <a:t>®</a:t>
            </a:r>
            <a:r>
              <a:rPr lang="en-US" dirty="0">
                <a:solidFill>
                  <a:schemeClr val="tx2"/>
                </a:solidFill>
              </a:rPr>
              <a:t>, </a:t>
            </a:r>
            <a:r>
              <a:rPr lang="en-US" dirty="0" err="1">
                <a:solidFill>
                  <a:schemeClr val="tx2"/>
                </a:solidFill>
              </a:rPr>
              <a:t>Haemophilus</a:t>
            </a:r>
            <a:r>
              <a:rPr lang="en-US" dirty="0">
                <a:solidFill>
                  <a:schemeClr val="tx2"/>
                </a:solidFill>
              </a:rPr>
              <a:t> b Conjugate Vaccine (Tetanus Toxoid Conjugate), </a:t>
            </a:r>
            <a:endParaRPr lang="en-US" dirty="0">
              <a:solidFill>
                <a:schemeClr val="tx2"/>
              </a:solidFill>
              <a:latin typeface="+mj-lt"/>
            </a:endParaRPr>
          </a:p>
        </p:txBody>
      </p:sp>
    </p:spTree>
    <p:extLst>
      <p:ext uri="{BB962C8B-B14F-4D97-AF65-F5344CB8AC3E}">
        <p14:creationId xmlns="" xmlns:p14="http://schemas.microsoft.com/office/powerpoint/2010/main" val="1493001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en-US" sz="3600" b="1" dirty="0">
                <a:effectLst>
                  <a:outerShdw blurRad="38100" dist="38100" dir="2700000" algn="tl">
                    <a:srgbClr val="000000">
                      <a:alpha val="43137"/>
                    </a:srgbClr>
                  </a:outerShdw>
                </a:effectLst>
              </a:rPr>
              <a:t>HIB  </a:t>
            </a:r>
            <a:r>
              <a:rPr lang="en-US" sz="3600" b="1" dirty="0" err="1">
                <a:effectLst>
                  <a:outerShdw blurRad="38100" dist="38100" dir="2700000" algn="tl">
                    <a:srgbClr val="000000">
                      <a:alpha val="43137"/>
                    </a:srgbClr>
                  </a:outerShdw>
                </a:effectLst>
              </a:rPr>
              <a:t>vakcina</a:t>
            </a:r>
            <a:r>
              <a:rPr lang="en-US" sz="3600" b="1" dirty="0">
                <a:effectLst>
                  <a:outerShdw blurRad="38100" dist="38100" dir="2700000" algn="tl">
                    <a:srgbClr val="000000">
                      <a:alpha val="43137"/>
                    </a:srgbClr>
                  </a:outerShdw>
                </a:effectLst>
              </a:rPr>
              <a:t>-</a:t>
            </a:r>
            <a:r>
              <a:rPr lang="en-US" sz="3600" dirty="0"/>
              <a:t> </a:t>
            </a:r>
            <a:r>
              <a:rPr lang="en-US" sz="3600" b="1" dirty="0" err="1">
                <a:effectLst>
                  <a:outerShdw blurRad="38100" dist="38100" dir="2700000" algn="tl">
                    <a:srgbClr val="000000">
                      <a:alpha val="43137"/>
                    </a:srgbClr>
                  </a:outerShdw>
                </a:effectLst>
              </a:rPr>
              <a:t>ActHIB</a:t>
            </a:r>
            <a:r>
              <a:rPr lang="en-US" sz="3600" b="1" baseline="30000" dirty="0">
                <a:effectLst>
                  <a:outerShdw blurRad="38100" dist="38100" dir="2700000" algn="tl">
                    <a:srgbClr val="000000">
                      <a:alpha val="43137"/>
                    </a:srgbClr>
                  </a:outerShdw>
                </a:effectLst>
              </a:rPr>
              <a:t>®</a:t>
            </a:r>
            <a:r>
              <a:rPr lang="en-US" sz="3600" b="1" dirty="0">
                <a:effectLst>
                  <a:outerShdw blurRad="38100" dist="38100" dir="2700000" algn="tl">
                    <a:srgbClr val="000000">
                      <a:alpha val="43137"/>
                    </a:srgbClr>
                  </a:outerShdw>
                </a:effectLst>
              </a:rPr>
              <a:t>,</a:t>
            </a:r>
            <a:r>
              <a:rPr lang="sr-Latn-RS" sz="3600" b="1" dirty="0">
                <a:effectLst>
                  <a:outerShdw blurRad="38100" dist="38100" dir="2700000" algn="tl">
                    <a:srgbClr val="000000">
                      <a:alpha val="43137"/>
                    </a:srgbClr>
                  </a:outerShdw>
                </a:effectLst>
              </a:rPr>
              <a:t> SRBIJA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a:ln>
            <a:solidFill>
              <a:srgbClr val="FF33CC"/>
            </a:solidFill>
          </a:ln>
        </p:spPr>
        <p:txBody>
          <a:bodyPr>
            <a:normAutofit fontScale="62500" lnSpcReduction="20000"/>
          </a:bodyPr>
          <a:lstStyle/>
          <a:p>
            <a:pPr marL="0" indent="0" algn="just">
              <a:buNone/>
            </a:pPr>
            <a:r>
              <a:rPr lang="en-US" dirty="0">
                <a:latin typeface="+mj-lt"/>
              </a:rPr>
              <a:t/>
            </a:r>
            <a:br>
              <a:rPr lang="en-US" dirty="0">
                <a:latin typeface="+mj-lt"/>
              </a:rPr>
            </a:br>
            <a:r>
              <a:rPr lang="en-US" dirty="0">
                <a:solidFill>
                  <a:srgbClr val="FF33CC"/>
                </a:solidFill>
                <a:latin typeface="+mj-lt"/>
              </a:rPr>
              <a:t>HIB </a:t>
            </a:r>
            <a:r>
              <a:rPr lang="en-US" dirty="0" err="1">
                <a:solidFill>
                  <a:srgbClr val="FF33CC"/>
                </a:solidFill>
                <a:latin typeface="+mj-lt"/>
              </a:rPr>
              <a:t>vakcina</a:t>
            </a:r>
            <a:r>
              <a:rPr lang="en-US" dirty="0">
                <a:solidFill>
                  <a:srgbClr val="FF33CC"/>
                </a:solidFill>
                <a:latin typeface="+mj-lt"/>
              </a:rPr>
              <a:t> </a:t>
            </a:r>
            <a:r>
              <a:rPr lang="en-US" dirty="0">
                <a:solidFill>
                  <a:schemeClr val="tx2"/>
                </a:solidFill>
                <a:latin typeface="+mj-lt"/>
              </a:rPr>
              <a:t>je </a:t>
            </a:r>
            <a:r>
              <a:rPr lang="en-US" dirty="0" err="1">
                <a:solidFill>
                  <a:schemeClr val="tx2"/>
                </a:solidFill>
                <a:latin typeface="+mj-lt"/>
              </a:rPr>
              <a:t>konjugovana</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protiv</a:t>
            </a:r>
            <a:r>
              <a:rPr lang="en-US" dirty="0">
                <a:solidFill>
                  <a:schemeClr val="tx2"/>
                </a:solidFill>
                <a:latin typeface="+mj-lt"/>
              </a:rPr>
              <a:t> </a:t>
            </a:r>
            <a:r>
              <a:rPr lang="en-US" dirty="0" err="1">
                <a:solidFill>
                  <a:schemeClr val="tx2"/>
                </a:solidFill>
                <a:latin typeface="+mj-lt"/>
              </a:rPr>
              <a:t>infekcija</a:t>
            </a:r>
            <a:r>
              <a:rPr lang="en-US" dirty="0">
                <a:solidFill>
                  <a:schemeClr val="tx2"/>
                </a:solidFill>
                <a:latin typeface="+mj-lt"/>
              </a:rPr>
              <a:t> </a:t>
            </a:r>
            <a:r>
              <a:rPr lang="en-US" dirty="0" err="1">
                <a:solidFill>
                  <a:schemeClr val="tx2"/>
                </a:solidFill>
                <a:latin typeface="+mj-lt"/>
              </a:rPr>
              <a:t>izazvanih</a:t>
            </a:r>
            <a:r>
              <a:rPr lang="en-US" dirty="0">
                <a:solidFill>
                  <a:schemeClr val="tx2"/>
                </a:solidFill>
                <a:latin typeface="+mj-lt"/>
              </a:rPr>
              <a:t> </a:t>
            </a:r>
            <a:r>
              <a:rPr lang="en-US" b="1" i="1" dirty="0" err="1">
                <a:solidFill>
                  <a:schemeClr val="tx2"/>
                </a:solidFill>
                <a:latin typeface="+mj-lt"/>
              </a:rPr>
              <a:t>Haemophilus</a:t>
            </a:r>
            <a:r>
              <a:rPr lang="sr-Latn-RS" b="1" i="1" dirty="0">
                <a:solidFill>
                  <a:schemeClr val="tx2"/>
                </a:solidFill>
                <a:latin typeface="+mj-lt"/>
              </a:rPr>
              <a:t> </a:t>
            </a:r>
            <a:r>
              <a:rPr lang="en-US" b="1" i="1" dirty="0">
                <a:solidFill>
                  <a:schemeClr val="tx2"/>
                </a:solidFill>
                <a:latin typeface="+mj-lt"/>
              </a:rPr>
              <a:t> </a:t>
            </a:r>
            <a:r>
              <a:rPr lang="sr-Latn-RS" b="1" i="1" dirty="0" err="1">
                <a:solidFill>
                  <a:schemeClr val="tx2"/>
                </a:solidFill>
                <a:latin typeface="+mj-lt"/>
              </a:rPr>
              <a:t>i</a:t>
            </a:r>
            <a:r>
              <a:rPr lang="en-US" b="1" i="1" dirty="0" err="1">
                <a:solidFill>
                  <a:schemeClr val="tx2"/>
                </a:solidFill>
                <a:latin typeface="+mj-lt"/>
              </a:rPr>
              <a:t>nfluenzae</a:t>
            </a:r>
            <a:r>
              <a:rPr lang="en-US" b="1" i="1" dirty="0">
                <a:solidFill>
                  <a:schemeClr val="tx2"/>
                </a:solidFill>
                <a:latin typeface="+mj-lt"/>
              </a:rPr>
              <a:t> </a:t>
            </a:r>
            <a:r>
              <a:rPr lang="en-US" b="1" dirty="0" err="1">
                <a:solidFill>
                  <a:schemeClr val="tx2"/>
                </a:solidFill>
                <a:latin typeface="+mj-lt"/>
              </a:rPr>
              <a:t>tipa</a:t>
            </a:r>
            <a:r>
              <a:rPr lang="en-US" b="1" dirty="0">
                <a:solidFill>
                  <a:schemeClr val="tx2"/>
                </a:solidFill>
                <a:latin typeface="+mj-lt"/>
              </a:rPr>
              <a:t> </a:t>
            </a:r>
            <a:r>
              <a:rPr lang="sr-Latn-RS" b="1" dirty="0">
                <a:solidFill>
                  <a:schemeClr val="tx2"/>
                </a:solidFill>
                <a:latin typeface="+mj-lt"/>
              </a:rPr>
              <a:t>b</a:t>
            </a:r>
            <a:r>
              <a:rPr lang="sr-Latn-RS" dirty="0">
                <a:solidFill>
                  <a:schemeClr val="tx2"/>
                </a:solidFill>
                <a:latin typeface="+mj-lt"/>
              </a:rPr>
              <a:t>,</a:t>
            </a:r>
            <a:r>
              <a:rPr lang="en-US" dirty="0">
                <a:solidFill>
                  <a:schemeClr val="tx2"/>
                </a:solidFill>
                <a:latin typeface="+mj-lt"/>
              </a:rPr>
              <a:t> </a:t>
            </a:r>
            <a:r>
              <a:rPr lang="en-US" dirty="0" err="1">
                <a:solidFill>
                  <a:schemeClr val="tx2"/>
                </a:solidFill>
                <a:latin typeface="+mj-lt"/>
              </a:rPr>
              <a:t>koja</a:t>
            </a:r>
            <a:r>
              <a:rPr lang="en-US" dirty="0">
                <a:solidFill>
                  <a:schemeClr val="tx2"/>
                </a:solidFill>
                <a:latin typeface="+mj-lt"/>
              </a:rPr>
              <a:t> </a:t>
            </a:r>
            <a:r>
              <a:rPr lang="en-US" dirty="0" err="1">
                <a:solidFill>
                  <a:schemeClr val="tx2"/>
                </a:solidFill>
                <a:latin typeface="+mj-lt"/>
              </a:rPr>
              <a:t>sadrži</a:t>
            </a:r>
            <a:r>
              <a:rPr lang="en-US" dirty="0">
                <a:solidFill>
                  <a:schemeClr val="tx2"/>
                </a:solidFill>
                <a:latin typeface="+mj-lt"/>
              </a:rPr>
              <a:t>  </a:t>
            </a:r>
            <a:r>
              <a:rPr lang="en-US" dirty="0" err="1">
                <a:solidFill>
                  <a:schemeClr val="tx2"/>
                </a:solidFill>
                <a:latin typeface="+mj-lt"/>
              </a:rPr>
              <a:t>deo</a:t>
            </a:r>
            <a:r>
              <a:rPr lang="en-US" dirty="0">
                <a:solidFill>
                  <a:schemeClr val="tx2"/>
                </a:solidFill>
                <a:latin typeface="+mj-lt"/>
              </a:rPr>
              <a:t> </a:t>
            </a:r>
            <a:r>
              <a:rPr lang="en-US" dirty="0" err="1">
                <a:solidFill>
                  <a:schemeClr val="tx2"/>
                </a:solidFill>
                <a:latin typeface="+mj-lt"/>
              </a:rPr>
              <a:t>bakterije</a:t>
            </a:r>
            <a:r>
              <a:rPr lang="en-US" dirty="0">
                <a:solidFill>
                  <a:schemeClr val="tx2"/>
                </a:solidFill>
                <a:latin typeface="+mj-lt"/>
              </a:rPr>
              <a:t> (</a:t>
            </a:r>
            <a:r>
              <a:rPr lang="en-US" dirty="0" err="1">
                <a:solidFill>
                  <a:schemeClr val="tx2"/>
                </a:solidFill>
                <a:latin typeface="+mj-lt"/>
              </a:rPr>
              <a:t>polisahirdni</a:t>
            </a:r>
            <a:r>
              <a:rPr lang="en-US" dirty="0">
                <a:solidFill>
                  <a:schemeClr val="tx2"/>
                </a:solidFill>
                <a:latin typeface="+mj-lt"/>
              </a:rPr>
              <a:t> antigen)</a:t>
            </a:r>
            <a:r>
              <a:rPr lang="sr-Latn-RS" dirty="0">
                <a:solidFill>
                  <a:schemeClr val="tx2"/>
                </a:solidFill>
                <a:latin typeface="+mj-lt"/>
              </a:rPr>
              <a:t>,</a:t>
            </a:r>
            <a:r>
              <a:rPr lang="en-US" dirty="0">
                <a:solidFill>
                  <a:schemeClr val="tx2"/>
                </a:solidFill>
                <a:latin typeface="+mj-lt"/>
              </a:rPr>
              <a:t> </a:t>
            </a:r>
            <a:r>
              <a:rPr lang="en-US" dirty="0" err="1">
                <a:solidFill>
                  <a:schemeClr val="tx2"/>
                </a:solidFill>
                <a:latin typeface="+mj-lt"/>
              </a:rPr>
              <a:t>koji</a:t>
            </a:r>
            <a:r>
              <a:rPr lang="en-US" dirty="0">
                <a:solidFill>
                  <a:schemeClr val="tx2"/>
                </a:solidFill>
                <a:latin typeface="+mj-lt"/>
              </a:rPr>
              <a:t> je </a:t>
            </a:r>
            <a:r>
              <a:rPr lang="en-US" dirty="0" err="1">
                <a:solidFill>
                  <a:schemeClr val="tx2"/>
                </a:solidFill>
                <a:latin typeface="+mj-lt"/>
              </a:rPr>
              <a:t>konjugovan</a:t>
            </a:r>
            <a:r>
              <a:rPr lang="en-US" dirty="0">
                <a:solidFill>
                  <a:schemeClr val="tx2"/>
                </a:solidFill>
                <a:latin typeface="+mj-lt"/>
              </a:rPr>
              <a:t> </a:t>
            </a:r>
            <a:r>
              <a:rPr lang="en-US" dirty="0" err="1">
                <a:solidFill>
                  <a:schemeClr val="tx2"/>
                </a:solidFill>
                <a:latin typeface="+mj-lt"/>
              </a:rPr>
              <a:t>na</a:t>
            </a:r>
            <a:r>
              <a:rPr lang="en-US" dirty="0">
                <a:solidFill>
                  <a:schemeClr val="tx2"/>
                </a:solidFill>
                <a:latin typeface="+mj-lt"/>
              </a:rPr>
              <a:t> </a:t>
            </a:r>
            <a:r>
              <a:rPr lang="en-US" dirty="0" err="1">
                <a:solidFill>
                  <a:schemeClr val="tx2"/>
                </a:solidFill>
                <a:latin typeface="+mj-lt"/>
              </a:rPr>
              <a:t>tetanusnom</a:t>
            </a:r>
            <a:r>
              <a:rPr lang="en-US" dirty="0">
                <a:solidFill>
                  <a:schemeClr val="tx2"/>
                </a:solidFill>
                <a:latin typeface="+mj-lt"/>
              </a:rPr>
              <a:t> </a:t>
            </a:r>
            <a:r>
              <a:rPr lang="en-US" dirty="0" err="1">
                <a:solidFill>
                  <a:schemeClr val="tx2"/>
                </a:solidFill>
                <a:latin typeface="+mj-lt"/>
              </a:rPr>
              <a:t>proteinu</a:t>
            </a:r>
            <a:r>
              <a:rPr lang="en-US" dirty="0">
                <a:solidFill>
                  <a:schemeClr val="tx2"/>
                </a:solidFill>
                <a:latin typeface="+mj-lt"/>
              </a:rPr>
              <a:t>. </a:t>
            </a:r>
            <a:endParaRPr lang="sr-Latn-RS" dirty="0">
              <a:solidFill>
                <a:schemeClr val="tx2"/>
              </a:solidFill>
              <a:latin typeface="+mj-lt"/>
            </a:endParaRPr>
          </a:p>
          <a:p>
            <a:pPr marL="0" indent="0" algn="just">
              <a:buNone/>
            </a:pPr>
            <a:endParaRPr lang="sr-Latn-RS" dirty="0">
              <a:solidFill>
                <a:schemeClr val="tx2"/>
              </a:solidFill>
              <a:latin typeface="+mj-lt"/>
            </a:endParaRPr>
          </a:p>
          <a:p>
            <a:pPr marL="0" indent="0" algn="just">
              <a:buNone/>
            </a:pPr>
            <a:r>
              <a:rPr lang="en-US" dirty="0" err="1">
                <a:solidFill>
                  <a:schemeClr val="tx2"/>
                </a:solidFill>
                <a:latin typeface="+mj-lt"/>
              </a:rPr>
              <a:t>Vakcina</a:t>
            </a:r>
            <a:r>
              <a:rPr lang="en-US" dirty="0">
                <a:solidFill>
                  <a:schemeClr val="tx2"/>
                </a:solidFill>
                <a:latin typeface="+mj-lt"/>
              </a:rPr>
              <a:t> se </a:t>
            </a:r>
            <a:r>
              <a:rPr lang="en-US" dirty="0" err="1">
                <a:solidFill>
                  <a:schemeClr val="tx2"/>
                </a:solidFill>
                <a:latin typeface="+mj-lt"/>
              </a:rPr>
              <a:t>primenjuje</a:t>
            </a:r>
            <a:r>
              <a:rPr lang="en-US" dirty="0">
                <a:solidFill>
                  <a:schemeClr val="tx2"/>
                </a:solidFill>
                <a:latin typeface="+mj-lt"/>
              </a:rPr>
              <a:t> od </a:t>
            </a:r>
            <a:r>
              <a:rPr lang="en-US" dirty="0" err="1">
                <a:solidFill>
                  <a:schemeClr val="tx2"/>
                </a:solidFill>
                <a:latin typeface="+mj-lt"/>
              </a:rPr>
              <a:t>navršenih</a:t>
            </a:r>
            <a:r>
              <a:rPr lang="en-US" dirty="0">
                <a:solidFill>
                  <a:schemeClr val="tx2"/>
                </a:solidFill>
                <a:latin typeface="+mj-lt"/>
              </a:rPr>
              <a:t> </a:t>
            </a:r>
            <a:r>
              <a:rPr lang="sr-Latn-RS" dirty="0">
                <a:solidFill>
                  <a:schemeClr val="tx2"/>
                </a:solidFill>
                <a:latin typeface="+mj-lt"/>
              </a:rPr>
              <a:t>2 </a:t>
            </a:r>
            <a:r>
              <a:rPr lang="en-US" dirty="0" err="1">
                <a:solidFill>
                  <a:schemeClr val="tx2"/>
                </a:solidFill>
                <a:latin typeface="+mj-lt"/>
              </a:rPr>
              <a:t>meseca</a:t>
            </a:r>
            <a:r>
              <a:rPr lang="en-US" dirty="0">
                <a:solidFill>
                  <a:schemeClr val="tx2"/>
                </a:solidFill>
                <a:latin typeface="+mj-lt"/>
              </a:rPr>
              <a:t> </a:t>
            </a:r>
            <a:r>
              <a:rPr lang="en-US" dirty="0" err="1">
                <a:solidFill>
                  <a:schemeClr val="tx2"/>
                </a:solidFill>
                <a:latin typeface="+mj-lt"/>
              </a:rPr>
              <a:t>života</a:t>
            </a:r>
            <a:r>
              <a:rPr lang="en-US" dirty="0">
                <a:solidFill>
                  <a:schemeClr val="tx2"/>
                </a:solidFill>
                <a:latin typeface="+mj-lt"/>
              </a:rPr>
              <a:t> u </a:t>
            </a:r>
            <a:r>
              <a:rPr lang="en-US" dirty="0" err="1">
                <a:solidFill>
                  <a:schemeClr val="tx2"/>
                </a:solidFill>
                <a:latin typeface="+mj-lt"/>
              </a:rPr>
              <a:t>cilju</a:t>
            </a:r>
            <a:r>
              <a:rPr lang="en-US" dirty="0">
                <a:solidFill>
                  <a:schemeClr val="tx2"/>
                </a:solidFill>
                <a:latin typeface="+mj-lt"/>
              </a:rPr>
              <a:t> </a:t>
            </a:r>
            <a:r>
              <a:rPr lang="en-US" dirty="0" err="1">
                <a:solidFill>
                  <a:schemeClr val="tx2"/>
                </a:solidFill>
                <a:latin typeface="Calibri" pitchFamily="34" charset="0"/>
              </a:rPr>
              <a:t>sprečavanja</a:t>
            </a:r>
            <a:r>
              <a:rPr lang="en-US" dirty="0">
                <a:solidFill>
                  <a:schemeClr val="tx2"/>
                </a:solidFill>
                <a:latin typeface="+mj-lt"/>
              </a:rPr>
              <a:t>  </a:t>
            </a:r>
            <a:r>
              <a:rPr lang="en-US" dirty="0" err="1">
                <a:solidFill>
                  <a:schemeClr val="tx2"/>
                </a:solidFill>
                <a:latin typeface="+mj-lt"/>
              </a:rPr>
              <a:t>invazivne</a:t>
            </a:r>
            <a:r>
              <a:rPr lang="en-US" dirty="0">
                <a:solidFill>
                  <a:schemeClr val="tx2"/>
                </a:solidFill>
                <a:latin typeface="+mj-lt"/>
              </a:rPr>
              <a:t> </a:t>
            </a:r>
            <a:r>
              <a:rPr lang="en-US" dirty="0" err="1">
                <a:solidFill>
                  <a:schemeClr val="tx2"/>
                </a:solidFill>
                <a:latin typeface="+mj-lt"/>
              </a:rPr>
              <a:t>bolesti</a:t>
            </a:r>
            <a:r>
              <a:rPr lang="en-US" dirty="0">
                <a:solidFill>
                  <a:schemeClr val="tx2"/>
                </a:solidFill>
                <a:latin typeface="+mj-lt"/>
              </a:rPr>
              <a:t> </a:t>
            </a:r>
            <a:r>
              <a:rPr lang="en-US" dirty="0" err="1">
                <a:solidFill>
                  <a:schemeClr val="tx2"/>
                </a:solidFill>
                <a:latin typeface="+mj-lt"/>
              </a:rPr>
              <a:t>koju</a:t>
            </a:r>
            <a:r>
              <a:rPr lang="en-US" dirty="0">
                <a:solidFill>
                  <a:schemeClr val="tx2"/>
                </a:solidFill>
                <a:latin typeface="+mj-lt"/>
              </a:rPr>
              <a:t> ova </a:t>
            </a:r>
            <a:r>
              <a:rPr lang="en-US" dirty="0" err="1">
                <a:solidFill>
                  <a:schemeClr val="tx2"/>
                </a:solidFill>
                <a:latin typeface="+mj-lt"/>
              </a:rPr>
              <a:t>bakterija</a:t>
            </a:r>
            <a:r>
              <a:rPr lang="en-US" dirty="0">
                <a:solidFill>
                  <a:schemeClr val="tx2"/>
                </a:solidFill>
                <a:latin typeface="+mj-lt"/>
              </a:rPr>
              <a:t> </a:t>
            </a:r>
            <a:r>
              <a:rPr lang="en-US" dirty="0" err="1">
                <a:solidFill>
                  <a:schemeClr val="tx2"/>
                </a:solidFill>
                <a:latin typeface="+mj-lt"/>
              </a:rPr>
              <a:t>izaziva</a:t>
            </a:r>
            <a:r>
              <a:rPr lang="en-US" dirty="0">
                <a:solidFill>
                  <a:schemeClr val="tx2"/>
                </a:solidFill>
                <a:latin typeface="+mj-lt"/>
              </a:rPr>
              <a:t> </a:t>
            </a:r>
            <a:r>
              <a:rPr lang="en-US" dirty="0" err="1">
                <a:solidFill>
                  <a:schemeClr val="tx2"/>
                </a:solidFill>
                <a:latin typeface="+mj-lt"/>
              </a:rPr>
              <a:t>kod</a:t>
            </a:r>
            <a:r>
              <a:rPr lang="en-US" dirty="0">
                <a:solidFill>
                  <a:schemeClr val="tx2"/>
                </a:solidFill>
                <a:latin typeface="+mj-lt"/>
              </a:rPr>
              <a:t> </a:t>
            </a:r>
            <a:r>
              <a:rPr lang="en-US" dirty="0" err="1">
                <a:solidFill>
                  <a:schemeClr val="tx2"/>
                </a:solidFill>
                <a:latin typeface="+mj-lt"/>
              </a:rPr>
              <a:t>dece</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se </a:t>
            </a:r>
            <a:r>
              <a:rPr lang="en-US" dirty="0" err="1">
                <a:solidFill>
                  <a:schemeClr val="tx2"/>
                </a:solidFill>
                <a:latin typeface="+mj-lt"/>
              </a:rPr>
              <a:t>generalno</a:t>
            </a:r>
            <a:r>
              <a:rPr lang="en-US" dirty="0">
                <a:solidFill>
                  <a:schemeClr val="tx2"/>
                </a:solidFill>
                <a:latin typeface="+mj-lt"/>
              </a:rPr>
              <a:t> </a:t>
            </a:r>
            <a:r>
              <a:rPr lang="en-US" dirty="0" err="1">
                <a:solidFill>
                  <a:schemeClr val="tx2"/>
                </a:solidFill>
                <a:latin typeface="+mj-lt"/>
              </a:rPr>
              <a:t>dobro</a:t>
            </a:r>
            <a:r>
              <a:rPr lang="en-US" dirty="0">
                <a:solidFill>
                  <a:schemeClr val="tx2"/>
                </a:solidFill>
                <a:latin typeface="+mj-lt"/>
              </a:rPr>
              <a:t> </a:t>
            </a:r>
            <a:r>
              <a:rPr lang="en-US" dirty="0" err="1">
                <a:solidFill>
                  <a:schemeClr val="tx2"/>
                </a:solidFill>
                <a:latin typeface="+mj-lt"/>
              </a:rPr>
              <a:t>podnosi</a:t>
            </a:r>
            <a:r>
              <a:rPr lang="en-US" dirty="0">
                <a:solidFill>
                  <a:schemeClr val="tx2"/>
                </a:solidFill>
                <a:latin typeface="+mj-lt"/>
              </a:rPr>
              <a:t>. </a:t>
            </a:r>
            <a:r>
              <a:rPr lang="en-US" dirty="0" err="1">
                <a:solidFill>
                  <a:schemeClr val="tx2"/>
                </a:solidFill>
                <a:latin typeface="+mj-lt"/>
              </a:rPr>
              <a:t>Može</a:t>
            </a:r>
            <a:r>
              <a:rPr lang="en-US" dirty="0">
                <a:solidFill>
                  <a:schemeClr val="tx2"/>
                </a:solidFill>
                <a:latin typeface="+mj-lt"/>
              </a:rPr>
              <a:t> se </a:t>
            </a:r>
            <a:r>
              <a:rPr lang="en-US" dirty="0" err="1">
                <a:solidFill>
                  <a:schemeClr val="tx2"/>
                </a:solidFill>
                <a:latin typeface="+mj-lt"/>
              </a:rPr>
              <a:t>primenjivati</a:t>
            </a:r>
            <a:r>
              <a:rPr lang="en-US" dirty="0">
                <a:solidFill>
                  <a:schemeClr val="tx2"/>
                </a:solidFill>
                <a:latin typeface="+mj-lt"/>
              </a:rPr>
              <a:t> </a:t>
            </a:r>
            <a:r>
              <a:rPr lang="en-US" dirty="0" err="1">
                <a:solidFill>
                  <a:schemeClr val="tx2"/>
                </a:solidFill>
                <a:latin typeface="+mj-lt"/>
              </a:rPr>
              <a:t>istovremeno</a:t>
            </a:r>
            <a:r>
              <a:rPr lang="en-US" dirty="0">
                <a:solidFill>
                  <a:schemeClr val="tx2"/>
                </a:solidFill>
                <a:latin typeface="+mj-lt"/>
              </a:rPr>
              <a:t>, </a:t>
            </a:r>
            <a:r>
              <a:rPr lang="en-US" dirty="0" err="1">
                <a:solidFill>
                  <a:schemeClr val="tx2"/>
                </a:solidFill>
                <a:latin typeface="+mj-lt"/>
              </a:rPr>
              <a:t>ali</a:t>
            </a:r>
            <a:r>
              <a:rPr lang="en-US" dirty="0">
                <a:solidFill>
                  <a:schemeClr val="tx2"/>
                </a:solidFill>
                <a:latin typeface="+mj-lt"/>
              </a:rPr>
              <a:t> i pre i </a:t>
            </a:r>
            <a:r>
              <a:rPr lang="en-US" dirty="0" err="1">
                <a:solidFill>
                  <a:schemeClr val="tx2"/>
                </a:solidFill>
                <a:latin typeface="+mj-lt"/>
              </a:rPr>
              <a:t>posle</a:t>
            </a:r>
            <a:r>
              <a:rPr lang="en-US" dirty="0">
                <a:solidFill>
                  <a:schemeClr val="tx2"/>
                </a:solidFill>
                <a:latin typeface="+mj-lt"/>
              </a:rPr>
              <a:t> </a:t>
            </a:r>
            <a:r>
              <a:rPr lang="en-US" dirty="0" err="1">
                <a:solidFill>
                  <a:schemeClr val="tx2"/>
                </a:solidFill>
                <a:latin typeface="+mj-lt"/>
              </a:rPr>
              <a:t>primene</a:t>
            </a:r>
            <a:r>
              <a:rPr lang="en-US" dirty="0">
                <a:solidFill>
                  <a:schemeClr val="tx2"/>
                </a:solidFill>
                <a:latin typeface="+mj-lt"/>
              </a:rPr>
              <a:t> </a:t>
            </a:r>
            <a:r>
              <a:rPr lang="en-US" dirty="0" err="1">
                <a:solidFill>
                  <a:schemeClr val="tx2"/>
                </a:solidFill>
                <a:latin typeface="+mj-lt"/>
              </a:rPr>
              <a:t>različitih</a:t>
            </a:r>
            <a:r>
              <a:rPr lang="en-US" dirty="0">
                <a:solidFill>
                  <a:schemeClr val="tx2"/>
                </a:solidFill>
                <a:latin typeface="+mj-lt"/>
              </a:rPr>
              <a:t> </a:t>
            </a:r>
            <a:r>
              <a:rPr lang="en-US" dirty="0" err="1">
                <a:solidFill>
                  <a:schemeClr val="tx2"/>
                </a:solidFill>
                <a:latin typeface="+mj-lt"/>
              </a:rPr>
              <a:t>inaktivisanih</a:t>
            </a:r>
            <a:r>
              <a:rPr lang="en-US" dirty="0">
                <a:solidFill>
                  <a:schemeClr val="tx2"/>
                </a:solidFill>
                <a:latin typeface="+mj-lt"/>
              </a:rPr>
              <a:t> </a:t>
            </a:r>
            <a:r>
              <a:rPr lang="en-US" dirty="0" err="1">
                <a:solidFill>
                  <a:schemeClr val="tx2"/>
                </a:solidFill>
                <a:latin typeface="+mj-lt"/>
              </a:rPr>
              <a:t>ili</a:t>
            </a:r>
            <a:r>
              <a:rPr lang="en-US" dirty="0">
                <a:solidFill>
                  <a:schemeClr val="tx2"/>
                </a:solidFill>
                <a:latin typeface="+mj-lt"/>
              </a:rPr>
              <a:t> </a:t>
            </a:r>
            <a:r>
              <a:rPr lang="en-US" dirty="0" err="1">
                <a:solidFill>
                  <a:schemeClr val="tx2"/>
                </a:solidFill>
                <a:latin typeface="+mj-lt"/>
              </a:rPr>
              <a:t>živih</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Kod</a:t>
            </a:r>
            <a:r>
              <a:rPr lang="en-US" dirty="0">
                <a:solidFill>
                  <a:schemeClr val="tx2"/>
                </a:solidFill>
                <a:latin typeface="+mj-lt"/>
              </a:rPr>
              <a:t> </a:t>
            </a:r>
            <a:r>
              <a:rPr lang="en-US" dirty="0" err="1">
                <a:solidFill>
                  <a:schemeClr val="tx2"/>
                </a:solidFill>
                <a:latin typeface="+mj-lt"/>
              </a:rPr>
              <a:t>osoba</a:t>
            </a:r>
            <a:r>
              <a:rPr lang="en-US" dirty="0">
                <a:solidFill>
                  <a:schemeClr val="tx2"/>
                </a:solidFill>
                <a:latin typeface="+mj-lt"/>
              </a:rPr>
              <a:t> </a:t>
            </a:r>
            <a:r>
              <a:rPr lang="en-US" dirty="0" err="1">
                <a:solidFill>
                  <a:schemeClr val="tx2"/>
                </a:solidFill>
                <a:latin typeface="+mj-lt"/>
              </a:rPr>
              <a:t>koje</a:t>
            </a:r>
            <a:r>
              <a:rPr lang="en-US" dirty="0">
                <a:solidFill>
                  <a:schemeClr val="tx2"/>
                </a:solidFill>
                <a:latin typeface="+mj-lt"/>
              </a:rPr>
              <a:t> </a:t>
            </a:r>
            <a:r>
              <a:rPr lang="en-US" dirty="0" err="1">
                <a:solidFill>
                  <a:schemeClr val="tx2"/>
                </a:solidFill>
                <a:latin typeface="+mj-lt"/>
              </a:rPr>
              <a:t>primaju</a:t>
            </a:r>
            <a:r>
              <a:rPr lang="en-US" dirty="0">
                <a:solidFill>
                  <a:schemeClr val="tx2"/>
                </a:solidFill>
                <a:latin typeface="+mj-lt"/>
              </a:rPr>
              <a:t> </a:t>
            </a:r>
            <a:r>
              <a:rPr lang="en-US" dirty="0" err="1">
                <a:solidFill>
                  <a:schemeClr val="tx2"/>
                </a:solidFill>
                <a:latin typeface="+mj-lt"/>
              </a:rPr>
              <a:t>imunosupresivnu</a:t>
            </a:r>
            <a:r>
              <a:rPr lang="en-US" dirty="0">
                <a:solidFill>
                  <a:schemeClr val="tx2"/>
                </a:solidFill>
                <a:latin typeface="+mj-lt"/>
              </a:rPr>
              <a:t> </a:t>
            </a:r>
            <a:r>
              <a:rPr lang="en-US" dirty="0" err="1">
                <a:solidFill>
                  <a:schemeClr val="tx2"/>
                </a:solidFill>
                <a:latin typeface="+mj-lt"/>
              </a:rPr>
              <a:t>terapiju</a:t>
            </a:r>
            <a:r>
              <a:rPr lang="en-US" dirty="0">
                <a:solidFill>
                  <a:schemeClr val="tx2"/>
                </a:solidFill>
                <a:latin typeface="+mj-lt"/>
              </a:rPr>
              <a:t> </a:t>
            </a:r>
            <a:r>
              <a:rPr lang="en-US" dirty="0" err="1">
                <a:solidFill>
                  <a:schemeClr val="tx2"/>
                </a:solidFill>
                <a:latin typeface="+mj-lt"/>
              </a:rPr>
              <a:t>ili</a:t>
            </a:r>
            <a:r>
              <a:rPr lang="en-US" dirty="0">
                <a:solidFill>
                  <a:schemeClr val="tx2"/>
                </a:solidFill>
                <a:latin typeface="+mj-lt"/>
              </a:rPr>
              <a:t> </a:t>
            </a:r>
            <a:r>
              <a:rPr lang="en-US" dirty="0" err="1">
                <a:solidFill>
                  <a:schemeClr val="tx2"/>
                </a:solidFill>
                <a:latin typeface="+mj-lt"/>
              </a:rPr>
              <a:t>imaju</a:t>
            </a:r>
            <a:r>
              <a:rPr lang="en-US" dirty="0">
                <a:solidFill>
                  <a:schemeClr val="tx2"/>
                </a:solidFill>
                <a:latin typeface="+mj-lt"/>
              </a:rPr>
              <a:t> </a:t>
            </a:r>
            <a:r>
              <a:rPr lang="en-US" dirty="0" err="1">
                <a:solidFill>
                  <a:schemeClr val="tx2"/>
                </a:solidFill>
                <a:latin typeface="+mj-lt"/>
              </a:rPr>
              <a:t>oslabljen</a:t>
            </a:r>
            <a:r>
              <a:rPr lang="en-US" dirty="0">
                <a:solidFill>
                  <a:schemeClr val="tx2"/>
                </a:solidFill>
                <a:latin typeface="+mj-lt"/>
              </a:rPr>
              <a:t> </a:t>
            </a:r>
            <a:r>
              <a:rPr lang="en-US" dirty="0" err="1">
                <a:solidFill>
                  <a:schemeClr val="tx2"/>
                </a:solidFill>
                <a:latin typeface="+mj-lt"/>
              </a:rPr>
              <a:t>imunitet</a:t>
            </a:r>
            <a:r>
              <a:rPr lang="en-US" dirty="0">
                <a:solidFill>
                  <a:schemeClr val="tx2"/>
                </a:solidFill>
                <a:latin typeface="+mj-lt"/>
              </a:rPr>
              <a:t> </a:t>
            </a:r>
            <a:r>
              <a:rPr lang="en-US" dirty="0" err="1">
                <a:solidFill>
                  <a:schemeClr val="tx2"/>
                </a:solidFill>
                <a:latin typeface="+mj-lt"/>
              </a:rPr>
              <a:t>može</a:t>
            </a:r>
            <a:r>
              <a:rPr lang="en-US" dirty="0">
                <a:solidFill>
                  <a:schemeClr val="tx2"/>
                </a:solidFill>
                <a:latin typeface="+mj-lt"/>
              </a:rPr>
              <a:t> se </a:t>
            </a:r>
            <a:r>
              <a:rPr lang="en-US" dirty="0" err="1">
                <a:solidFill>
                  <a:schemeClr val="tx2"/>
                </a:solidFill>
                <a:latin typeface="+mj-lt"/>
              </a:rPr>
              <a:t>očekivati</a:t>
            </a:r>
            <a:r>
              <a:rPr lang="en-US" dirty="0">
                <a:solidFill>
                  <a:schemeClr val="tx2"/>
                </a:solidFill>
                <a:latin typeface="+mj-lt"/>
              </a:rPr>
              <a:t> </a:t>
            </a:r>
            <a:r>
              <a:rPr lang="en-US" dirty="0" err="1">
                <a:solidFill>
                  <a:schemeClr val="tx2"/>
                </a:solidFill>
                <a:latin typeface="+mj-lt"/>
              </a:rPr>
              <a:t>smanjen</a:t>
            </a:r>
            <a:r>
              <a:rPr lang="en-US" dirty="0">
                <a:solidFill>
                  <a:schemeClr val="tx2"/>
                </a:solidFill>
                <a:latin typeface="+mj-lt"/>
              </a:rPr>
              <a:t> </a:t>
            </a:r>
            <a:r>
              <a:rPr lang="en-US" dirty="0" err="1">
                <a:solidFill>
                  <a:schemeClr val="tx2"/>
                </a:solidFill>
                <a:latin typeface="+mj-lt"/>
              </a:rPr>
              <a:t>imuni</a:t>
            </a:r>
            <a:r>
              <a:rPr lang="en-US" dirty="0">
                <a:solidFill>
                  <a:schemeClr val="tx2"/>
                </a:solidFill>
                <a:latin typeface="+mj-lt"/>
              </a:rPr>
              <a:t> </a:t>
            </a:r>
            <a:r>
              <a:rPr lang="en-US" dirty="0" err="1">
                <a:solidFill>
                  <a:schemeClr val="tx2"/>
                </a:solidFill>
                <a:latin typeface="+mj-lt"/>
              </a:rPr>
              <a:t>odgovor</a:t>
            </a:r>
            <a:r>
              <a:rPr lang="en-US" dirty="0">
                <a:solidFill>
                  <a:schemeClr val="tx2"/>
                </a:solidFill>
                <a:latin typeface="+mj-lt"/>
              </a:rPr>
              <a:t>.</a:t>
            </a:r>
            <a:endParaRPr lang="sr-Latn-RS" dirty="0">
              <a:solidFill>
                <a:schemeClr val="tx2"/>
              </a:solidFill>
              <a:latin typeface="+mj-lt"/>
            </a:endParaRPr>
          </a:p>
          <a:p>
            <a:pPr marL="0" indent="0" algn="just">
              <a:buNone/>
            </a:pPr>
            <a:r>
              <a:rPr lang="en-US" dirty="0">
                <a:solidFill>
                  <a:schemeClr val="tx2"/>
                </a:solidFill>
                <a:latin typeface="+mj-lt"/>
              </a:rPr>
              <a:t/>
            </a:r>
            <a:br>
              <a:rPr lang="en-US" dirty="0">
                <a:solidFill>
                  <a:schemeClr val="tx2"/>
                </a:solidFill>
                <a:latin typeface="+mj-lt"/>
              </a:rPr>
            </a:br>
            <a:r>
              <a:rPr lang="en-US" dirty="0">
                <a:solidFill>
                  <a:schemeClr val="tx2"/>
                </a:solidFill>
                <a:latin typeface="+mj-lt"/>
              </a:rPr>
              <a:t/>
            </a:r>
            <a:br>
              <a:rPr lang="en-US" dirty="0">
                <a:solidFill>
                  <a:schemeClr val="tx2"/>
                </a:solidFill>
                <a:latin typeface="+mj-lt"/>
              </a:rPr>
            </a:br>
            <a:r>
              <a:rPr lang="en-US" dirty="0">
                <a:solidFill>
                  <a:schemeClr val="tx2"/>
                </a:solidFill>
                <a:latin typeface="+mj-lt"/>
              </a:rPr>
              <a:t>U </a:t>
            </a:r>
            <a:r>
              <a:rPr lang="en-US" dirty="0" err="1">
                <a:solidFill>
                  <a:schemeClr val="tx2"/>
                </a:solidFill>
                <a:latin typeface="+mj-lt"/>
              </a:rPr>
              <a:t>Srbiji</a:t>
            </a:r>
            <a:r>
              <a:rPr lang="en-US" dirty="0">
                <a:solidFill>
                  <a:schemeClr val="tx2"/>
                </a:solidFill>
                <a:latin typeface="+mj-lt"/>
              </a:rPr>
              <a:t> se ova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primenjuje</a:t>
            </a:r>
            <a:r>
              <a:rPr lang="en-US" dirty="0">
                <a:solidFill>
                  <a:schemeClr val="tx2"/>
                </a:solidFill>
                <a:latin typeface="+mj-lt"/>
              </a:rPr>
              <a:t> od 2006</a:t>
            </a:r>
            <a:r>
              <a:rPr lang="sr-Latn-RS" dirty="0">
                <a:solidFill>
                  <a:schemeClr val="tx2"/>
                </a:solidFill>
                <a:latin typeface="+mj-lt"/>
              </a:rPr>
              <a:t>.</a:t>
            </a:r>
            <a:r>
              <a:rPr lang="en-US" dirty="0">
                <a:solidFill>
                  <a:schemeClr val="tx2"/>
                </a:solidFill>
                <a:latin typeface="+mj-lt"/>
              </a:rPr>
              <a:t> </a:t>
            </a:r>
            <a:r>
              <a:rPr lang="en-US" dirty="0" err="1">
                <a:solidFill>
                  <a:schemeClr val="tx2"/>
                </a:solidFill>
                <a:latin typeface="+mj-lt"/>
              </a:rPr>
              <a:t>godine</a:t>
            </a:r>
            <a:r>
              <a:rPr lang="en-US" dirty="0">
                <a:solidFill>
                  <a:schemeClr val="tx2"/>
                </a:solidFill>
                <a:latin typeface="+mj-lt"/>
              </a:rPr>
              <a:t>, u </a:t>
            </a:r>
            <a:r>
              <a:rPr lang="en-US" dirty="0" err="1">
                <a:solidFill>
                  <a:schemeClr val="tx2"/>
                </a:solidFill>
                <a:latin typeface="+mj-lt"/>
              </a:rPr>
              <a:t>Programu</a:t>
            </a:r>
            <a:r>
              <a:rPr lang="en-US" dirty="0">
                <a:solidFill>
                  <a:schemeClr val="tx2"/>
                </a:solidFill>
                <a:latin typeface="+mj-lt"/>
              </a:rPr>
              <a:t> </a:t>
            </a:r>
            <a:r>
              <a:rPr lang="en-US" dirty="0" err="1">
                <a:solidFill>
                  <a:schemeClr val="tx2"/>
                </a:solidFill>
                <a:latin typeface="+mj-lt"/>
              </a:rPr>
              <a:t>obavezne</a:t>
            </a:r>
            <a:r>
              <a:rPr lang="en-US" dirty="0">
                <a:solidFill>
                  <a:schemeClr val="tx2"/>
                </a:solidFill>
                <a:latin typeface="+mj-lt"/>
              </a:rPr>
              <a:t> </a:t>
            </a:r>
            <a:r>
              <a:rPr lang="en-US" dirty="0" err="1">
                <a:solidFill>
                  <a:schemeClr val="tx2"/>
                </a:solidFill>
                <a:latin typeface="+mj-lt"/>
              </a:rPr>
              <a:t>imunizacije</a:t>
            </a:r>
            <a:r>
              <a:rPr lang="en-US" dirty="0">
                <a:solidFill>
                  <a:schemeClr val="tx2"/>
                </a:solidFill>
                <a:latin typeface="+mj-lt"/>
              </a:rPr>
              <a:t> </a:t>
            </a:r>
            <a:r>
              <a:rPr lang="en-US" dirty="0" err="1">
                <a:solidFill>
                  <a:schemeClr val="tx2"/>
                </a:solidFill>
                <a:latin typeface="+mj-lt"/>
              </a:rPr>
              <a:t>za</a:t>
            </a:r>
            <a:r>
              <a:rPr lang="en-US" dirty="0">
                <a:solidFill>
                  <a:schemeClr val="tx2"/>
                </a:solidFill>
                <a:latin typeface="+mj-lt"/>
              </a:rPr>
              <a:t> </a:t>
            </a:r>
            <a:r>
              <a:rPr lang="en-US" dirty="0" err="1">
                <a:solidFill>
                  <a:schemeClr val="tx2"/>
                </a:solidFill>
                <a:latin typeface="+mj-lt"/>
              </a:rPr>
              <a:t>decu</a:t>
            </a:r>
            <a:r>
              <a:rPr lang="en-US" dirty="0">
                <a:solidFill>
                  <a:schemeClr val="tx2"/>
                </a:solidFill>
                <a:latin typeface="+mj-lt"/>
              </a:rPr>
              <a:t> u </a:t>
            </a:r>
            <a:r>
              <a:rPr lang="en-US" dirty="0" err="1">
                <a:solidFill>
                  <a:schemeClr val="tx2"/>
                </a:solidFill>
                <a:latin typeface="+mj-lt"/>
              </a:rPr>
              <a:t>prvoj</a:t>
            </a:r>
            <a:r>
              <a:rPr lang="en-US" dirty="0">
                <a:solidFill>
                  <a:schemeClr val="tx2"/>
                </a:solidFill>
                <a:latin typeface="+mj-lt"/>
              </a:rPr>
              <a:t> </a:t>
            </a:r>
            <a:r>
              <a:rPr lang="en-US" dirty="0" err="1">
                <a:solidFill>
                  <a:schemeClr val="tx2"/>
                </a:solidFill>
                <a:latin typeface="+mj-lt"/>
              </a:rPr>
              <a:t>godini</a:t>
            </a:r>
            <a:r>
              <a:rPr lang="en-US" dirty="0">
                <a:solidFill>
                  <a:schemeClr val="tx2"/>
                </a:solidFill>
                <a:latin typeface="+mj-lt"/>
              </a:rPr>
              <a:t> </a:t>
            </a:r>
            <a:r>
              <a:rPr lang="en-US" dirty="0" err="1">
                <a:solidFill>
                  <a:schemeClr val="tx2"/>
                </a:solidFill>
                <a:latin typeface="+mj-lt"/>
              </a:rPr>
              <a:t>života</a:t>
            </a:r>
            <a:r>
              <a:rPr lang="en-US" dirty="0">
                <a:solidFill>
                  <a:schemeClr val="tx2"/>
                </a:solidFill>
                <a:latin typeface="+mj-lt"/>
              </a:rPr>
              <a:t>, </a:t>
            </a:r>
            <a:r>
              <a:rPr lang="en-US" dirty="0" err="1">
                <a:solidFill>
                  <a:schemeClr val="tx2"/>
                </a:solidFill>
                <a:latin typeface="+mj-lt"/>
              </a:rPr>
              <a:t>ona</a:t>
            </a:r>
            <a:r>
              <a:rPr lang="en-US" dirty="0">
                <a:solidFill>
                  <a:schemeClr val="tx2"/>
                </a:solidFill>
                <a:latin typeface="+mj-lt"/>
              </a:rPr>
              <a:t> se </a:t>
            </a:r>
            <a:r>
              <a:rPr lang="en-US" dirty="0" err="1">
                <a:solidFill>
                  <a:schemeClr val="tx2"/>
                </a:solidFill>
                <a:latin typeface="+mj-lt"/>
              </a:rPr>
              <a:t>nalazi</a:t>
            </a:r>
            <a:r>
              <a:rPr lang="en-US" dirty="0">
                <a:solidFill>
                  <a:schemeClr val="tx2"/>
                </a:solidFill>
                <a:latin typeface="+mj-lt"/>
              </a:rPr>
              <a:t> i u </a:t>
            </a:r>
            <a:r>
              <a:rPr lang="en-US" dirty="0" err="1">
                <a:solidFill>
                  <a:schemeClr val="tx2"/>
                </a:solidFill>
                <a:latin typeface="+mj-lt"/>
              </a:rPr>
              <a:t>sastavu</a:t>
            </a:r>
            <a:r>
              <a:rPr lang="en-US" dirty="0">
                <a:solidFill>
                  <a:schemeClr val="tx2"/>
                </a:solidFill>
                <a:latin typeface="+mj-lt"/>
              </a:rPr>
              <a:t> </a:t>
            </a:r>
            <a:r>
              <a:rPr lang="en-US" dirty="0" err="1">
                <a:solidFill>
                  <a:schemeClr val="tx2"/>
                </a:solidFill>
                <a:latin typeface="+mj-lt"/>
              </a:rPr>
              <a:t>nekih</a:t>
            </a:r>
            <a:r>
              <a:rPr lang="en-US" dirty="0">
                <a:solidFill>
                  <a:schemeClr val="tx2"/>
                </a:solidFill>
                <a:latin typeface="+mj-lt"/>
              </a:rPr>
              <a:t> </a:t>
            </a:r>
            <a:r>
              <a:rPr lang="en-US" dirty="0" err="1">
                <a:solidFill>
                  <a:schemeClr val="tx2"/>
                </a:solidFill>
                <a:latin typeface="+mj-lt"/>
              </a:rPr>
              <a:t>kombinovanih</a:t>
            </a:r>
            <a:r>
              <a:rPr lang="en-US" dirty="0">
                <a:solidFill>
                  <a:schemeClr val="tx2"/>
                </a:solidFill>
                <a:latin typeface="+mj-lt"/>
              </a:rPr>
              <a:t> </a:t>
            </a:r>
            <a:r>
              <a:rPr lang="en-US" dirty="0" err="1">
                <a:solidFill>
                  <a:schemeClr val="tx2"/>
                </a:solidFill>
                <a:latin typeface="+mj-lt"/>
              </a:rPr>
              <a:t>vakcina</a:t>
            </a:r>
            <a:r>
              <a:rPr lang="en-US" dirty="0">
                <a:solidFill>
                  <a:schemeClr val="tx2"/>
                </a:solidFill>
                <a:latin typeface="+mj-lt"/>
              </a:rPr>
              <a:t> (</a:t>
            </a:r>
            <a:r>
              <a:rPr lang="en-US" dirty="0" err="1">
                <a:solidFill>
                  <a:schemeClr val="tx2"/>
                </a:solidFill>
                <a:latin typeface="+mj-lt"/>
              </a:rPr>
              <a:t>DTaP</a:t>
            </a:r>
            <a:r>
              <a:rPr lang="en-US" dirty="0">
                <a:solidFill>
                  <a:schemeClr val="tx2"/>
                </a:solidFill>
                <a:latin typeface="+mj-lt"/>
              </a:rPr>
              <a:t>-IPV-HIB, </a:t>
            </a:r>
            <a:r>
              <a:rPr lang="en-US" dirty="0" err="1">
                <a:solidFill>
                  <a:schemeClr val="tx2"/>
                </a:solidFill>
                <a:latin typeface="+mj-lt"/>
              </a:rPr>
              <a:t>DTaP</a:t>
            </a:r>
            <a:r>
              <a:rPr lang="en-US" dirty="0">
                <a:solidFill>
                  <a:schemeClr val="tx2"/>
                </a:solidFill>
                <a:latin typeface="+mj-lt"/>
              </a:rPr>
              <a:t>-HIB-IPV-HB i sl.)</a:t>
            </a:r>
            <a:endParaRPr lang="sr-Latn-RS" dirty="0">
              <a:solidFill>
                <a:schemeClr val="tx2"/>
              </a:solidFill>
              <a:latin typeface="+mj-lt"/>
            </a:endParaRPr>
          </a:p>
          <a:p>
            <a:pPr marL="0" indent="0" algn="just">
              <a:buNone/>
            </a:pPr>
            <a:endParaRPr lang="sr-Latn-RS" dirty="0">
              <a:solidFill>
                <a:schemeClr val="tx2"/>
              </a:solidFill>
              <a:latin typeface="+mj-lt"/>
            </a:endParaRPr>
          </a:p>
          <a:p>
            <a:pPr marL="0" indent="0" algn="just">
              <a:buNone/>
            </a:pPr>
            <a:r>
              <a:rPr lang="en-US" dirty="0" err="1">
                <a:solidFill>
                  <a:schemeClr val="tx2"/>
                </a:solidFill>
              </a:rPr>
              <a:t>ActHIB</a:t>
            </a:r>
            <a:r>
              <a:rPr lang="en-US" baseline="30000" dirty="0">
                <a:solidFill>
                  <a:schemeClr val="tx2"/>
                </a:solidFill>
              </a:rPr>
              <a:t>®</a:t>
            </a:r>
            <a:r>
              <a:rPr lang="en-US" dirty="0">
                <a:solidFill>
                  <a:schemeClr val="tx2"/>
                </a:solidFill>
              </a:rPr>
              <a:t>, </a:t>
            </a:r>
            <a:r>
              <a:rPr lang="en-US" dirty="0" err="1">
                <a:solidFill>
                  <a:schemeClr val="tx2"/>
                </a:solidFill>
              </a:rPr>
              <a:t>Haemophilus</a:t>
            </a:r>
            <a:r>
              <a:rPr lang="en-US" dirty="0">
                <a:solidFill>
                  <a:schemeClr val="tx2"/>
                </a:solidFill>
              </a:rPr>
              <a:t> b Conjugate Vaccine (Tetanus Toxoid Conjugate), </a:t>
            </a:r>
            <a:endParaRPr lang="en-US" dirty="0">
              <a:solidFill>
                <a:schemeClr val="tx2"/>
              </a:solidFill>
              <a:latin typeface="+mj-lt"/>
            </a:endParaRPr>
          </a:p>
        </p:txBody>
      </p:sp>
    </p:spTree>
    <p:extLst>
      <p:ext uri="{BB962C8B-B14F-4D97-AF65-F5344CB8AC3E}">
        <p14:creationId xmlns="" xmlns:p14="http://schemas.microsoft.com/office/powerpoint/2010/main" val="16846269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lstStyle/>
          <a:p>
            <a:r>
              <a:rPr lang="en-US" sz="3600" b="1" dirty="0">
                <a:solidFill>
                  <a:prstClr val="black"/>
                </a:solidFill>
                <a:effectLst>
                  <a:outerShdw blurRad="38100" dist="38100" dir="2700000" algn="tl">
                    <a:srgbClr val="000000">
                      <a:alpha val="43137"/>
                    </a:srgbClr>
                  </a:outerShdw>
                </a:effectLst>
              </a:rPr>
              <a:t>HIB  </a:t>
            </a:r>
            <a:r>
              <a:rPr lang="en-US" sz="3600" b="1" dirty="0" err="1">
                <a:solidFill>
                  <a:prstClr val="black"/>
                </a:solidFill>
                <a:effectLst>
                  <a:outerShdw blurRad="38100" dist="38100" dir="2700000" algn="tl">
                    <a:srgbClr val="000000">
                      <a:alpha val="43137"/>
                    </a:srgbClr>
                  </a:outerShdw>
                </a:effectLst>
              </a:rPr>
              <a:t>vakcina</a:t>
            </a:r>
            <a:r>
              <a:rPr lang="en-US" sz="3600" b="1" dirty="0">
                <a:solidFill>
                  <a:prstClr val="black"/>
                </a:solidFill>
                <a:effectLst>
                  <a:outerShdw blurRad="38100" dist="38100" dir="2700000" algn="tl">
                    <a:srgbClr val="000000">
                      <a:alpha val="43137"/>
                    </a:srgbClr>
                  </a:outerShdw>
                </a:effectLst>
              </a:rPr>
              <a:t>-</a:t>
            </a:r>
            <a:r>
              <a:rPr lang="en-US" sz="3600" dirty="0">
                <a:solidFill>
                  <a:prstClr val="black"/>
                </a:solidFill>
              </a:rPr>
              <a:t> </a:t>
            </a:r>
            <a:r>
              <a:rPr lang="en-US" sz="3600" b="1" dirty="0" err="1">
                <a:solidFill>
                  <a:prstClr val="black"/>
                </a:solidFill>
                <a:effectLst>
                  <a:outerShdw blurRad="38100" dist="38100" dir="2700000" algn="tl">
                    <a:srgbClr val="000000">
                      <a:alpha val="43137"/>
                    </a:srgbClr>
                  </a:outerShdw>
                </a:effectLst>
              </a:rPr>
              <a:t>ActHIB</a:t>
            </a:r>
            <a:r>
              <a:rPr lang="en-US" sz="3600" b="1" baseline="30000" dirty="0">
                <a:solidFill>
                  <a:prstClr val="black"/>
                </a:solidFill>
                <a:effectLst>
                  <a:outerShdw blurRad="38100" dist="38100" dir="2700000" algn="tl">
                    <a:srgbClr val="000000">
                      <a:alpha val="43137"/>
                    </a:srgbClr>
                  </a:outerShdw>
                </a:effectLst>
              </a:rPr>
              <a:t>®</a:t>
            </a:r>
            <a:r>
              <a:rPr lang="en-US" sz="3600" b="1" dirty="0">
                <a:solidFill>
                  <a:prstClr val="black"/>
                </a:solidFill>
                <a:effectLst>
                  <a:outerShdw blurRad="38100" dist="38100" dir="2700000" algn="tl">
                    <a:srgbClr val="000000">
                      <a:alpha val="43137"/>
                    </a:srgbClr>
                  </a:outerShdw>
                </a:effectLst>
              </a:rPr>
              <a:t>,</a:t>
            </a:r>
            <a:r>
              <a:rPr lang="sr-Latn-RS" sz="3600" b="1" dirty="0">
                <a:solidFill>
                  <a:prstClr val="black"/>
                </a:solidFill>
                <a:effectLst>
                  <a:outerShdw blurRad="38100" dist="38100" dir="2700000" algn="tl">
                    <a:srgbClr val="000000">
                      <a:alpha val="43137"/>
                    </a:srgbClr>
                  </a:outerShdw>
                </a:effectLst>
              </a:rPr>
              <a:t> SRBIJA </a:t>
            </a:r>
            <a:r>
              <a:rPr lang="sr-Latn-RS" b="1" dirty="0">
                <a:effectLst>
                  <a:outerShdw blurRad="38100" dist="38100" dir="2700000" algn="tl">
                    <a:srgbClr val="000000">
                      <a:alpha val="43137"/>
                    </a:srgbClr>
                  </a:outerShdw>
                </a:effectLst>
              </a:rPr>
              <a:t> </a:t>
            </a:r>
            <a:endParaRPr lang="en-US" dirty="0"/>
          </a:p>
        </p:txBody>
      </p:sp>
      <p:sp>
        <p:nvSpPr>
          <p:cNvPr id="3" name="Content Placeholder 2"/>
          <p:cNvSpPr>
            <a:spLocks noGrp="1"/>
          </p:cNvSpPr>
          <p:nvPr>
            <p:ph idx="1"/>
          </p:nvPr>
        </p:nvSpPr>
        <p:spPr>
          <a:ln>
            <a:solidFill>
              <a:srgbClr val="FF33CC"/>
            </a:solidFill>
          </a:ln>
        </p:spPr>
        <p:txBody>
          <a:bodyPr>
            <a:normAutofit/>
          </a:bodyPr>
          <a:lstStyle/>
          <a:p>
            <a:pPr marL="0" indent="0">
              <a:buNone/>
            </a:pPr>
            <a:r>
              <a:rPr lang="sr-Latn-RS" sz="2000" dirty="0">
                <a:solidFill>
                  <a:schemeClr val="tx2"/>
                </a:solidFill>
                <a:latin typeface="Calibri" pitchFamily="34" charset="0"/>
              </a:rPr>
              <a:t>V</a:t>
            </a:r>
            <a:r>
              <a:rPr lang="vi-VN" sz="2000" dirty="0">
                <a:solidFill>
                  <a:schemeClr val="tx2"/>
                </a:solidFill>
                <a:latin typeface="Calibri" pitchFamily="34" charset="0"/>
              </a:rPr>
              <a:t>akcinacija protiv oboljenja izazvanih </a:t>
            </a:r>
            <a:r>
              <a:rPr lang="vi-VN" sz="2000" i="1" dirty="0">
                <a:solidFill>
                  <a:schemeClr val="tx2"/>
                </a:solidFill>
                <a:latin typeface="Calibri" pitchFamily="34" charset="0"/>
              </a:rPr>
              <a:t>Haemophilus</a:t>
            </a:r>
            <a:r>
              <a:rPr lang="sr-Latn-RS" sz="2000" i="1" dirty="0">
                <a:solidFill>
                  <a:schemeClr val="tx2"/>
                </a:solidFill>
                <a:latin typeface="Calibri" pitchFamily="34" charset="0"/>
              </a:rPr>
              <a:t> I</a:t>
            </a:r>
            <a:r>
              <a:rPr lang="vi-VN" sz="2000" i="1" dirty="0">
                <a:solidFill>
                  <a:schemeClr val="tx2"/>
                </a:solidFill>
                <a:latin typeface="Calibri" pitchFamily="34" charset="0"/>
              </a:rPr>
              <a:t>nfluenzae </a:t>
            </a:r>
            <a:r>
              <a:rPr lang="vi-VN" sz="2000" dirty="0">
                <a:solidFill>
                  <a:schemeClr val="tx2"/>
                </a:solidFill>
                <a:latin typeface="Calibri" pitchFamily="34" charset="0"/>
              </a:rPr>
              <a:t>tipa B sprovodi se i prema kliničkim indikacijama, kod dece starije od dve godine bez obzira na prethodni vakcinalni status sa jednom ili dve doze u razmaku ne kraćem od mesec dana, u  sledećim slučajevima:</a:t>
            </a:r>
            <a:endParaRPr lang="sr-Latn-RS" sz="2000" dirty="0">
              <a:solidFill>
                <a:schemeClr val="tx2"/>
              </a:solidFill>
              <a:latin typeface="Calibri" pitchFamily="34" charset="0"/>
            </a:endParaRPr>
          </a:p>
          <a:p>
            <a:pPr marL="0" indent="0">
              <a:buNone/>
            </a:pPr>
            <a:endParaRPr lang="sr-Latn-RS" sz="2000" dirty="0">
              <a:solidFill>
                <a:schemeClr val="tx2"/>
              </a:solidFill>
              <a:latin typeface="Calibri" pitchFamily="34" charset="0"/>
            </a:endParaRPr>
          </a:p>
          <a:p>
            <a:r>
              <a:rPr lang="vi-VN" sz="2000" dirty="0">
                <a:solidFill>
                  <a:schemeClr val="tx2"/>
                </a:solidFill>
                <a:latin typeface="Calibri" pitchFamily="34" charset="0"/>
              </a:rPr>
              <a:t>transplatacije organa i tkiva</a:t>
            </a:r>
          </a:p>
          <a:p>
            <a:r>
              <a:rPr lang="vi-VN" sz="2000" dirty="0">
                <a:solidFill>
                  <a:schemeClr val="tx2"/>
                </a:solidFill>
                <a:latin typeface="Calibri" pitchFamily="34" charset="0"/>
              </a:rPr>
              <a:t>splenektomije i srpaste anemije</a:t>
            </a:r>
          </a:p>
          <a:p>
            <a:r>
              <a:rPr lang="vi-VN" sz="2000" dirty="0">
                <a:solidFill>
                  <a:schemeClr val="tx2"/>
                </a:solidFill>
                <a:latin typeface="Calibri" pitchFamily="34" charset="0"/>
              </a:rPr>
              <a:t>hemioterapije i terapije zračenjem kod malignih tumora</a:t>
            </a:r>
          </a:p>
          <a:p>
            <a:r>
              <a:rPr lang="vi-VN" sz="2000" dirty="0">
                <a:solidFill>
                  <a:schemeClr val="tx2"/>
                </a:solidFill>
                <a:latin typeface="Calibri" pitchFamily="34" charset="0"/>
              </a:rPr>
              <a:t>simptomatske i asimptomatske HIV infekcije</a:t>
            </a:r>
          </a:p>
          <a:p>
            <a:r>
              <a:rPr lang="vi-VN" sz="2000" dirty="0">
                <a:solidFill>
                  <a:schemeClr val="tx2"/>
                </a:solidFill>
                <a:latin typeface="Calibri" pitchFamily="34" charset="0"/>
              </a:rPr>
              <a:t>kod drugih klinički utvrđenih imunodeficijencija.</a:t>
            </a:r>
          </a:p>
          <a:p>
            <a:endParaRPr lang="en-US" dirty="0"/>
          </a:p>
        </p:txBody>
      </p:sp>
    </p:spTree>
    <p:extLst>
      <p:ext uri="{BB962C8B-B14F-4D97-AF65-F5344CB8AC3E}">
        <p14:creationId xmlns="" xmlns:p14="http://schemas.microsoft.com/office/powerpoint/2010/main" val="19065257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en-US" sz="3600" b="1" dirty="0">
                <a:effectLst>
                  <a:outerShdw blurRad="38100" dist="38100" dir="2700000" algn="tl">
                    <a:srgbClr val="000000">
                      <a:alpha val="43137"/>
                    </a:srgbClr>
                  </a:outerShdw>
                </a:effectLst>
              </a:rPr>
              <a:t>HIB  </a:t>
            </a:r>
            <a:r>
              <a:rPr lang="en-US" sz="3600" b="1" dirty="0" err="1">
                <a:effectLst>
                  <a:outerShdw blurRad="38100" dist="38100" dir="2700000" algn="tl">
                    <a:srgbClr val="000000">
                      <a:alpha val="43137"/>
                    </a:srgbClr>
                  </a:outerShdw>
                </a:effectLst>
              </a:rPr>
              <a:t>vakcina</a:t>
            </a:r>
            <a:r>
              <a:rPr lang="sr-Latn-RS" sz="3600" b="1" dirty="0">
                <a:effectLst>
                  <a:outerShdw blurRad="38100" dist="38100" dir="2700000" algn="tl">
                    <a:srgbClr val="000000">
                      <a:alpha val="43137"/>
                    </a:srgbClr>
                  </a:outerShdw>
                </a:effectLst>
              </a:rPr>
              <a:t>:</a:t>
            </a:r>
            <a:r>
              <a:rPr lang="en-US" sz="3600" dirty="0"/>
              <a:t> </a:t>
            </a:r>
            <a:r>
              <a:rPr lang="en-US" sz="3600" b="1" dirty="0" err="1">
                <a:effectLst>
                  <a:outerShdw blurRad="38100" dist="38100" dir="2700000" algn="tl">
                    <a:srgbClr val="000000">
                      <a:alpha val="43137"/>
                    </a:srgbClr>
                  </a:outerShdw>
                </a:effectLst>
              </a:rPr>
              <a:t>ActHIB</a:t>
            </a:r>
            <a:r>
              <a:rPr lang="en-US" sz="3600" b="1" baseline="30000" dirty="0">
                <a:effectLst>
                  <a:outerShdw blurRad="38100" dist="38100" dir="2700000" algn="tl">
                    <a:srgbClr val="000000">
                      <a:alpha val="43137"/>
                    </a:srgbClr>
                  </a:outerShdw>
                </a:effectLst>
              </a:rPr>
              <a:t>®</a:t>
            </a:r>
            <a:r>
              <a:rPr lang="en-US" sz="3600" b="1" dirty="0">
                <a:effectLst>
                  <a:outerShdw blurRad="38100" dist="38100" dir="2700000" algn="tl">
                    <a:srgbClr val="000000">
                      <a:alpha val="43137"/>
                    </a:srgbClr>
                  </a:outerShdw>
                </a:effectLst>
              </a:rPr>
              <a:t>,</a:t>
            </a:r>
            <a:r>
              <a:rPr lang="sr-Latn-RS" sz="3600" b="1" dirty="0">
                <a:effectLst>
                  <a:outerShdw blurRad="38100" dist="38100" dir="2700000" algn="tl">
                    <a:srgbClr val="000000">
                      <a:alpha val="43137"/>
                    </a:srgbClr>
                  </a:outerShdw>
                </a:effectLst>
              </a:rPr>
              <a:t> SRBIJA  </a:t>
            </a:r>
            <a:endParaRPr lang="en-US" sz="3600" dirty="0"/>
          </a:p>
        </p:txBody>
      </p:sp>
      <p:sp>
        <p:nvSpPr>
          <p:cNvPr id="3" name="Content Placeholder 2"/>
          <p:cNvSpPr>
            <a:spLocks noGrp="1"/>
          </p:cNvSpPr>
          <p:nvPr>
            <p:ph idx="1"/>
          </p:nvPr>
        </p:nvSpPr>
        <p:spPr>
          <a:xfrm>
            <a:off x="457200" y="1600200"/>
            <a:ext cx="8229600" cy="4953000"/>
          </a:xfrm>
          <a:ln>
            <a:solidFill>
              <a:srgbClr val="FF33CC"/>
            </a:solidFill>
          </a:ln>
        </p:spPr>
        <p:txBody>
          <a:bodyPr>
            <a:noAutofit/>
          </a:bodyPr>
          <a:lstStyle/>
          <a:p>
            <a:r>
              <a:rPr lang="en-US" sz="2000" dirty="0" err="1">
                <a:solidFill>
                  <a:schemeClr val="tx2"/>
                </a:solidFill>
                <a:latin typeface="Calibri" pitchFamily="34" charset="0"/>
              </a:rPr>
              <a:t>Vakcinacija</a:t>
            </a:r>
            <a:r>
              <a:rPr lang="en-US" sz="2000" dirty="0">
                <a:solidFill>
                  <a:schemeClr val="tx2"/>
                </a:solidFill>
                <a:latin typeface="Calibri" pitchFamily="34" charset="0"/>
              </a:rPr>
              <a:t> </a:t>
            </a:r>
            <a:r>
              <a:rPr lang="en-US" sz="2000" dirty="0" err="1">
                <a:solidFill>
                  <a:schemeClr val="tx2"/>
                </a:solidFill>
                <a:latin typeface="Calibri" pitchFamily="34" charset="0"/>
              </a:rPr>
              <a:t>protiv</a:t>
            </a:r>
            <a:r>
              <a:rPr lang="en-US" sz="2000" dirty="0">
                <a:solidFill>
                  <a:schemeClr val="tx2"/>
                </a:solidFill>
                <a:latin typeface="Calibri" pitchFamily="34" charset="0"/>
              </a:rPr>
              <a:t> </a:t>
            </a:r>
            <a:r>
              <a:rPr lang="en-US" sz="2000" i="1" dirty="0" err="1">
                <a:solidFill>
                  <a:schemeClr val="tx2"/>
                </a:solidFill>
                <a:latin typeface="Calibri" pitchFamily="34" charset="0"/>
              </a:rPr>
              <a:t>Haemophilus</a:t>
            </a:r>
            <a:r>
              <a:rPr lang="en-US" sz="2000" i="1" dirty="0">
                <a:solidFill>
                  <a:schemeClr val="tx2"/>
                </a:solidFill>
                <a:latin typeface="Calibri" pitchFamily="34" charset="0"/>
              </a:rPr>
              <a:t> </a:t>
            </a:r>
            <a:r>
              <a:rPr lang="sr-Latn-RS" sz="2000" i="1" dirty="0" err="1">
                <a:solidFill>
                  <a:schemeClr val="tx2"/>
                </a:solidFill>
                <a:latin typeface="Calibri" pitchFamily="34" charset="0"/>
              </a:rPr>
              <a:t>i</a:t>
            </a:r>
            <a:r>
              <a:rPr lang="en-US" sz="2000" i="1" dirty="0" err="1">
                <a:solidFill>
                  <a:schemeClr val="tx2"/>
                </a:solidFill>
                <a:latin typeface="Calibri" pitchFamily="34" charset="0"/>
              </a:rPr>
              <a:t>nfluenzae</a:t>
            </a:r>
            <a:r>
              <a:rPr lang="en-US" sz="2000" i="1" dirty="0">
                <a:solidFill>
                  <a:schemeClr val="tx2"/>
                </a:solidFill>
                <a:latin typeface="Calibri" pitchFamily="34" charset="0"/>
              </a:rPr>
              <a:t> </a:t>
            </a:r>
            <a:r>
              <a:rPr lang="en-US" sz="2000" dirty="0" err="1">
                <a:solidFill>
                  <a:schemeClr val="tx2"/>
                </a:solidFill>
                <a:latin typeface="Calibri" pitchFamily="34" charset="0"/>
              </a:rPr>
              <a:t>tipa</a:t>
            </a:r>
            <a:r>
              <a:rPr lang="en-US" sz="2000" dirty="0">
                <a:solidFill>
                  <a:schemeClr val="tx2"/>
                </a:solidFill>
                <a:latin typeface="Calibri" pitchFamily="34" charset="0"/>
              </a:rPr>
              <a:t> B </a:t>
            </a:r>
            <a:r>
              <a:rPr lang="en-US" sz="2000" dirty="0" err="1">
                <a:solidFill>
                  <a:schemeClr val="tx2"/>
                </a:solidFill>
                <a:latin typeface="Calibri" pitchFamily="34" charset="0"/>
              </a:rPr>
              <a:t>sprovodi</a:t>
            </a:r>
            <a:r>
              <a:rPr lang="en-US" sz="2000" dirty="0">
                <a:solidFill>
                  <a:schemeClr val="tx2"/>
                </a:solidFill>
                <a:latin typeface="Calibri" pitchFamily="34" charset="0"/>
              </a:rPr>
              <a:t> se </a:t>
            </a:r>
            <a:r>
              <a:rPr lang="en-US" sz="2000" dirty="0" err="1">
                <a:solidFill>
                  <a:schemeClr val="tx2"/>
                </a:solidFill>
                <a:latin typeface="Calibri" pitchFamily="34" charset="0"/>
              </a:rPr>
              <a:t>konjugovanom</a:t>
            </a:r>
            <a:r>
              <a:rPr lang="en-US" sz="2000" dirty="0">
                <a:solidFill>
                  <a:schemeClr val="tx2"/>
                </a:solidFill>
                <a:latin typeface="Calibri" pitchFamily="34" charset="0"/>
              </a:rPr>
              <a:t> </a:t>
            </a:r>
            <a:r>
              <a:rPr lang="en-US" sz="2000" dirty="0" err="1">
                <a:solidFill>
                  <a:schemeClr val="tx2"/>
                </a:solidFill>
                <a:latin typeface="Calibri" pitchFamily="34" charset="0"/>
              </a:rPr>
              <a:t>vakcinom</a:t>
            </a:r>
            <a:r>
              <a:rPr lang="en-US" sz="2000" dirty="0">
                <a:solidFill>
                  <a:schemeClr val="tx2"/>
                </a:solidFill>
                <a:latin typeface="Calibri" pitchFamily="34" charset="0"/>
              </a:rPr>
              <a:t> </a:t>
            </a:r>
            <a:r>
              <a:rPr lang="en-US" sz="2000" dirty="0" err="1">
                <a:solidFill>
                  <a:schemeClr val="tx2"/>
                </a:solidFill>
                <a:latin typeface="Calibri" pitchFamily="34" charset="0"/>
              </a:rPr>
              <a:t>protiv</a:t>
            </a:r>
            <a:r>
              <a:rPr lang="en-US" sz="2000" dirty="0">
                <a:solidFill>
                  <a:schemeClr val="tx2"/>
                </a:solidFill>
                <a:latin typeface="Calibri" pitchFamily="34" charset="0"/>
              </a:rPr>
              <a:t> </a:t>
            </a:r>
            <a:r>
              <a:rPr lang="en-US" sz="2000" dirty="0" err="1">
                <a:solidFill>
                  <a:schemeClr val="tx2"/>
                </a:solidFill>
                <a:latin typeface="Calibri" pitchFamily="34" charset="0"/>
              </a:rPr>
              <a:t>oboljenja</a:t>
            </a:r>
            <a:r>
              <a:rPr lang="en-US" sz="2000" dirty="0">
                <a:solidFill>
                  <a:schemeClr val="tx2"/>
                </a:solidFill>
                <a:latin typeface="Calibri" pitchFamily="34" charset="0"/>
              </a:rPr>
              <a:t> </a:t>
            </a:r>
            <a:r>
              <a:rPr lang="en-US" sz="2000" dirty="0" err="1">
                <a:solidFill>
                  <a:schemeClr val="tx2"/>
                </a:solidFill>
                <a:latin typeface="Calibri" pitchFamily="34" charset="0"/>
              </a:rPr>
              <a:t>izazvanih</a:t>
            </a:r>
            <a:r>
              <a:rPr lang="en-US" sz="2000" dirty="0">
                <a:solidFill>
                  <a:schemeClr val="tx2"/>
                </a:solidFill>
                <a:latin typeface="Calibri" pitchFamily="34" charset="0"/>
              </a:rPr>
              <a:t> </a:t>
            </a:r>
            <a:r>
              <a:rPr lang="en-US" sz="2000" i="1" dirty="0" err="1">
                <a:solidFill>
                  <a:schemeClr val="tx2"/>
                </a:solidFill>
                <a:latin typeface="Calibri" pitchFamily="34" charset="0"/>
              </a:rPr>
              <a:t>Haemophilus</a:t>
            </a:r>
            <a:r>
              <a:rPr lang="sr-Latn-RS" sz="2000" dirty="0">
                <a:solidFill>
                  <a:schemeClr val="tx2"/>
                </a:solidFill>
                <a:latin typeface="Calibri" pitchFamily="34" charset="0"/>
              </a:rPr>
              <a:t> </a:t>
            </a:r>
            <a:r>
              <a:rPr lang="en-US" sz="2000" dirty="0">
                <a:solidFill>
                  <a:schemeClr val="tx2"/>
                </a:solidFill>
                <a:latin typeface="Calibri" pitchFamily="34" charset="0"/>
              </a:rPr>
              <a:t> </a:t>
            </a:r>
            <a:r>
              <a:rPr lang="en-US" sz="2000" dirty="0" err="1">
                <a:solidFill>
                  <a:schemeClr val="tx2"/>
                </a:solidFill>
                <a:latin typeface="Calibri" pitchFamily="34" charset="0"/>
              </a:rPr>
              <a:t>tipa</a:t>
            </a:r>
            <a:r>
              <a:rPr lang="en-US" sz="2000" dirty="0">
                <a:solidFill>
                  <a:schemeClr val="tx2"/>
                </a:solidFill>
                <a:latin typeface="Calibri" pitchFamily="34" charset="0"/>
              </a:rPr>
              <a:t> B. (u </a:t>
            </a:r>
            <a:r>
              <a:rPr lang="en-US" sz="2000" dirty="0" err="1">
                <a:solidFill>
                  <a:schemeClr val="tx2"/>
                </a:solidFill>
                <a:latin typeface="Calibri" pitchFamily="34" charset="0"/>
              </a:rPr>
              <a:t>daljem</a:t>
            </a:r>
            <a:r>
              <a:rPr lang="en-US" sz="2000" dirty="0">
                <a:solidFill>
                  <a:schemeClr val="tx2"/>
                </a:solidFill>
                <a:latin typeface="Calibri" pitchFamily="34" charset="0"/>
              </a:rPr>
              <a:t> </a:t>
            </a:r>
            <a:r>
              <a:rPr lang="en-US" sz="2000" dirty="0" err="1">
                <a:solidFill>
                  <a:schemeClr val="tx2"/>
                </a:solidFill>
                <a:latin typeface="Calibri" pitchFamily="34" charset="0"/>
              </a:rPr>
              <a:t>tekstu</a:t>
            </a:r>
            <a:r>
              <a:rPr lang="en-US" sz="2000" dirty="0">
                <a:solidFill>
                  <a:schemeClr val="tx2"/>
                </a:solidFill>
                <a:latin typeface="Calibri" pitchFamily="34" charset="0"/>
              </a:rPr>
              <a:t>: HIB </a:t>
            </a:r>
            <a:r>
              <a:rPr lang="en-US" sz="2000" dirty="0" err="1">
                <a:solidFill>
                  <a:schemeClr val="tx2"/>
                </a:solidFill>
                <a:latin typeface="Calibri" pitchFamily="34" charset="0"/>
              </a:rPr>
              <a:t>vakcina</a:t>
            </a:r>
            <a:r>
              <a:rPr lang="en-US" sz="2000" dirty="0">
                <a:solidFill>
                  <a:schemeClr val="tx2"/>
                </a:solidFill>
                <a:latin typeface="Calibri" pitchFamily="34" charset="0"/>
              </a:rPr>
              <a:t>)</a:t>
            </a:r>
            <a:br>
              <a:rPr lang="en-US" sz="2000" dirty="0">
                <a:solidFill>
                  <a:schemeClr val="tx2"/>
                </a:solidFill>
                <a:latin typeface="Calibri" pitchFamily="34" charset="0"/>
              </a:rPr>
            </a:br>
            <a:r>
              <a:rPr lang="en-US" sz="2000" dirty="0" err="1">
                <a:solidFill>
                  <a:schemeClr val="tx2"/>
                </a:solidFill>
                <a:latin typeface="Calibri" pitchFamily="34" charset="0"/>
              </a:rPr>
              <a:t>Vakcinacija</a:t>
            </a:r>
            <a:r>
              <a:rPr lang="en-US" sz="2000" dirty="0">
                <a:solidFill>
                  <a:schemeClr val="tx2"/>
                </a:solidFill>
                <a:latin typeface="Calibri" pitchFamily="34" charset="0"/>
              </a:rPr>
              <a:t> HIB </a:t>
            </a:r>
            <a:r>
              <a:rPr lang="en-US" sz="2000" dirty="0" err="1">
                <a:solidFill>
                  <a:schemeClr val="tx2"/>
                </a:solidFill>
                <a:latin typeface="Calibri" pitchFamily="34" charset="0"/>
              </a:rPr>
              <a:t>vakcinom</a:t>
            </a:r>
            <a:r>
              <a:rPr lang="en-US" sz="2000" dirty="0">
                <a:solidFill>
                  <a:schemeClr val="tx2"/>
                </a:solidFill>
                <a:latin typeface="Calibri" pitchFamily="34" charset="0"/>
              </a:rPr>
              <a:t> </a:t>
            </a:r>
            <a:r>
              <a:rPr lang="en-US" sz="2000" dirty="0" err="1">
                <a:solidFill>
                  <a:schemeClr val="tx2"/>
                </a:solidFill>
                <a:latin typeface="Calibri" pitchFamily="34" charset="0"/>
              </a:rPr>
              <a:t>dece</a:t>
            </a:r>
            <a:r>
              <a:rPr lang="en-US" sz="2000" dirty="0">
                <a:solidFill>
                  <a:schemeClr val="tx2"/>
                </a:solidFill>
                <a:latin typeface="Calibri" pitchFamily="34" charset="0"/>
              </a:rPr>
              <a:t> </a:t>
            </a:r>
            <a:r>
              <a:rPr lang="en-US" sz="2000" dirty="0" err="1">
                <a:solidFill>
                  <a:schemeClr val="tx2"/>
                </a:solidFill>
                <a:latin typeface="Calibri" pitchFamily="34" charset="0"/>
              </a:rPr>
              <a:t>uzrasta</a:t>
            </a:r>
            <a:r>
              <a:rPr lang="en-US" sz="2000" dirty="0">
                <a:solidFill>
                  <a:schemeClr val="tx2"/>
                </a:solidFill>
                <a:latin typeface="Calibri" pitchFamily="34" charset="0"/>
              </a:rPr>
              <a:t> od </a:t>
            </a:r>
            <a:r>
              <a:rPr lang="en-US" sz="2000" dirty="0" err="1">
                <a:solidFill>
                  <a:schemeClr val="tx2"/>
                </a:solidFill>
                <a:latin typeface="Calibri" pitchFamily="34" charset="0"/>
              </a:rPr>
              <a:t>navršena</a:t>
            </a:r>
            <a:r>
              <a:rPr lang="en-US" sz="2000" dirty="0">
                <a:solidFill>
                  <a:schemeClr val="tx2"/>
                </a:solidFill>
                <a:latin typeface="Calibri" pitchFamily="34" charset="0"/>
              </a:rPr>
              <a:t> </a:t>
            </a:r>
            <a:r>
              <a:rPr lang="en-US" sz="2000" dirty="0" err="1">
                <a:solidFill>
                  <a:schemeClr val="tx2"/>
                </a:solidFill>
                <a:latin typeface="Calibri" pitchFamily="34" charset="0"/>
              </a:rPr>
              <a:t>dva</a:t>
            </a:r>
            <a:r>
              <a:rPr lang="en-US" sz="2000" dirty="0">
                <a:solidFill>
                  <a:schemeClr val="tx2"/>
                </a:solidFill>
                <a:latin typeface="Calibri" pitchFamily="34" charset="0"/>
              </a:rPr>
              <a:t> </a:t>
            </a:r>
            <a:r>
              <a:rPr lang="en-US" sz="2000" dirty="0" err="1">
                <a:solidFill>
                  <a:schemeClr val="tx2"/>
                </a:solidFill>
                <a:latin typeface="Calibri" pitchFamily="34" charset="0"/>
              </a:rPr>
              <a:t>meseca</a:t>
            </a:r>
            <a:r>
              <a:rPr lang="en-US" sz="2000" dirty="0">
                <a:solidFill>
                  <a:schemeClr val="tx2"/>
                </a:solidFill>
                <a:latin typeface="Calibri" pitchFamily="34" charset="0"/>
              </a:rPr>
              <a:t> do </a:t>
            </a:r>
            <a:r>
              <a:rPr lang="en-US" sz="2000" dirty="0" err="1">
                <a:solidFill>
                  <a:schemeClr val="tx2"/>
                </a:solidFill>
                <a:latin typeface="Calibri" pitchFamily="34" charset="0"/>
              </a:rPr>
              <a:t>navršenih</a:t>
            </a:r>
            <a:r>
              <a:rPr lang="en-US" sz="2000" dirty="0">
                <a:solidFill>
                  <a:schemeClr val="tx2"/>
                </a:solidFill>
                <a:latin typeface="Calibri" pitchFamily="34" charset="0"/>
              </a:rPr>
              <a:t> </a:t>
            </a:r>
            <a:r>
              <a:rPr lang="en-US" sz="2000" dirty="0" err="1">
                <a:solidFill>
                  <a:schemeClr val="tx2"/>
                </a:solidFill>
                <a:latin typeface="Calibri" pitchFamily="34" charset="0"/>
              </a:rPr>
              <a:t>šest</a:t>
            </a:r>
            <a:r>
              <a:rPr lang="en-US" sz="2000" dirty="0">
                <a:solidFill>
                  <a:schemeClr val="tx2"/>
                </a:solidFill>
                <a:latin typeface="Calibri" pitchFamily="34" charset="0"/>
              </a:rPr>
              <a:t> </a:t>
            </a:r>
            <a:r>
              <a:rPr lang="en-US" sz="2000" dirty="0" err="1">
                <a:solidFill>
                  <a:schemeClr val="tx2"/>
                </a:solidFill>
                <a:latin typeface="Calibri" pitchFamily="34" charset="0"/>
              </a:rPr>
              <a:t>meseci</a:t>
            </a:r>
            <a:r>
              <a:rPr lang="en-US" sz="2000" dirty="0">
                <a:solidFill>
                  <a:schemeClr val="tx2"/>
                </a:solidFill>
                <a:latin typeface="Calibri" pitchFamily="34" charset="0"/>
              </a:rPr>
              <a:t> </a:t>
            </a:r>
            <a:r>
              <a:rPr lang="en-US" sz="2000" dirty="0" err="1">
                <a:solidFill>
                  <a:schemeClr val="tx2"/>
                </a:solidFill>
                <a:latin typeface="Calibri" pitchFamily="34" charset="0"/>
              </a:rPr>
              <a:t>života</a:t>
            </a:r>
            <a:r>
              <a:rPr lang="en-US" sz="2000" dirty="0">
                <a:solidFill>
                  <a:schemeClr val="tx2"/>
                </a:solidFill>
                <a:latin typeface="Calibri" pitchFamily="34" charset="0"/>
              </a:rPr>
              <a:t> </a:t>
            </a:r>
            <a:r>
              <a:rPr lang="en-US" sz="2000" dirty="0" err="1">
                <a:solidFill>
                  <a:schemeClr val="tx2"/>
                </a:solidFill>
                <a:latin typeface="Calibri" pitchFamily="34" charset="0"/>
              </a:rPr>
              <a:t>sprovodi</a:t>
            </a:r>
            <a:r>
              <a:rPr lang="en-US" sz="2000" dirty="0">
                <a:solidFill>
                  <a:schemeClr val="tx2"/>
                </a:solidFill>
                <a:latin typeface="Calibri" pitchFamily="34" charset="0"/>
              </a:rPr>
              <a:t> se </a:t>
            </a:r>
            <a:r>
              <a:rPr lang="en-US" sz="2000" dirty="0" err="1">
                <a:solidFill>
                  <a:schemeClr val="tx2"/>
                </a:solidFill>
                <a:latin typeface="Calibri" pitchFamily="34" charset="0"/>
              </a:rPr>
              <a:t>davanjem</a:t>
            </a:r>
            <a:r>
              <a:rPr lang="en-US" sz="2000" dirty="0">
                <a:solidFill>
                  <a:schemeClr val="tx2"/>
                </a:solidFill>
                <a:latin typeface="Calibri" pitchFamily="34" charset="0"/>
              </a:rPr>
              <a:t> tri doze HIB </a:t>
            </a:r>
            <a:r>
              <a:rPr lang="en-US" sz="2000" dirty="0" err="1">
                <a:solidFill>
                  <a:schemeClr val="tx2"/>
                </a:solidFill>
                <a:latin typeface="Calibri" pitchFamily="34" charset="0"/>
              </a:rPr>
              <a:t>vakcine</a:t>
            </a:r>
            <a:r>
              <a:rPr lang="en-US" sz="2000" dirty="0">
                <a:solidFill>
                  <a:schemeClr val="tx2"/>
                </a:solidFill>
                <a:latin typeface="Calibri" pitchFamily="34" charset="0"/>
              </a:rPr>
              <a:t> </a:t>
            </a:r>
            <a:r>
              <a:rPr lang="en-US" sz="2000" dirty="0" err="1">
                <a:solidFill>
                  <a:schemeClr val="tx2"/>
                </a:solidFill>
                <a:latin typeface="Calibri" pitchFamily="34" charset="0"/>
              </a:rPr>
              <a:t>istovremeno</a:t>
            </a:r>
            <a:r>
              <a:rPr lang="en-US" sz="2000" dirty="0">
                <a:solidFill>
                  <a:schemeClr val="tx2"/>
                </a:solidFill>
                <a:latin typeface="Calibri" pitchFamily="34" charset="0"/>
              </a:rPr>
              <a:t> </a:t>
            </a:r>
            <a:r>
              <a:rPr lang="en-US" sz="2000" dirty="0" err="1">
                <a:solidFill>
                  <a:schemeClr val="tx2"/>
                </a:solidFill>
                <a:latin typeface="Calibri" pitchFamily="34" charset="0"/>
              </a:rPr>
              <a:t>sa</a:t>
            </a:r>
            <a:r>
              <a:rPr lang="en-US" sz="2000" dirty="0">
                <a:solidFill>
                  <a:schemeClr val="tx2"/>
                </a:solidFill>
                <a:latin typeface="Calibri" pitchFamily="34" charset="0"/>
              </a:rPr>
              <a:t> </a:t>
            </a:r>
            <a:r>
              <a:rPr lang="en-US" sz="2000" dirty="0" err="1">
                <a:solidFill>
                  <a:schemeClr val="tx2"/>
                </a:solidFill>
                <a:latin typeface="Calibri" pitchFamily="34" charset="0"/>
              </a:rPr>
              <a:t>dozama</a:t>
            </a:r>
            <a:r>
              <a:rPr lang="en-US" sz="2000" dirty="0">
                <a:solidFill>
                  <a:schemeClr val="tx2"/>
                </a:solidFill>
                <a:latin typeface="Calibri" pitchFamily="34" charset="0"/>
              </a:rPr>
              <a:t> </a:t>
            </a:r>
            <a:r>
              <a:rPr lang="en-US" sz="2000" b="1" dirty="0">
                <a:solidFill>
                  <a:schemeClr val="tx2"/>
                </a:solidFill>
                <a:latin typeface="Calibri" pitchFamily="34" charset="0"/>
              </a:rPr>
              <a:t>DTP </a:t>
            </a:r>
            <a:r>
              <a:rPr lang="en-US" sz="2000" dirty="0" err="1">
                <a:solidFill>
                  <a:schemeClr val="tx2"/>
                </a:solidFill>
                <a:latin typeface="Calibri" pitchFamily="34" charset="0"/>
              </a:rPr>
              <a:t>vakcine</a:t>
            </a:r>
            <a:r>
              <a:rPr lang="en-US" sz="2000" dirty="0">
                <a:solidFill>
                  <a:schemeClr val="tx2"/>
                </a:solidFill>
                <a:latin typeface="Calibri" pitchFamily="34" charset="0"/>
              </a:rPr>
              <a:t>, </a:t>
            </a:r>
            <a:r>
              <a:rPr lang="en-US" sz="2000" dirty="0">
                <a:solidFill>
                  <a:srgbClr val="FF33CC"/>
                </a:solidFill>
                <a:latin typeface="Calibri" pitchFamily="34" charset="0"/>
              </a:rPr>
              <a:t>u </a:t>
            </a:r>
            <a:r>
              <a:rPr lang="en-US" sz="2000" dirty="0" err="1">
                <a:solidFill>
                  <a:srgbClr val="FF33CC"/>
                </a:solidFill>
                <a:latin typeface="Calibri" pitchFamily="34" charset="0"/>
              </a:rPr>
              <a:t>suprotni</a:t>
            </a:r>
            <a:r>
              <a:rPr lang="en-US" sz="2000" dirty="0">
                <a:solidFill>
                  <a:srgbClr val="FF33CC"/>
                </a:solidFill>
                <a:latin typeface="Calibri" pitchFamily="34" charset="0"/>
              </a:rPr>
              <a:t> </a:t>
            </a:r>
            <a:r>
              <a:rPr lang="en-US" sz="2000" dirty="0" err="1">
                <a:solidFill>
                  <a:srgbClr val="FF33CC"/>
                </a:solidFill>
                <a:latin typeface="Calibri" pitchFamily="34" charset="0"/>
              </a:rPr>
              <a:t>ekstremitet</a:t>
            </a:r>
            <a:r>
              <a:rPr lang="en-US" sz="2000" dirty="0">
                <a:solidFill>
                  <a:srgbClr val="FF33CC"/>
                </a:solidFill>
                <a:latin typeface="Calibri" pitchFamily="34" charset="0"/>
              </a:rPr>
              <a:t>.</a:t>
            </a:r>
            <a:endParaRPr lang="sr-Latn-RS" sz="2000" dirty="0">
              <a:solidFill>
                <a:srgbClr val="FF33CC"/>
              </a:solidFill>
              <a:latin typeface="Calibri" pitchFamily="34" charset="0"/>
            </a:endParaRPr>
          </a:p>
          <a:p>
            <a:pPr marL="0" indent="0">
              <a:buNone/>
            </a:pPr>
            <a:r>
              <a:rPr lang="en-US" sz="2000" dirty="0">
                <a:solidFill>
                  <a:schemeClr val="tx2"/>
                </a:solidFill>
                <a:latin typeface="Calibri" pitchFamily="34" charset="0"/>
              </a:rPr>
              <a:t/>
            </a:r>
            <a:br>
              <a:rPr lang="en-US" sz="2000" dirty="0">
                <a:solidFill>
                  <a:schemeClr val="tx2"/>
                </a:solidFill>
                <a:latin typeface="Calibri" pitchFamily="34" charset="0"/>
              </a:rPr>
            </a:br>
            <a:r>
              <a:rPr lang="en-US" sz="2000" dirty="0" err="1">
                <a:solidFill>
                  <a:schemeClr val="tx2"/>
                </a:solidFill>
                <a:latin typeface="Calibri" pitchFamily="34" charset="0"/>
              </a:rPr>
              <a:t>Ukoliko</a:t>
            </a:r>
            <a:r>
              <a:rPr lang="en-US" sz="2000" dirty="0">
                <a:solidFill>
                  <a:schemeClr val="tx2"/>
                </a:solidFill>
                <a:latin typeface="Calibri" pitchFamily="34" charset="0"/>
              </a:rPr>
              <a:t> </a:t>
            </a:r>
            <a:r>
              <a:rPr lang="en-US" sz="2000" dirty="0" err="1">
                <a:solidFill>
                  <a:schemeClr val="tx2"/>
                </a:solidFill>
                <a:latin typeface="Calibri" pitchFamily="34" charset="0"/>
              </a:rPr>
              <a:t>vakcinacija</a:t>
            </a:r>
            <a:r>
              <a:rPr lang="en-US" sz="2000" dirty="0">
                <a:solidFill>
                  <a:schemeClr val="tx2"/>
                </a:solidFill>
                <a:latin typeface="Calibri" pitchFamily="34" charset="0"/>
              </a:rPr>
              <a:t> </a:t>
            </a:r>
            <a:r>
              <a:rPr lang="en-US" sz="2000" dirty="0" err="1">
                <a:solidFill>
                  <a:schemeClr val="tx2"/>
                </a:solidFill>
                <a:latin typeface="Calibri" pitchFamily="34" charset="0"/>
              </a:rPr>
              <a:t>nije</a:t>
            </a:r>
            <a:r>
              <a:rPr lang="en-US" sz="2000" dirty="0">
                <a:solidFill>
                  <a:schemeClr val="tx2"/>
                </a:solidFill>
                <a:latin typeface="Calibri" pitchFamily="34" charset="0"/>
              </a:rPr>
              <a:t> </a:t>
            </a:r>
            <a:r>
              <a:rPr lang="en-US" sz="2000" dirty="0" err="1">
                <a:solidFill>
                  <a:schemeClr val="tx2"/>
                </a:solidFill>
                <a:latin typeface="Calibri" pitchFamily="34" charset="0"/>
              </a:rPr>
              <a:t>započeta</a:t>
            </a:r>
            <a:r>
              <a:rPr lang="en-US" sz="2000" dirty="0">
                <a:solidFill>
                  <a:schemeClr val="tx2"/>
                </a:solidFill>
                <a:latin typeface="Calibri" pitchFamily="34" charset="0"/>
              </a:rPr>
              <a:t> do </a:t>
            </a:r>
            <a:r>
              <a:rPr lang="en-US" sz="2000" dirty="0" err="1">
                <a:solidFill>
                  <a:schemeClr val="tx2"/>
                </a:solidFill>
                <a:latin typeface="Calibri" pitchFamily="34" charset="0"/>
              </a:rPr>
              <a:t>navršenih</a:t>
            </a:r>
            <a:r>
              <a:rPr lang="en-US" sz="2000" dirty="0">
                <a:solidFill>
                  <a:schemeClr val="tx2"/>
                </a:solidFill>
                <a:latin typeface="Calibri" pitchFamily="34" charset="0"/>
              </a:rPr>
              <a:t>  </a:t>
            </a:r>
            <a:r>
              <a:rPr lang="en-US" sz="2000" dirty="0" err="1">
                <a:solidFill>
                  <a:schemeClr val="tx2"/>
                </a:solidFill>
                <a:latin typeface="Calibri" pitchFamily="34" charset="0"/>
              </a:rPr>
              <a:t>šest</a:t>
            </a:r>
            <a:r>
              <a:rPr lang="en-US" sz="2000" dirty="0">
                <a:solidFill>
                  <a:schemeClr val="tx2"/>
                </a:solidFill>
                <a:latin typeface="Calibri" pitchFamily="34" charset="0"/>
              </a:rPr>
              <a:t> </a:t>
            </a:r>
            <a:r>
              <a:rPr lang="en-US" sz="2000" dirty="0" err="1">
                <a:solidFill>
                  <a:schemeClr val="tx2"/>
                </a:solidFill>
                <a:latin typeface="Calibri" pitchFamily="34" charset="0"/>
              </a:rPr>
              <a:t>meseci</a:t>
            </a:r>
            <a:r>
              <a:rPr lang="en-US" sz="2000" dirty="0">
                <a:solidFill>
                  <a:schemeClr val="tx2"/>
                </a:solidFill>
                <a:latin typeface="Calibri" pitchFamily="34" charset="0"/>
              </a:rPr>
              <a:t> </a:t>
            </a:r>
            <a:r>
              <a:rPr lang="en-US" sz="2000" dirty="0" err="1">
                <a:solidFill>
                  <a:schemeClr val="tx2"/>
                </a:solidFill>
                <a:latin typeface="Calibri" pitchFamily="34" charset="0"/>
              </a:rPr>
              <a:t>života</a:t>
            </a:r>
            <a:r>
              <a:rPr lang="en-US" sz="2000" dirty="0">
                <a:solidFill>
                  <a:schemeClr val="tx2"/>
                </a:solidFill>
                <a:latin typeface="Calibri" pitchFamily="34" charset="0"/>
              </a:rPr>
              <a:t>, </a:t>
            </a:r>
            <a:r>
              <a:rPr lang="en-US" sz="2000" dirty="0" err="1">
                <a:solidFill>
                  <a:schemeClr val="tx2"/>
                </a:solidFill>
                <a:latin typeface="Calibri" pitchFamily="34" charset="0"/>
              </a:rPr>
              <a:t>sprovodi</a:t>
            </a:r>
            <a:r>
              <a:rPr lang="en-US" sz="2000" dirty="0">
                <a:solidFill>
                  <a:schemeClr val="tx2"/>
                </a:solidFill>
                <a:latin typeface="Calibri" pitchFamily="34" charset="0"/>
              </a:rPr>
              <a:t> se </a:t>
            </a:r>
            <a:r>
              <a:rPr lang="en-US" sz="2000" dirty="0" err="1">
                <a:solidFill>
                  <a:schemeClr val="tx2"/>
                </a:solidFill>
                <a:latin typeface="Calibri" pitchFamily="34" charset="0"/>
              </a:rPr>
              <a:t>davanjem</a:t>
            </a:r>
            <a:r>
              <a:rPr lang="en-US" sz="2000" dirty="0">
                <a:solidFill>
                  <a:schemeClr val="tx2"/>
                </a:solidFill>
                <a:latin typeface="Calibri" pitchFamily="34" charset="0"/>
              </a:rPr>
              <a:t>  </a:t>
            </a:r>
            <a:r>
              <a:rPr lang="en-US" sz="2000" dirty="0" err="1">
                <a:solidFill>
                  <a:schemeClr val="tx2"/>
                </a:solidFill>
                <a:latin typeface="Calibri" pitchFamily="34" charset="0"/>
              </a:rPr>
              <a:t>dve</a:t>
            </a:r>
            <a:r>
              <a:rPr lang="en-US" sz="2000" dirty="0">
                <a:solidFill>
                  <a:schemeClr val="tx2"/>
                </a:solidFill>
                <a:latin typeface="Calibri" pitchFamily="34" charset="0"/>
              </a:rPr>
              <a:t> doze u </a:t>
            </a:r>
            <a:r>
              <a:rPr lang="en-US" sz="2000" dirty="0" err="1">
                <a:solidFill>
                  <a:schemeClr val="tx2"/>
                </a:solidFill>
                <a:latin typeface="Calibri" pitchFamily="34" charset="0"/>
              </a:rPr>
              <a:t>razmaku</a:t>
            </a:r>
            <a:r>
              <a:rPr lang="en-US" sz="2000" dirty="0">
                <a:solidFill>
                  <a:schemeClr val="tx2"/>
                </a:solidFill>
                <a:latin typeface="Calibri" pitchFamily="34" charset="0"/>
              </a:rPr>
              <a:t> </a:t>
            </a:r>
            <a:r>
              <a:rPr lang="en-US" sz="2000" dirty="0" err="1">
                <a:solidFill>
                  <a:schemeClr val="tx2"/>
                </a:solidFill>
                <a:latin typeface="Calibri" pitchFamily="34" charset="0"/>
              </a:rPr>
              <a:t>koji</a:t>
            </a:r>
            <a:r>
              <a:rPr lang="en-US" sz="2000" dirty="0">
                <a:solidFill>
                  <a:schemeClr val="tx2"/>
                </a:solidFill>
                <a:latin typeface="Calibri" pitchFamily="34" charset="0"/>
              </a:rPr>
              <a:t> ne </a:t>
            </a:r>
            <a:r>
              <a:rPr lang="en-US" sz="2000" dirty="0" err="1">
                <a:solidFill>
                  <a:schemeClr val="tx2"/>
                </a:solidFill>
                <a:latin typeface="Calibri" pitchFamily="34" charset="0"/>
              </a:rPr>
              <a:t>sme</a:t>
            </a:r>
            <a:r>
              <a:rPr lang="en-US" sz="2000" dirty="0">
                <a:solidFill>
                  <a:schemeClr val="tx2"/>
                </a:solidFill>
                <a:latin typeface="Calibri" pitchFamily="34" charset="0"/>
              </a:rPr>
              <a:t> </a:t>
            </a:r>
            <a:r>
              <a:rPr lang="en-US" sz="2000" dirty="0" err="1">
                <a:solidFill>
                  <a:schemeClr val="tx2"/>
                </a:solidFill>
                <a:latin typeface="Calibri" pitchFamily="34" charset="0"/>
              </a:rPr>
              <a:t>biti</a:t>
            </a:r>
            <a:r>
              <a:rPr lang="en-US" sz="2000" dirty="0">
                <a:solidFill>
                  <a:schemeClr val="tx2"/>
                </a:solidFill>
                <a:latin typeface="Calibri" pitchFamily="34" charset="0"/>
              </a:rPr>
              <a:t> </a:t>
            </a:r>
            <a:r>
              <a:rPr lang="en-US" sz="2000" dirty="0" err="1">
                <a:solidFill>
                  <a:schemeClr val="tx2"/>
                </a:solidFill>
                <a:latin typeface="Calibri" pitchFamily="34" charset="0"/>
              </a:rPr>
              <a:t>kraći</a:t>
            </a:r>
            <a:r>
              <a:rPr lang="en-US" sz="2000" dirty="0">
                <a:solidFill>
                  <a:schemeClr val="tx2"/>
                </a:solidFill>
                <a:latin typeface="Calibri" pitchFamily="34" charset="0"/>
              </a:rPr>
              <a:t> od </a:t>
            </a:r>
            <a:r>
              <a:rPr lang="en-US" sz="2000" dirty="0" err="1">
                <a:solidFill>
                  <a:schemeClr val="tx2"/>
                </a:solidFill>
                <a:latin typeface="Calibri" pitchFamily="34" charset="0"/>
              </a:rPr>
              <a:t>mesec</a:t>
            </a:r>
            <a:r>
              <a:rPr lang="en-US" sz="2000" dirty="0">
                <a:solidFill>
                  <a:schemeClr val="tx2"/>
                </a:solidFill>
                <a:latin typeface="Calibri" pitchFamily="34" charset="0"/>
              </a:rPr>
              <a:t> </a:t>
            </a:r>
            <a:r>
              <a:rPr lang="en-US" sz="2000" dirty="0" err="1">
                <a:solidFill>
                  <a:schemeClr val="tx2"/>
                </a:solidFill>
                <a:latin typeface="Calibri" pitchFamily="34" charset="0"/>
              </a:rPr>
              <a:t>dana</a:t>
            </a:r>
            <a:r>
              <a:rPr lang="en-US" sz="2000" dirty="0">
                <a:solidFill>
                  <a:schemeClr val="tx2"/>
                </a:solidFill>
                <a:latin typeface="Calibri" pitchFamily="34" charset="0"/>
              </a:rPr>
              <a:t>.</a:t>
            </a:r>
            <a:endParaRPr lang="sr-Latn-RS" sz="2000" dirty="0">
              <a:solidFill>
                <a:schemeClr val="tx2"/>
              </a:solidFill>
              <a:latin typeface="Calibri" pitchFamily="34" charset="0"/>
            </a:endParaRPr>
          </a:p>
          <a:p>
            <a:pPr marL="0" indent="0">
              <a:buNone/>
            </a:pPr>
            <a:r>
              <a:rPr lang="en-US" sz="2000" dirty="0">
                <a:solidFill>
                  <a:schemeClr val="tx2"/>
                </a:solidFill>
                <a:latin typeface="Calibri" pitchFamily="34" charset="0"/>
              </a:rPr>
              <a:t/>
            </a:r>
            <a:br>
              <a:rPr lang="en-US" sz="2000" dirty="0">
                <a:solidFill>
                  <a:schemeClr val="tx2"/>
                </a:solidFill>
                <a:latin typeface="Calibri" pitchFamily="34" charset="0"/>
              </a:rPr>
            </a:br>
            <a:r>
              <a:rPr lang="en-US" sz="2000" dirty="0" err="1">
                <a:solidFill>
                  <a:schemeClr val="tx2"/>
                </a:solidFill>
                <a:latin typeface="Calibri" pitchFamily="34" charset="0"/>
              </a:rPr>
              <a:t>Ukoliko</a:t>
            </a:r>
            <a:r>
              <a:rPr lang="en-US" sz="2000" dirty="0">
                <a:solidFill>
                  <a:schemeClr val="tx2"/>
                </a:solidFill>
                <a:latin typeface="Calibri" pitchFamily="34" charset="0"/>
              </a:rPr>
              <a:t> </a:t>
            </a:r>
            <a:r>
              <a:rPr lang="en-US" sz="2000" dirty="0" err="1">
                <a:solidFill>
                  <a:schemeClr val="tx2"/>
                </a:solidFill>
                <a:latin typeface="Calibri" pitchFamily="34" charset="0"/>
              </a:rPr>
              <a:t>vakcinacija</a:t>
            </a:r>
            <a:r>
              <a:rPr lang="en-US" sz="2000" dirty="0">
                <a:solidFill>
                  <a:schemeClr val="tx2"/>
                </a:solidFill>
                <a:latin typeface="Calibri" pitchFamily="34" charset="0"/>
              </a:rPr>
              <a:t> </a:t>
            </a:r>
            <a:r>
              <a:rPr lang="en-US" sz="2000" dirty="0" err="1">
                <a:solidFill>
                  <a:schemeClr val="tx2"/>
                </a:solidFill>
                <a:latin typeface="Calibri" pitchFamily="34" charset="0"/>
              </a:rPr>
              <a:t>nije</a:t>
            </a:r>
            <a:r>
              <a:rPr lang="en-US" sz="2000" dirty="0">
                <a:solidFill>
                  <a:schemeClr val="tx2"/>
                </a:solidFill>
                <a:latin typeface="Calibri" pitchFamily="34" charset="0"/>
              </a:rPr>
              <a:t> </a:t>
            </a:r>
            <a:r>
              <a:rPr lang="en-US" sz="2000" dirty="0" err="1">
                <a:solidFill>
                  <a:schemeClr val="tx2"/>
                </a:solidFill>
                <a:latin typeface="Calibri" pitchFamily="34" charset="0"/>
              </a:rPr>
              <a:t>započeta</a:t>
            </a:r>
            <a:r>
              <a:rPr lang="en-US" sz="2000" dirty="0">
                <a:solidFill>
                  <a:schemeClr val="tx2"/>
                </a:solidFill>
                <a:latin typeface="Calibri" pitchFamily="34" charset="0"/>
              </a:rPr>
              <a:t> do </a:t>
            </a:r>
            <a:r>
              <a:rPr lang="en-US" sz="2000" dirty="0" err="1">
                <a:solidFill>
                  <a:schemeClr val="tx2"/>
                </a:solidFill>
                <a:latin typeface="Calibri" pitchFamily="34" charset="0"/>
              </a:rPr>
              <a:t>navršenih</a:t>
            </a:r>
            <a:r>
              <a:rPr lang="en-US" sz="2000" dirty="0">
                <a:solidFill>
                  <a:schemeClr val="tx2"/>
                </a:solidFill>
                <a:latin typeface="Calibri" pitchFamily="34" charset="0"/>
              </a:rPr>
              <a:t> 12 </a:t>
            </a:r>
            <a:r>
              <a:rPr lang="en-US" sz="2000" dirty="0" err="1">
                <a:solidFill>
                  <a:schemeClr val="tx2"/>
                </a:solidFill>
                <a:latin typeface="Calibri" pitchFamily="34" charset="0"/>
              </a:rPr>
              <a:t>meseci</a:t>
            </a:r>
            <a:r>
              <a:rPr lang="en-US" sz="2000" dirty="0">
                <a:solidFill>
                  <a:schemeClr val="tx2"/>
                </a:solidFill>
                <a:latin typeface="Calibri" pitchFamily="34" charset="0"/>
              </a:rPr>
              <a:t> </a:t>
            </a:r>
            <a:r>
              <a:rPr lang="en-US" sz="2000" dirty="0" err="1">
                <a:solidFill>
                  <a:schemeClr val="tx2"/>
                </a:solidFill>
                <a:latin typeface="Calibri" pitchFamily="34" charset="0"/>
              </a:rPr>
              <a:t>života</a:t>
            </a:r>
            <a:r>
              <a:rPr lang="en-US" sz="2000" dirty="0">
                <a:solidFill>
                  <a:schemeClr val="tx2"/>
                </a:solidFill>
                <a:latin typeface="Calibri" pitchFamily="34" charset="0"/>
              </a:rPr>
              <a:t> , </a:t>
            </a:r>
            <a:r>
              <a:rPr lang="en-US" sz="2000" dirty="0" err="1">
                <a:solidFill>
                  <a:schemeClr val="tx2"/>
                </a:solidFill>
                <a:latin typeface="Calibri" pitchFamily="34" charset="0"/>
              </a:rPr>
              <a:t>sprovodi</a:t>
            </a:r>
            <a:r>
              <a:rPr lang="en-US" sz="2000" dirty="0">
                <a:solidFill>
                  <a:schemeClr val="tx2"/>
                </a:solidFill>
                <a:latin typeface="Calibri" pitchFamily="34" charset="0"/>
              </a:rPr>
              <a:t> se </a:t>
            </a:r>
            <a:r>
              <a:rPr lang="en-US" sz="2000" dirty="0" err="1">
                <a:solidFill>
                  <a:schemeClr val="tx2"/>
                </a:solidFill>
                <a:latin typeface="Calibri" pitchFamily="34" charset="0"/>
              </a:rPr>
              <a:t>davanjem</a:t>
            </a:r>
            <a:r>
              <a:rPr lang="en-US" sz="2000" dirty="0">
                <a:solidFill>
                  <a:schemeClr val="tx2"/>
                </a:solidFill>
                <a:latin typeface="Calibri" pitchFamily="34" charset="0"/>
              </a:rPr>
              <a:t> </a:t>
            </a:r>
            <a:r>
              <a:rPr lang="en-US" sz="2000" dirty="0" err="1">
                <a:solidFill>
                  <a:schemeClr val="tx2"/>
                </a:solidFill>
                <a:latin typeface="Calibri" pitchFamily="34" charset="0"/>
              </a:rPr>
              <a:t>jedne</a:t>
            </a:r>
            <a:r>
              <a:rPr lang="en-US" sz="2000" dirty="0">
                <a:solidFill>
                  <a:schemeClr val="tx2"/>
                </a:solidFill>
                <a:latin typeface="Calibri" pitchFamily="34" charset="0"/>
              </a:rPr>
              <a:t> doze do </a:t>
            </a:r>
            <a:r>
              <a:rPr lang="en-US" sz="2000" dirty="0" err="1">
                <a:solidFill>
                  <a:schemeClr val="tx2"/>
                </a:solidFill>
                <a:latin typeface="Calibri" pitchFamily="34" charset="0"/>
              </a:rPr>
              <a:t>navršenih</a:t>
            </a:r>
            <a:r>
              <a:rPr lang="en-US" sz="2000" dirty="0">
                <a:solidFill>
                  <a:schemeClr val="tx2"/>
                </a:solidFill>
                <a:latin typeface="Calibri" pitchFamily="34" charset="0"/>
              </a:rPr>
              <a:t> 24 </a:t>
            </a:r>
            <a:r>
              <a:rPr lang="en-US" sz="2000" dirty="0" err="1">
                <a:solidFill>
                  <a:schemeClr val="tx2"/>
                </a:solidFill>
                <a:latin typeface="Calibri" pitchFamily="34" charset="0"/>
              </a:rPr>
              <a:t>meseca</a:t>
            </a:r>
            <a:r>
              <a:rPr lang="en-US" sz="2000" dirty="0">
                <a:solidFill>
                  <a:schemeClr val="tx2"/>
                </a:solidFill>
                <a:latin typeface="Calibri" pitchFamily="34" charset="0"/>
              </a:rPr>
              <a:t> </a:t>
            </a:r>
            <a:r>
              <a:rPr lang="en-US" sz="2000" dirty="0" err="1">
                <a:solidFill>
                  <a:schemeClr val="tx2"/>
                </a:solidFill>
                <a:latin typeface="Calibri" pitchFamily="34" charset="0"/>
              </a:rPr>
              <a:t>života</a:t>
            </a:r>
            <a:r>
              <a:rPr lang="en-US" sz="2000" dirty="0">
                <a:solidFill>
                  <a:schemeClr val="tx2"/>
                </a:solidFill>
                <a:latin typeface="Calibri" pitchFamily="34" charset="0"/>
              </a:rPr>
              <a:t>.</a:t>
            </a:r>
          </a:p>
        </p:txBody>
      </p:sp>
    </p:spTree>
    <p:extLst>
      <p:ext uri="{BB962C8B-B14F-4D97-AF65-F5344CB8AC3E}">
        <p14:creationId xmlns="" xmlns:p14="http://schemas.microsoft.com/office/powerpoint/2010/main" val="3339108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en-US" sz="3600" b="1" dirty="0">
                <a:effectLst>
                  <a:outerShdw blurRad="38100" dist="38100" dir="2700000" algn="tl">
                    <a:srgbClr val="000000">
                      <a:alpha val="43137"/>
                    </a:srgbClr>
                  </a:outerShdw>
                </a:effectLst>
              </a:rPr>
              <a:t>HVALA NA PA</a:t>
            </a:r>
            <a:r>
              <a:rPr lang="sr-Latn-RS" sz="3600" b="1" dirty="0">
                <a:effectLst>
                  <a:outerShdw blurRad="38100" dist="38100" dir="2700000" algn="tl">
                    <a:srgbClr val="000000">
                      <a:alpha val="43137"/>
                    </a:srgbClr>
                  </a:outerShdw>
                </a:effectLst>
              </a:rPr>
              <a:t>ŽNJI !</a:t>
            </a:r>
            <a:endParaRPr lang="en-US" sz="3600" dirty="0"/>
          </a:p>
        </p:txBody>
      </p:sp>
      <p:sp>
        <p:nvSpPr>
          <p:cNvPr id="3" name="Content Placeholder 2"/>
          <p:cNvSpPr>
            <a:spLocks noGrp="1"/>
          </p:cNvSpPr>
          <p:nvPr>
            <p:ph idx="1"/>
          </p:nvPr>
        </p:nvSpPr>
        <p:spPr>
          <a:xfrm>
            <a:off x="457200" y="1600200"/>
            <a:ext cx="8229600" cy="4953000"/>
          </a:xfrm>
          <a:ln>
            <a:solidFill>
              <a:srgbClr val="FF33CC"/>
            </a:solidFill>
          </a:ln>
        </p:spPr>
        <p:txBody>
          <a:bodyPr>
            <a:noAutofit/>
          </a:bodyPr>
          <a:lstStyle/>
          <a:p>
            <a:pPr marL="0" indent="0">
              <a:buNone/>
            </a:pPr>
            <a:endParaRPr lang="sr-Latn-RS" sz="2000" dirty="0">
              <a:solidFill>
                <a:schemeClr val="tx2"/>
              </a:solidFill>
              <a:latin typeface="Calibri" pitchFamily="34" charset="0"/>
            </a:endParaRPr>
          </a:p>
          <a:p>
            <a:pPr marL="0" indent="0">
              <a:buNone/>
            </a:pPr>
            <a:endParaRPr lang="sr-Latn-RS" sz="2000" dirty="0">
              <a:solidFill>
                <a:schemeClr val="tx2"/>
              </a:solidFill>
              <a:latin typeface="Calibri" pitchFamily="34" charset="0"/>
            </a:endParaRPr>
          </a:p>
          <a:p>
            <a:pPr marL="0" indent="0">
              <a:buNone/>
            </a:pPr>
            <a:r>
              <a:rPr lang="sr-Latn-RS" sz="2000" dirty="0">
                <a:solidFill>
                  <a:schemeClr val="tx2"/>
                </a:solidFill>
                <a:latin typeface="Calibri" pitchFamily="34" charset="0"/>
              </a:rPr>
              <a:t>ZAVOD ZA JAVNO ZDRAVLJE SOMBOR</a:t>
            </a:r>
          </a:p>
          <a:p>
            <a:pPr marL="0" indent="0">
              <a:buNone/>
            </a:pPr>
            <a:r>
              <a:rPr lang="sr-Latn-RS" sz="2000" dirty="0">
                <a:solidFill>
                  <a:schemeClr val="tx2"/>
                </a:solidFill>
                <a:latin typeface="Calibri" pitchFamily="34" charset="0"/>
              </a:rPr>
              <a:t>CENTAR ZA MIKROBIOLOGIJU</a:t>
            </a:r>
            <a:endParaRPr lang="en-US" sz="2000" dirty="0">
              <a:solidFill>
                <a:schemeClr val="tx2"/>
              </a:solidFill>
              <a:latin typeface="Calibri" pitchFamily="34" charset="0"/>
            </a:endParaRPr>
          </a:p>
          <a:p>
            <a:pPr marL="0" indent="0">
              <a:buNone/>
            </a:pPr>
            <a:r>
              <a:rPr lang="en-US" sz="2000" b="1" dirty="0">
                <a:solidFill>
                  <a:schemeClr val="tx2"/>
                </a:solidFill>
                <a:effectLst>
                  <a:outerShdw blurRad="38100" dist="38100" dir="2700000" algn="tl">
                    <a:srgbClr val="000000">
                      <a:alpha val="43137"/>
                    </a:srgbClr>
                  </a:outerShdw>
                </a:effectLst>
                <a:latin typeface="Calibri" pitchFamily="34" charset="0"/>
              </a:rPr>
              <a:t>REFERENTNA LABORATORIJA ZA MENINGOKOK I HEMOFILUS </a:t>
            </a:r>
          </a:p>
          <a:p>
            <a:pPr marL="0" indent="0">
              <a:buNone/>
            </a:pPr>
            <a:r>
              <a:rPr lang="en-US" sz="2000" dirty="0">
                <a:solidFill>
                  <a:schemeClr val="tx2"/>
                </a:solidFill>
                <a:latin typeface="Calibri" pitchFamily="34" charset="0"/>
              </a:rPr>
              <a:t>025 444 853 </a:t>
            </a:r>
            <a:endParaRPr lang="sr-Latn-RS" sz="2000" dirty="0">
              <a:solidFill>
                <a:schemeClr val="tx2"/>
              </a:solidFill>
              <a:latin typeface="Calibri" pitchFamily="34" charset="0"/>
            </a:endParaRPr>
          </a:p>
          <a:p>
            <a:pPr marL="0" indent="0">
              <a:buNone/>
            </a:pPr>
            <a:r>
              <a:rPr lang="en-US" sz="2000" dirty="0">
                <a:solidFill>
                  <a:schemeClr val="tx2"/>
                </a:solidFill>
                <a:latin typeface="Calibri" pitchFamily="34" charset="0"/>
                <a:hlinkClick r:id="rId2"/>
              </a:rPr>
              <a:t>m</a:t>
            </a:r>
            <a:r>
              <a:rPr lang="sr-Latn-RS" sz="2000" dirty="0">
                <a:solidFill>
                  <a:schemeClr val="tx2"/>
                </a:solidFill>
                <a:latin typeface="Calibri" pitchFamily="34" charset="0"/>
                <a:hlinkClick r:id="rId2"/>
              </a:rPr>
              <a:t>ikrobiologija</a:t>
            </a:r>
            <a:r>
              <a:rPr lang="en-US" sz="2000" dirty="0">
                <a:solidFill>
                  <a:schemeClr val="tx2"/>
                </a:solidFill>
                <a:latin typeface="Calibri" pitchFamily="34" charset="0"/>
                <a:hlinkClick r:id="rId2"/>
              </a:rPr>
              <a:t>@zzjzsombor.org</a:t>
            </a:r>
            <a:endParaRPr lang="en-US" sz="2000" dirty="0">
              <a:solidFill>
                <a:schemeClr val="tx2"/>
              </a:solidFill>
              <a:latin typeface="Calibri" pitchFamily="34" charset="0"/>
            </a:endParaRPr>
          </a:p>
          <a:p>
            <a:pPr marL="0" indent="0">
              <a:buNone/>
            </a:pPr>
            <a:endParaRPr lang="en-US" sz="2000" dirty="0">
              <a:solidFill>
                <a:schemeClr val="tx2"/>
              </a:solidFill>
              <a:latin typeface="Calibri" pitchFamily="34" charset="0"/>
            </a:endParaRPr>
          </a:p>
          <a:p>
            <a:pPr marL="0" indent="0">
              <a:buNone/>
            </a:pPr>
            <a:endParaRPr lang="en-US" sz="2000" dirty="0">
              <a:solidFill>
                <a:schemeClr val="tx2"/>
              </a:solidFill>
              <a:latin typeface="Calibri" pitchFamily="34" charset="0"/>
            </a:endParaRPr>
          </a:p>
          <a:p>
            <a:pPr marL="0" indent="0">
              <a:buNone/>
            </a:pPr>
            <a:r>
              <a:rPr lang="en-US" sz="2000" dirty="0">
                <a:solidFill>
                  <a:schemeClr val="tx2"/>
                </a:solidFill>
                <a:latin typeface="Calibri" pitchFamily="34" charset="0"/>
              </a:rPr>
              <a:t>SVA DOKUMENTA SE MOGU PREUZETI SA SAJTA</a:t>
            </a:r>
          </a:p>
          <a:p>
            <a:pPr marL="0" indent="0">
              <a:buNone/>
            </a:pPr>
            <a:r>
              <a:rPr lang="en-US" sz="2000" dirty="0">
                <a:solidFill>
                  <a:schemeClr val="tx2"/>
                </a:solidFill>
                <a:latin typeface="Calibri" pitchFamily="34" charset="0"/>
                <a:hlinkClick r:id="rId3"/>
              </a:rPr>
              <a:t>http://www.zzjzsombor.org/referentna-laboratorija-za-hemofilus-i-meningokok/</a:t>
            </a:r>
            <a:endParaRPr lang="en-US" sz="2000" dirty="0">
              <a:solidFill>
                <a:schemeClr val="tx2"/>
              </a:solidFill>
              <a:latin typeface="Calibri" pitchFamily="34" charset="0"/>
            </a:endParaRPr>
          </a:p>
          <a:p>
            <a:pPr marL="0" indent="0">
              <a:buNone/>
            </a:pPr>
            <a:r>
              <a:rPr lang="en-US" sz="2000">
                <a:solidFill>
                  <a:schemeClr val="tx2"/>
                </a:solidFill>
                <a:latin typeface="Calibri" pitchFamily="34" charset="0"/>
                <a:hlinkClick r:id="rId4"/>
              </a:rPr>
              <a:t>http://www.zzjzsombor.org/reflab/Uputstva_NRL_MH_2015.pdf</a:t>
            </a:r>
            <a:endParaRPr lang="en-US" sz="2000">
              <a:solidFill>
                <a:schemeClr val="tx2"/>
              </a:solidFill>
              <a:latin typeface="Calibri" pitchFamily="34" charset="0"/>
            </a:endParaRPr>
          </a:p>
          <a:p>
            <a:pPr marL="0" indent="0">
              <a:buNone/>
            </a:pPr>
            <a:endParaRPr lang="en-US" sz="2000" dirty="0">
              <a:solidFill>
                <a:schemeClr val="tx2"/>
              </a:solidFill>
              <a:latin typeface="Calibri" pitchFamily="34" charset="0"/>
            </a:endParaRPr>
          </a:p>
          <a:p>
            <a:pPr marL="0" indent="0">
              <a:buNone/>
            </a:pPr>
            <a:endParaRPr lang="en-US" sz="2000" dirty="0">
              <a:solidFill>
                <a:schemeClr val="tx2"/>
              </a:solidFill>
              <a:latin typeface="Calibri" pitchFamily="34" charset="0"/>
            </a:endParaRPr>
          </a:p>
          <a:p>
            <a:pPr marL="0" indent="0">
              <a:buNone/>
            </a:pPr>
            <a:endParaRPr lang="en-US" sz="2000" dirty="0">
              <a:solidFill>
                <a:schemeClr val="tx2"/>
              </a:solidFill>
              <a:latin typeface="Calibri" pitchFamily="34" charset="0"/>
            </a:endParaRPr>
          </a:p>
        </p:txBody>
      </p:sp>
    </p:spTree>
    <p:extLst>
      <p:ext uri="{BB962C8B-B14F-4D97-AF65-F5344CB8AC3E}">
        <p14:creationId xmlns="" xmlns:p14="http://schemas.microsoft.com/office/powerpoint/2010/main" val="529553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BIOTIPOVI</a:t>
            </a:r>
            <a:r>
              <a:rPr lang="en-US" sz="3600" b="1" dirty="0">
                <a:effectLst>
                  <a:outerShdw blurRad="38100" dist="38100" dir="2700000" algn="tl">
                    <a:srgbClr val="000000">
                      <a:alpha val="43137"/>
                    </a:srgbClr>
                  </a:outerShdw>
                </a:effectLst>
              </a:rPr>
              <a:t>  </a:t>
            </a:r>
            <a:r>
              <a:rPr lang="sr-Latn-RS" sz="3600" b="1" dirty="0">
                <a:effectLst>
                  <a:outerShdw blurRad="38100" dist="38100" dir="2700000" algn="tl">
                    <a:srgbClr val="000000">
                      <a:alpha val="43137"/>
                    </a:srgbClr>
                  </a:outerShdw>
                </a:effectLst>
              </a:rPr>
              <a:t> HEMOFILUSA</a:t>
            </a:r>
            <a:endParaRPr lang="en-US" sz="3600" b="1" dirty="0">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66800" y="4038600"/>
            <a:ext cx="6934200" cy="1905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6800" y="1676401"/>
            <a:ext cx="6934200" cy="1905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4417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t>TESTOVI ZA IDENTIFIKACIJU</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525679" y="1600200"/>
            <a:ext cx="6092642" cy="4525963"/>
          </a:xfrm>
          <a:ln>
            <a:solidFill>
              <a:srgbClr val="FF33CC"/>
            </a:solidFill>
          </a:ln>
        </p:spPr>
      </p:pic>
    </p:spTree>
    <p:extLst>
      <p:ext uri="{BB962C8B-B14F-4D97-AF65-F5344CB8AC3E}">
        <p14:creationId xmlns="" xmlns:p14="http://schemas.microsoft.com/office/powerpoint/2010/main" val="863219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t>FAKTORI RASTA </a:t>
            </a:r>
            <a:r>
              <a:rPr lang="sr-Latn-RS" sz="3600" b="1" i="1" dirty="0">
                <a:solidFill>
                  <a:srgbClr val="FF0000"/>
                </a:solidFill>
              </a:rPr>
              <a:t>H.influenzae</a:t>
            </a:r>
            <a:endParaRPr lang="en-US" sz="3600" b="1" i="1" dirty="0">
              <a:solidFill>
                <a:srgbClr val="FF0000"/>
              </a:solidFill>
            </a:endParaRPr>
          </a:p>
        </p:txBody>
      </p:sp>
      <p:sp>
        <p:nvSpPr>
          <p:cNvPr id="3" name="Content Placeholder 2"/>
          <p:cNvSpPr>
            <a:spLocks noGrp="1"/>
          </p:cNvSpPr>
          <p:nvPr>
            <p:ph sz="half" idx="1"/>
          </p:nvPr>
        </p:nvSpPr>
        <p:spPr>
          <a:ln>
            <a:solidFill>
              <a:srgbClr val="FF33CC"/>
            </a:solidFill>
          </a:ln>
        </p:spPr>
        <p:txBody>
          <a:bodyPr>
            <a:normAutofit lnSpcReduction="10000"/>
          </a:bodyPr>
          <a:lstStyle/>
          <a:p>
            <a:r>
              <a:rPr lang="sr-Latn-CS" sz="2000" b="1" dirty="0">
                <a:latin typeface="+mj-lt"/>
              </a:rPr>
              <a:t>Utvrđivanje potrebe za faktorima rasta:</a:t>
            </a:r>
            <a:endParaRPr lang="en-US" sz="2000" dirty="0">
              <a:latin typeface="+mj-lt"/>
            </a:endParaRPr>
          </a:p>
          <a:p>
            <a:pPr marL="0" indent="0">
              <a:buNone/>
            </a:pPr>
            <a:r>
              <a:rPr lang="sr-Latn-CS" sz="2000" dirty="0">
                <a:latin typeface="+mj-lt"/>
              </a:rPr>
              <a:t>      - Triptikaza agar (MH- agar): 37°C, mikroaerofilni uslovi, 24 h</a:t>
            </a:r>
            <a:endParaRPr lang="en-US" sz="2000" dirty="0">
              <a:latin typeface="+mj-lt"/>
            </a:endParaRPr>
          </a:p>
          <a:p>
            <a:pPr marL="0" indent="0">
              <a:buNone/>
            </a:pPr>
            <a:endParaRPr lang="en-US" sz="2000" dirty="0">
              <a:latin typeface="+mj-lt"/>
            </a:endParaRPr>
          </a:p>
          <a:p>
            <a:r>
              <a:rPr lang="sr-Latn-CS" sz="2000" i="1" dirty="0">
                <a:latin typeface="+mj-lt"/>
              </a:rPr>
              <a:t>H.inluenzae -</a:t>
            </a:r>
            <a:r>
              <a:rPr lang="sr-Latn-CS" sz="2000" dirty="0">
                <a:latin typeface="+mj-lt"/>
              </a:rPr>
              <a:t> rast između faktora X i V</a:t>
            </a:r>
            <a:endParaRPr lang="en-US" sz="2000" dirty="0">
              <a:latin typeface="+mj-lt"/>
            </a:endParaRPr>
          </a:p>
          <a:p>
            <a:pPr marL="0" indent="0">
              <a:buNone/>
            </a:pPr>
            <a:endParaRPr lang="en-US" sz="2000" dirty="0">
              <a:latin typeface="+mj-lt"/>
            </a:endParaRPr>
          </a:p>
          <a:p>
            <a:r>
              <a:rPr lang="sr-Latn-CS" sz="2000" i="1" dirty="0">
                <a:latin typeface="+mj-lt"/>
              </a:rPr>
              <a:t>H.parainfluenzae -</a:t>
            </a:r>
            <a:r>
              <a:rPr lang="sr-Latn-CS" sz="2000" dirty="0">
                <a:latin typeface="+mj-lt"/>
              </a:rPr>
              <a:t> rast uz faktor V</a:t>
            </a: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r>
              <a:rPr lang="en-US" sz="2000" dirty="0">
                <a:solidFill>
                  <a:srgbClr val="7030A0"/>
                </a:solidFill>
                <a:latin typeface="+mj-lt"/>
              </a:rPr>
              <a:t>X - </a:t>
            </a:r>
            <a:r>
              <a:rPr lang="en-US" sz="2000" dirty="0" err="1">
                <a:solidFill>
                  <a:srgbClr val="7030A0"/>
                </a:solidFill>
                <a:latin typeface="+mj-lt"/>
              </a:rPr>
              <a:t>hemin</a:t>
            </a:r>
            <a:endParaRPr lang="en-US" sz="2000" dirty="0">
              <a:solidFill>
                <a:srgbClr val="7030A0"/>
              </a:solidFill>
              <a:latin typeface="+mj-lt"/>
            </a:endParaRPr>
          </a:p>
          <a:p>
            <a:pPr marL="0" indent="0">
              <a:buNone/>
            </a:pPr>
            <a:r>
              <a:rPr lang="en-US" sz="2000" dirty="0">
                <a:solidFill>
                  <a:srgbClr val="7030A0"/>
                </a:solidFill>
                <a:latin typeface="+mj-lt"/>
              </a:rPr>
              <a:t>V - NAD</a:t>
            </a:r>
          </a:p>
        </p:txBody>
      </p:sp>
      <p:pic>
        <p:nvPicPr>
          <p:cNvPr id="6" name="Content Placeholder 5"/>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724400" y="2057401"/>
            <a:ext cx="3733800" cy="3810000"/>
          </a:xfrm>
        </p:spPr>
      </p:pic>
    </p:spTree>
    <p:extLst>
      <p:ext uri="{BB962C8B-B14F-4D97-AF65-F5344CB8AC3E}">
        <p14:creationId xmlns="" xmlns:p14="http://schemas.microsoft.com/office/powerpoint/2010/main" val="3710420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tx1"/>
            </a:solidFill>
          </a:ln>
        </p:spPr>
        <p:txBody>
          <a:bodyPr>
            <a:normAutofit/>
          </a:bodyPr>
          <a:lstStyle/>
          <a:p>
            <a:r>
              <a:rPr lang="sr-Latn-RS" sz="3600" b="1" dirty="0">
                <a:effectLst>
                  <a:outerShdw blurRad="38100" dist="38100" dir="2700000" algn="tl">
                    <a:srgbClr val="000000">
                      <a:alpha val="43137"/>
                    </a:srgbClr>
                  </a:outerShdw>
                </a:effectLst>
              </a:rPr>
              <a:t>NT </a:t>
            </a:r>
            <a:r>
              <a:rPr lang="sr-Latn-RS" sz="3600" b="1" i="1" dirty="0">
                <a:effectLst>
                  <a:outerShdw blurRad="38100" dist="38100" dir="2700000" algn="tl">
                    <a:srgbClr val="000000">
                      <a:alpha val="43137"/>
                    </a:srgbClr>
                  </a:outerShdw>
                </a:effectLst>
              </a:rPr>
              <a:t>Haemophilus influenzae</a:t>
            </a:r>
            <a:endParaRPr lang="en-US" sz="36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a:ln>
            <a:solidFill>
              <a:srgbClr val="FF33CC"/>
            </a:solidFill>
          </a:ln>
        </p:spPr>
        <p:txBody>
          <a:bodyPr>
            <a:normAutofit fontScale="40000" lnSpcReduction="20000"/>
          </a:bodyPr>
          <a:lstStyle/>
          <a:p>
            <a:pPr>
              <a:lnSpc>
                <a:spcPct val="120000"/>
              </a:lnSpc>
            </a:pPr>
            <a:r>
              <a:rPr lang="sr-Latn-RS" sz="5000" dirty="0">
                <a:latin typeface="+mj-lt"/>
              </a:rPr>
              <a:t>porast zadnjih godina ( rekurentni AOM), pneumonija i bronhitis (deca)</a:t>
            </a:r>
          </a:p>
          <a:p>
            <a:pPr>
              <a:lnSpc>
                <a:spcPct val="120000"/>
              </a:lnSpc>
            </a:pPr>
            <a:r>
              <a:rPr lang="sr-Latn-RS" sz="5000" dirty="0">
                <a:latin typeface="+mj-lt"/>
              </a:rPr>
              <a:t>20 -40% osoba je kolonizovano</a:t>
            </a:r>
          </a:p>
          <a:p>
            <a:pPr>
              <a:lnSpc>
                <a:spcPct val="120000"/>
              </a:lnSpc>
            </a:pPr>
            <a:r>
              <a:rPr lang="sr-Latn-RS" sz="5000" dirty="0">
                <a:latin typeface="+mj-lt"/>
              </a:rPr>
              <a:t>vakcina za  Hib, selektivni pritisak (kao kod pneumokoka)</a:t>
            </a:r>
          </a:p>
          <a:p>
            <a:pPr>
              <a:lnSpc>
                <a:spcPct val="120000"/>
              </a:lnSpc>
            </a:pPr>
            <a:r>
              <a:rPr lang="sr-Latn-RS" sz="5000" dirty="0">
                <a:latin typeface="+mj-lt"/>
              </a:rPr>
              <a:t>starije dobne grupe, &lt; 1 god.</a:t>
            </a:r>
          </a:p>
          <a:p>
            <a:pPr>
              <a:lnSpc>
                <a:spcPct val="120000"/>
              </a:lnSpc>
            </a:pPr>
            <a:r>
              <a:rPr lang="sr-Latn-RS" sz="5000" dirty="0">
                <a:latin typeface="+mj-lt"/>
              </a:rPr>
              <a:t>potreban screening vaginalne kolonizacije majki pred porođaj?</a:t>
            </a:r>
          </a:p>
          <a:p>
            <a:pPr>
              <a:lnSpc>
                <a:spcPct val="120000"/>
              </a:lnSpc>
            </a:pPr>
            <a:r>
              <a:rPr lang="sr-Latn-RS" sz="5000" dirty="0">
                <a:latin typeface="+mj-lt"/>
              </a:rPr>
              <a:t>75% </a:t>
            </a:r>
            <a:r>
              <a:rPr lang="sr-Latn-RS" sz="5000" i="1" dirty="0">
                <a:solidFill>
                  <a:srgbClr val="FF33CC"/>
                </a:solidFill>
                <a:latin typeface="+mj-lt"/>
              </a:rPr>
              <a:t>H.influenzae  </a:t>
            </a:r>
            <a:r>
              <a:rPr lang="sr-Latn-RS" sz="5000" dirty="0">
                <a:solidFill>
                  <a:srgbClr val="FF33CC"/>
                </a:solidFill>
                <a:latin typeface="+mj-lt"/>
              </a:rPr>
              <a:t>non-b </a:t>
            </a:r>
            <a:r>
              <a:rPr lang="sr-Latn-RS" sz="5000" dirty="0">
                <a:latin typeface="+mj-lt"/>
              </a:rPr>
              <a:t>su </a:t>
            </a:r>
            <a:r>
              <a:rPr lang="sr-Latn-RS" sz="5000" dirty="0">
                <a:solidFill>
                  <a:srgbClr val="FF33CC"/>
                </a:solidFill>
                <a:latin typeface="+mj-lt"/>
              </a:rPr>
              <a:t>NT</a:t>
            </a:r>
            <a:r>
              <a:rPr lang="sr-Latn-RS" sz="5000" i="1" dirty="0">
                <a:solidFill>
                  <a:srgbClr val="FF33CC"/>
                </a:solidFill>
                <a:latin typeface="+mj-lt"/>
              </a:rPr>
              <a:t>Hi </a:t>
            </a:r>
            <a:r>
              <a:rPr lang="sr-Latn-RS" sz="5000" dirty="0">
                <a:latin typeface="+mj-lt"/>
              </a:rPr>
              <a:t>( EMGM, 2011, Austrija)</a:t>
            </a:r>
          </a:p>
          <a:p>
            <a:pPr>
              <a:lnSpc>
                <a:spcPct val="120000"/>
              </a:lnSpc>
            </a:pPr>
            <a:r>
              <a:rPr lang="sr-Latn-RS" sz="5000" dirty="0">
                <a:latin typeface="+mj-lt"/>
              </a:rPr>
              <a:t>detektovani u Srbiji ( potrvđeno u RL za hemofilus, Grac, Austrija)</a:t>
            </a:r>
          </a:p>
          <a:p>
            <a:pPr>
              <a:lnSpc>
                <a:spcPct val="120000"/>
              </a:lnSpc>
            </a:pPr>
            <a:r>
              <a:rPr lang="sr-Latn-RS" sz="5000" dirty="0">
                <a:latin typeface="+mj-lt"/>
              </a:rPr>
              <a:t>↑ 0-6 dana po rođenju ( verovatna transmisija od majke) NTHi</a:t>
            </a:r>
          </a:p>
          <a:p>
            <a:pPr>
              <a:lnSpc>
                <a:spcPct val="120000"/>
              </a:lnSpc>
            </a:pPr>
            <a:r>
              <a:rPr lang="sr-Latn-RS" sz="5000" dirty="0">
                <a:latin typeface="+mj-lt"/>
              </a:rPr>
              <a:t>↑ case/fatality ratio, CFR kod infekcija NTHi ( posebne dobne grupe)</a:t>
            </a:r>
          </a:p>
          <a:p>
            <a:pPr>
              <a:lnSpc>
                <a:spcPct val="120000"/>
              </a:lnSpc>
            </a:pPr>
            <a:r>
              <a:rPr lang="sr-Latn-RS" sz="5000" dirty="0">
                <a:latin typeface="+mj-lt"/>
              </a:rPr>
              <a:t>Incidenca raste u svim dobnim grupama ( najviše mala deca, &lt; 1 god., &gt; 65 godina</a:t>
            </a:r>
          </a:p>
          <a:p>
            <a:pPr>
              <a:lnSpc>
                <a:spcPct val="120000"/>
              </a:lnSpc>
            </a:pPr>
            <a:r>
              <a:rPr lang="sr-Latn-RS" sz="5000" dirty="0">
                <a:latin typeface="+mj-lt"/>
              </a:rPr>
              <a:t>↑  sposobnost NTHi da izazove bakterijemiju</a:t>
            </a:r>
          </a:p>
          <a:p>
            <a:endParaRPr lang="sr-Latn-RS" sz="2000" dirty="0"/>
          </a:p>
          <a:p>
            <a:endParaRPr lang="sr-Latn-RS" sz="2000" dirty="0"/>
          </a:p>
          <a:p>
            <a:r>
              <a:rPr lang="sr-Latn-RS" sz="2000" dirty="0"/>
              <a:t> </a:t>
            </a:r>
          </a:p>
          <a:p>
            <a:endParaRPr lang="en-US" dirty="0"/>
          </a:p>
        </p:txBody>
      </p:sp>
    </p:spTree>
    <p:extLst>
      <p:ext uri="{BB962C8B-B14F-4D97-AF65-F5344CB8AC3E}">
        <p14:creationId xmlns="" xmlns:p14="http://schemas.microsoft.com/office/powerpoint/2010/main" val="3915129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2139</TotalTime>
  <Words>3869</Words>
  <Application>Microsoft Office PowerPoint</Application>
  <PresentationFormat>On-screen Show (4:3)</PresentationFormat>
  <Paragraphs>648</Paragraphs>
  <Slides>58</Slides>
  <Notes>14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1_Office Theme</vt:lpstr>
      <vt:lpstr>Haemophilus influenzae</vt:lpstr>
      <vt:lpstr>FAKTORI VIRULENCIJE H. influenzae</vt:lpstr>
      <vt:lpstr>FAKTORI VIRULENCIJE H. influenzae</vt:lpstr>
      <vt:lpstr>KLINIČKE MANIFESTACIJE OBOLJENJA UZROKOVANIH H. influenzae</vt:lpstr>
      <vt:lpstr>EPIDEMIOLOGIJA </vt:lpstr>
      <vt:lpstr>BIOTIPOVI   HEMOFILUSA</vt:lpstr>
      <vt:lpstr>TESTOVI ZA IDENTIFIKACIJU</vt:lpstr>
      <vt:lpstr>FAKTORI RASTA H.influenzae</vt:lpstr>
      <vt:lpstr>NT Haemophilus influenzae</vt:lpstr>
      <vt:lpstr>NT Haemophilus influenzae</vt:lpstr>
      <vt:lpstr> MATERIJAL  ZA KULTIVACIJU: primarno sterilne tečnosti, brisevi, sputum, bioptati.... </vt:lpstr>
      <vt:lpstr>HEMOKULTURA</vt:lpstr>
      <vt:lpstr>ZLATNI STANDARD  </vt:lpstr>
      <vt:lpstr>ZNAČAJ PRAVILNE OBRADE LIKVORA</vt:lpstr>
      <vt:lpstr>Slide 15</vt:lpstr>
      <vt:lpstr>ZNAČAJ PRAVILNE OBRADE LIKVORA</vt:lpstr>
      <vt:lpstr>BOJENJE PO GRAMU</vt:lpstr>
      <vt:lpstr>KLINIČKA KORIST BOJENIH PREPARATA </vt:lpstr>
      <vt:lpstr>IDENTIFIKACIJA </vt:lpstr>
      <vt:lpstr>DETEKCIJA BAKTERIJSKIH Ag LATEKS  AGLUTINACIJOM ( LA )</vt:lpstr>
      <vt:lpstr>DETEKCIJA BAKTERIJSKIH Ag LATEKS  AGLUTINACIJOM ( LA )</vt:lpstr>
      <vt:lpstr>HEMOKULTURA</vt:lpstr>
      <vt:lpstr>LABORATORIJSKA DIJAGNOZA HEMOFILUS </vt:lpstr>
      <vt:lpstr>Slide 24</vt:lpstr>
      <vt:lpstr>FAKTORI RASTA H.influenzae</vt:lpstr>
      <vt:lpstr>DEFINICIJA I KLASIFIKACIJA SLUČAJA  INFEKTIVNE  BOLESTI </vt:lpstr>
      <vt:lpstr>Slide 27</vt:lpstr>
      <vt:lpstr>       KOMERCIJALNI AUTOMATIZOVANI                SISTEMI ZA IDENTIFIKACIJU                   - Neisseria meningitidis ID                       - Haemophilus influenzae –  ID                      - Streptococcus pneumoniae –  ID, ABG  </vt:lpstr>
      <vt:lpstr>  MOLEKULARNE METODE  brza identifikacije iz uzorka ( likvor, krv) !  </vt:lpstr>
      <vt:lpstr>ISPITIVANJE OSETLJIVOSTI H. influenzae NA ANTIBIOTIKE</vt:lpstr>
      <vt:lpstr> Hromatogeni cefalosporinski test  (disk sa cefinazom)</vt:lpstr>
      <vt:lpstr>EUCAST , 2016.  Haemophilus influenzae   rezistencije na  beta – laktamske antibiotike   </vt:lpstr>
      <vt:lpstr>ANTIBIOTICI ZA EMPIRIJSKU UPOTREBU U TERAPIJI LOKALNIH INFEKCIJA IZAZVANIH H. influenzae</vt:lpstr>
      <vt:lpstr>Slide 34</vt:lpstr>
      <vt:lpstr>MIKROBIOLOŠKE TERAPIJSKE PREPORUKE </vt:lpstr>
      <vt:lpstr>Meropenem je jedini karbapenem koji se koristi u Th meningitisa.   MENINGITIS     S &lt;=0.25 mg/L,         R&gt;1 mg/L. ( EUCAST, 2016.)  Ako se MEROPENEM  koristi u Th , odrediti  MIK vrednosti !</vt:lpstr>
      <vt:lpstr>PK / PD parametri</vt:lpstr>
      <vt:lpstr>Slide 38</vt:lpstr>
      <vt:lpstr>REZISTENCIJA H. influenzae NA  β – LAKTAMSKE ANTIBIOTIKE</vt:lpstr>
      <vt:lpstr>REZISTENCIJA H. influenzae NA  MAKROLIDNE ANTIBIOTIKE </vt:lpstr>
      <vt:lpstr>REZISTENCIJA H. influenzae NA  HLORAMFENIKOL  I  INHIBITORE FOLNE KISELINE</vt:lpstr>
      <vt:lpstr>KLINIČKI ZNAČAJ REZISTENCIJE H. influenzae NA ANTIBIOTIKE</vt:lpstr>
      <vt:lpstr>REZISTENCIJA H. influenzae NA  β – LAKTAMSKE ANTIBIOTIKE</vt:lpstr>
      <vt:lpstr>H. influenzae 2012. ECDC </vt:lpstr>
      <vt:lpstr>Slide 45</vt:lpstr>
      <vt:lpstr>H. influenzae 2012. ECDC </vt:lpstr>
      <vt:lpstr>H. Influenzae dobna distribucija </vt:lpstr>
      <vt:lpstr>H. influenzae 2012. ECDC </vt:lpstr>
      <vt:lpstr>H. influenzae SRBIJA</vt:lpstr>
      <vt:lpstr>H.influenzae - Srbija</vt:lpstr>
      <vt:lpstr>VAKCINA PROTIV  H. Influenzae tipa b, Hib</vt:lpstr>
      <vt:lpstr>Hib – kliničke manifestacije pre uvođenje vakcinacije</vt:lpstr>
      <vt:lpstr>PREVAKCINALNI vs POSTVAKCINALNI  PERIOD</vt:lpstr>
      <vt:lpstr>HIB  vakcina- ActHIB®, SRBIJA </vt:lpstr>
      <vt:lpstr>HIB  vakcina- ActHIB®, SRBIJA </vt:lpstr>
      <vt:lpstr>HIB  vakcina- ActHIB®, SRBIJA  </vt:lpstr>
      <vt:lpstr>HIB  vakcina: ActHIB®, SRBIJA  </vt:lpstr>
      <vt:lpstr>HVALA NA PAŽNJI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MIKROBIOLOŠKA DIJAGNOZA BAKTERIJSKIH MENINGITISA</dc:title>
  <dc:creator>Delic</dc:creator>
  <cp:lastModifiedBy>admin</cp:lastModifiedBy>
  <cp:revision>187</cp:revision>
  <dcterms:created xsi:type="dcterms:W3CDTF">2006-08-16T00:00:00Z</dcterms:created>
  <dcterms:modified xsi:type="dcterms:W3CDTF">2016-02-22T22:12:24Z</dcterms:modified>
</cp:coreProperties>
</file>