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-82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0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42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FE8A2A9-2036-48CC-B4AD-D6C56DC7DB5B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542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4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CA830F-3574-44F6-A79F-E20DAC0CB3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28474-59CA-4DBD-9FE9-E45F926B24CF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5CDDE-AE44-4209-BD14-6EBCE02B97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DCA0E4-F2FD-44F2-BDDF-CECBDDA71BDF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88FE5-6B18-42B7-A57A-7D89BFBF58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F4A457-1A08-4283-BBEC-93F39E7A5B5D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348B-BE8A-41E6-AC5B-9CA4FF01FB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2E984-2259-4B54-A966-F3E636507BBE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BBC65-7C63-41F6-BD15-41E83509F1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86F0F-7E4B-4E39-8350-2FD4F996E2AC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13378-26B1-4DD4-893A-C9B3D57EAD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C7791-4FB6-4F7F-B8D6-842BC6D58765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B7D81-79D4-47B9-8B7B-DBB48C6AE7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9D5A4-7567-47F1-B559-BD02CA04CC94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45593-57E0-4A06-B9C5-C0CE649672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9581E-C48C-4493-B830-910C35850144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2A2F8-4A8D-4922-BB65-373DDD35E3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03803-6445-4991-AF82-EEF7570798DF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E5A57-5895-459E-80EE-4BADA9FEC1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26EC5-08FC-4512-B0D4-2C5E5022C751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ED120-DD7F-4175-B3D8-6CBB25F62F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C375AA2-7002-4215-80D3-B73DF21B6290}" type="datetimeFigureOut">
              <a:rPr lang="en-US"/>
              <a:pPr/>
              <a:t>9/1/2022</a:t>
            </a:fld>
            <a:endParaRPr lang="en-GB"/>
          </a:p>
        </p:txBody>
      </p:sp>
      <p:sp>
        <p:nvSpPr>
          <p:cNvPr id="532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8C377EA-6E22-42A1-816A-C4DB73747D4F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1504950" y="2719388"/>
            <a:ext cx="9144000" cy="941387"/>
          </a:xfrm>
        </p:spPr>
        <p:txBody>
          <a:bodyPr anchor="b"/>
          <a:lstStyle/>
          <a:p>
            <a:r>
              <a:rPr lang="en-US" sz="4800">
                <a:latin typeface="Book Antiqua" pitchFamily="18" charset="0"/>
              </a:rPr>
              <a:t>POLNO PRENOSIVE BOLESTI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9125" y="534988"/>
            <a:ext cx="10972800" cy="627062"/>
          </a:xfrm>
        </p:spPr>
        <p:txBody>
          <a:bodyPr>
            <a:normAutofit/>
          </a:bodyPr>
          <a:lstStyle/>
          <a:p>
            <a:r>
              <a:rPr lang="en-US" sz="2800">
                <a:latin typeface="Georgia" pitchFamily="18" charset="0"/>
                <a:sym typeface="+mn-ea"/>
              </a:rPr>
              <a:t>Kasniji simptomi polno prenosivih bolesti  </a:t>
            </a:r>
            <a:r>
              <a:rPr lang="en-US" sz="2800">
                <a:latin typeface="Georgia" pitchFamily="18" charset="0"/>
              </a:rPr>
              <a:t/>
            </a:r>
            <a:br>
              <a:rPr lang="en-US" sz="2800">
                <a:latin typeface="Georgia" pitchFamily="18" charset="0"/>
              </a:rPr>
            </a:br>
            <a:endParaRPr lang="en-US" sz="28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65188" y="1608138"/>
            <a:ext cx="10515600" cy="4351337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Kasniji simptomi polnih infekcija se mogu pojaviti mesecima ili čak godinama od trenutka kada je došlo do infekcije. Usled nelečene infekcije, javljaju se: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osip, crvenilo, ili ranice bilo gde na telu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dugotrajna i uporna upala genitalija, koja ne reaguje na terapiju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vrlo neprijatan bol pri polnom odnosu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crvenilo, otok i bol u testisima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bolovi i grčevi u predelu trbuha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smanjena sposobnost začeća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nemogućnost začeća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rizik za spontane pobačaje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neurološki poremećaji – otežana sposobnost pamćenja, anksioznost (sifilis)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kardiovaskularni problemi (sifilis)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karcinom – cervikalni i analni karcinom (HPV)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0075" y="438150"/>
            <a:ext cx="10972800" cy="450850"/>
          </a:xfrm>
        </p:spPr>
        <p:txBody>
          <a:bodyPr>
            <a:normAutofit/>
          </a:bodyPr>
          <a:lstStyle/>
          <a:p>
            <a:r>
              <a:rPr lang="en-US" sz="3200">
                <a:sym typeface="+mn-ea"/>
              </a:rPr>
              <a:t>Koje su komplikacije prate polno prenosive bolesti?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887413"/>
            <a:ext cx="10515600" cy="4351337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Pravovremena dijagnostika i adekvatna terapija može sprečiti mnoge komplikacije polno prenosivih bolesti. Neke od mogućih komplikacija su: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upala jajnika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upala bešike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neplodnost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vanmaterična trudnoća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prevremen porođaj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oštećenje ploda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karcinom grlića materice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rak anusa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upala zglobova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upala oka</a:t>
            </a:r>
          </a:p>
          <a:p>
            <a:pPr marL="0" indent="0"/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pojava hroničnih infekcija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Georgia" pitchFamily="18" charset="0"/>
                <a:sym typeface="+mn-ea"/>
              </a:rPr>
              <a:t>Kako se postavlja dijagnoza </a:t>
            </a:r>
            <a:br>
              <a:rPr lang="en-US" sz="3200">
                <a:latin typeface="Georgia" pitchFamily="18" charset="0"/>
                <a:sym typeface="+mn-ea"/>
              </a:rPr>
            </a:br>
            <a:r>
              <a:rPr lang="en-US" sz="3200">
                <a:latin typeface="Georgia" pitchFamily="18" charset="0"/>
                <a:sym typeface="+mn-ea"/>
              </a:rPr>
              <a:t>polno prenosivih bolesti?</a:t>
            </a:r>
            <a:r>
              <a:rPr lang="en-US" sz="3200">
                <a:latin typeface="Georgia" pitchFamily="18" charset="0"/>
              </a:rPr>
              <a:t/>
            </a:r>
            <a:br>
              <a:rPr lang="en-US" sz="3200">
                <a:latin typeface="Georgia" pitchFamily="18" charset="0"/>
              </a:rPr>
            </a:b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Kod sumnje na polno prenosivu infekciju, dijagnoza se postavlja na osnovu rezultata laboratorijskog testiranja:</a:t>
            </a:r>
          </a:p>
          <a:p>
            <a:pPr marL="0" indent="0"/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pPr marL="0" indent="0"/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uzorka vaginalnog i cervikalnog brisa – kod žena</a:t>
            </a:r>
          </a:p>
          <a:p>
            <a:pPr marL="0" indent="0"/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uzorka uretralnog brisa – kod muškaraca</a:t>
            </a:r>
          </a:p>
          <a:p>
            <a:pPr marL="0" indent="0"/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analizma iz krvi – oba pola</a:t>
            </a:r>
          </a:p>
          <a:p>
            <a:pPr marL="0" indent="0"/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uzorka prvog jutarnjeg urina – oba pola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Georgia" pitchFamily="18" charset="0"/>
                <a:sym typeface="+mn-ea"/>
              </a:rPr>
              <a:t>Koji su dodatni faktori rizika za </a:t>
            </a:r>
            <a:br>
              <a:rPr lang="en-US" sz="3200">
                <a:latin typeface="Georgia" pitchFamily="18" charset="0"/>
                <a:sym typeface="+mn-ea"/>
              </a:rPr>
            </a:br>
            <a:r>
              <a:rPr lang="en-US" sz="3200">
                <a:latin typeface="Georgia" pitchFamily="18" charset="0"/>
                <a:sym typeface="+mn-ea"/>
              </a:rPr>
              <a:t>polno prenosive bolesti?</a:t>
            </a:r>
            <a:r>
              <a:rPr lang="en-US" sz="3200">
                <a:latin typeface="Georgia" pitchFamily="18" charset="0"/>
              </a:rPr>
              <a:t/>
            </a:r>
            <a:br>
              <a:rPr lang="en-US" sz="3200">
                <a:latin typeface="Georgia" pitchFamily="18" charset="0"/>
              </a:rPr>
            </a:br>
            <a:endParaRPr lang="en-US" sz="32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Polno aktivne osobe koje često menjaju partnere su u većem riziku da se zaraze od polno prenosive bolesti, pri čemu nije važno da li istovremeno imaju više partnera ili su više partnera imale tokom dužeg vremenskog perioda.</a:t>
            </a:r>
          </a:p>
          <a:p>
            <a:pPr>
              <a:lnSpc>
                <a:spcPct val="80000"/>
              </a:lnSpc>
            </a:pPr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Međutim, i kod osoba koje dugo vremena imaju jednog partnera se može dogoditi da imaju polno prenosivu bolest, npr.može biti inficirana herpes virusom bez ikakvih simptoma, a da se simptomi ispolje kod partnera, odnosno, moguće je da osoba bude samo prenosilac oboljenja.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Pri nezaštićenom seksualnom odnosu sa inficiranom osobom, procenat prenosa oboljenja je veoma veliki, oko 70-80%.</a:t>
            </a:r>
          </a:p>
          <a:p>
            <a:pPr>
              <a:lnSpc>
                <a:spcPct val="80000"/>
              </a:lnSpc>
            </a:pPr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Generalno, osobe ženskog pola su u većem riziku za razvoj komplikacija nelečenih polnih infekcija, a postojanje jednog seksualno prenosivog oboljenja nosi rizik od lakšeg dobijanja druge polne bolesti.</a:t>
            </a:r>
          </a:p>
          <a:p>
            <a:pPr>
              <a:lnSpc>
                <a:spcPct val="80000"/>
              </a:lnSpc>
            </a:pPr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Ukoliko je trudnica inficirana, veliki je rizik za infekciju novorođenčeta – do infekcije dolazi prolaskom kroz porođajni kanal ili putem mleka zaražene majke.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Georgia" pitchFamily="18" charset="0"/>
                <a:sym typeface="+mn-ea"/>
              </a:rPr>
              <a:t>Kako se leče polno prenosive bolesti</a:t>
            </a:r>
            <a:r>
              <a:rPr lang="en-US">
                <a:sym typeface="+mn-ea"/>
              </a:rPr>
              <a:t>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Zahvaljujući napretku medicine, danas se većina polno prenosivih infekcija vrlo uspešno leči, a i načini prevencije su efikasni, pod uslovom da se redovno primenjuju.</a:t>
            </a:r>
          </a:p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Terapija zavisi od uzročnika. Antibiotici se uspešno primenjuju u lečenju mikoplazmi, ureaplazmi, gonoreje, sifilisa, hlamidije i trihomonas infekcije.</a:t>
            </a:r>
          </a:p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Većina virusnih seksualno prenosivih infekcija nisu izlečive.</a:t>
            </a:r>
          </a:p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Od izuzetne je važnosti da se oba partnera testiraju i leče.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441325"/>
            <a:ext cx="10972800" cy="601663"/>
          </a:xfrm>
        </p:spPr>
        <p:txBody>
          <a:bodyPr>
            <a:normAutofit/>
          </a:bodyPr>
          <a:lstStyle/>
          <a:p>
            <a:r>
              <a:rPr lang="en-US" sz="3200">
                <a:latin typeface="Georgia" pitchFamily="18" charset="0"/>
                <a:sym typeface="+mn-ea"/>
              </a:rPr>
              <a:t>Kako se zaštititi od polno prenosivih bolesti?</a:t>
            </a:r>
            <a:r>
              <a:rPr lang="en-US" sz="3200">
                <a:latin typeface="Georgia" pitchFamily="18" charset="0"/>
              </a:rPr>
              <a:t/>
            </a:r>
            <a:br>
              <a:rPr lang="en-US" sz="3200">
                <a:latin typeface="Georgia" pitchFamily="18" charset="0"/>
              </a:rPr>
            </a:br>
            <a:endParaRPr lang="en-US" sz="3200">
              <a:latin typeface="Georgia" pitchFamily="18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838200" y="1138238"/>
            <a:ext cx="10515600" cy="4351337"/>
          </a:xfrm>
        </p:spPr>
        <p:txBody>
          <a:bodyPr/>
          <a:lstStyle/>
          <a:p>
            <a:r>
              <a:rPr lang="en-US" sz="2100" b="1">
                <a:solidFill>
                  <a:schemeClr val="tx2"/>
                </a:solidFill>
                <a:latin typeface="Georgia" pitchFamily="18" charset="0"/>
              </a:rPr>
              <a:t>Korišćenjem zaštite (prezervativ), odnosno insistiranjem da je partner koristi, štite se oba partnera.</a:t>
            </a:r>
          </a:p>
          <a:p>
            <a:r>
              <a:rPr lang="en-US" sz="2100" b="1">
                <a:solidFill>
                  <a:schemeClr val="tx2"/>
                </a:solidFill>
                <a:latin typeface="Georgia" pitchFamily="18" charset="0"/>
              </a:rPr>
              <a:t>ZA HBV i HPV postoje vakcine, kao preventivne mere da do oboljevanja ne dođe.</a:t>
            </a:r>
          </a:p>
          <a:p>
            <a:r>
              <a:rPr lang="en-US" sz="2100" b="1">
                <a:solidFill>
                  <a:schemeClr val="tx2"/>
                </a:solidFill>
                <a:latin typeface="Georgia" pitchFamily="18" charset="0"/>
              </a:rPr>
              <a:t>Treba uvek imati u vidu, da pored nelagodnih simptoma koji mogu proći uz terapiju, neke od infekcija nose ozbiljne i trajne posledice po zdravlje.</a:t>
            </a:r>
          </a:p>
          <a:p>
            <a:r>
              <a:rPr lang="en-US" sz="2100" b="1">
                <a:solidFill>
                  <a:schemeClr val="tx2"/>
                </a:solidFill>
                <a:latin typeface="Georgia" pitchFamily="18" charset="0"/>
              </a:rPr>
              <a:t>Važno je napomenuti da seksualna aktivnost, osim prenošenja polnih infekcija, omogućava  širenje i drugih oboljenja iako je njih moguće dobiti i na druge načine – Epstein Barr (mononukleoza), hepatitis A, B i C, HIV.</a:t>
            </a:r>
          </a:p>
          <a:p>
            <a:r>
              <a:rPr lang="en-US" sz="2100" b="1">
                <a:solidFill>
                  <a:schemeClr val="tx2"/>
                </a:solidFill>
                <a:latin typeface="Georgia" pitchFamily="18" charset="0"/>
              </a:rPr>
              <a:t>Redovni ginekološki i urološki pregledi i laboratorijsko testiranje omogućavaju pravovremenu dijagnostiku, uspešno lečenje i sprečavanje prenošenja infekcija partneru/partnerima.</a:t>
            </a:r>
          </a:p>
          <a:p>
            <a:r>
              <a:rPr lang="en-US" sz="2100" b="1">
                <a:solidFill>
                  <a:schemeClr val="tx2"/>
                </a:solidFill>
                <a:latin typeface="Georgia" pitchFamily="18" charset="0"/>
              </a:rPr>
              <a:t>Redovni pregledi su važni čak i u odsustvu simptoma, a posebno kod promene seksualnog partnera.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592138" y="500063"/>
            <a:ext cx="10972800" cy="1143000"/>
          </a:xfrm>
        </p:spPr>
        <p:txBody>
          <a:bodyPr/>
          <a:lstStyle/>
          <a:p>
            <a:r>
              <a:rPr lang="en-US" sz="3600">
                <a:latin typeface="Georgia" pitchFamily="18" charset="0"/>
              </a:rPr>
              <a:t>Polno prenosive bolesti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27063" y="2062163"/>
            <a:ext cx="10972800" cy="3697287"/>
          </a:xfrm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Polno prenosive bolesti se ubrajaju među najčešće infektivne bolesti u svetu. To su oboljenja koja se prenose, pre svega, ali ne isključivo, seksualnim kontaktom.</a:t>
            </a:r>
          </a:p>
          <a:p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Svaki nezaštićen seksualni kontakt sa inficiranom osobom može dovesti do prenošenja infekcije.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36588" y="730250"/>
            <a:ext cx="10972800" cy="488950"/>
          </a:xfrm>
        </p:spPr>
        <p:txBody>
          <a:bodyPr>
            <a:normAutofit/>
          </a:bodyPr>
          <a:lstStyle/>
          <a:p>
            <a:r>
              <a:rPr lang="en-US" sz="4000">
                <a:sym typeface="+mn-ea"/>
              </a:rPr>
              <a:t/>
            </a:r>
            <a:br>
              <a:rPr lang="en-US" sz="4000">
                <a:sym typeface="+mn-ea"/>
              </a:rPr>
            </a:br>
            <a:r>
              <a:rPr lang="en-US" sz="3200">
                <a:latin typeface="Georgia" pitchFamily="18" charset="0"/>
                <a:sym typeface="+mn-ea"/>
              </a:rPr>
              <a:t>Kako se prenose polno prenosive bolesti?</a:t>
            </a:r>
            <a:r>
              <a:rPr lang="en-US" sz="4000">
                <a:latin typeface="Georgia" pitchFamily="18" charset="0"/>
              </a:rPr>
              <a:t/>
            </a:r>
            <a:br>
              <a:rPr lang="en-US" sz="4000">
                <a:latin typeface="Georgia" pitchFamily="18" charset="0"/>
              </a:rPr>
            </a:br>
            <a:endParaRPr lang="en-US" sz="40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1800" y="1841500"/>
            <a:ext cx="11320463" cy="3817938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  <a:ea typeface="Batang" pitchFamily="18" charset="-127"/>
              </a:rPr>
              <a:t>Mikroorganizmi – izazivači polno prenosivih bolesti se prenose putem:</a:t>
            </a:r>
          </a:p>
          <a:p>
            <a:pPr lvl="1">
              <a:buFont typeface="Arial" charset="0"/>
              <a:buChar char="‒"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  <a:ea typeface="Batang" pitchFamily="18" charset="-127"/>
              </a:rPr>
              <a:t>semene tečnosti</a:t>
            </a:r>
          </a:p>
          <a:p>
            <a:pPr lvl="1">
              <a:buFont typeface="Arial" charset="0"/>
              <a:buChar char="‒"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  <a:ea typeface="Batang" pitchFamily="18" charset="-127"/>
              </a:rPr>
              <a:t>vaginalne tečnosti</a:t>
            </a:r>
          </a:p>
          <a:p>
            <a:pPr lvl="1">
              <a:buFont typeface="Arial" charset="0"/>
              <a:buChar char="‒"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  <a:ea typeface="Batang" pitchFamily="18" charset="-127"/>
              </a:rPr>
              <a:t>kao i putem krvi</a:t>
            </a:r>
          </a:p>
          <a:p>
            <a:pPr marL="0" indent="0">
              <a:buFont typeface="Wingdings" pitchFamily="2" charset="2"/>
              <a:buNone/>
            </a:pPr>
            <a:endParaRPr lang="en-US" sz="2000" b="1">
              <a:solidFill>
                <a:schemeClr val="tx2"/>
              </a:solidFill>
              <a:latin typeface="Georgia" pitchFamily="18" charset="0"/>
              <a:ea typeface="Batang" pitchFamily="18" charset="-127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   </a:t>
            </a: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Bakterije i virusi koji izazivaju polno prenosive bolesti prodiru u organizam 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   prvenstveno kroz sluzokožu:</a:t>
            </a:r>
          </a:p>
          <a:p>
            <a:pPr lvl="1">
              <a:buFont typeface="Arial" charset="0"/>
              <a:buChar char="‒"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vagine</a:t>
            </a:r>
          </a:p>
          <a:p>
            <a:pPr lvl="1">
              <a:buFont typeface="Arial" charset="0"/>
              <a:buChar char="‒"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uretre</a:t>
            </a:r>
          </a:p>
          <a:p>
            <a:pPr lvl="1">
              <a:buFont typeface="Arial" charset="0"/>
              <a:buChar char="‒"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anusa</a:t>
            </a:r>
          </a:p>
          <a:p>
            <a:pPr lvl="1">
              <a:buFont typeface="Arial" charset="0"/>
              <a:buChar char="‒"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i usne duplje</a:t>
            </a:r>
          </a:p>
          <a:p>
            <a:pPr marL="0" indent="0"/>
            <a:endParaRPr lang="en-US" sz="2000" b="1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4294967295"/>
          </p:nvPr>
        </p:nvSpPr>
        <p:spPr>
          <a:xfrm>
            <a:off x="619125" y="1716088"/>
            <a:ext cx="10972800" cy="4530725"/>
          </a:xfrm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Seksualni kontakt jeste glavni i najčešći, ali ne i jedini način prenošenja polno prenosivih infekcija.</a:t>
            </a:r>
          </a:p>
          <a:p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Neke  infekcije, poput virusa HIV-a (uzročnik AIDS-a), sifilisa i gonoreje se mogu preneti sa majke na bebu tokom perioda trudnoće, tokom porođaja ili dojenja.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2175" y="795338"/>
            <a:ext cx="10690225" cy="457200"/>
          </a:xfrm>
        </p:spPr>
        <p:txBody>
          <a:bodyPr>
            <a:normAutofit/>
          </a:bodyPr>
          <a:lstStyle/>
          <a:p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9250" y="958850"/>
            <a:ext cx="11414125" cy="4351338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Uzročnici polno prenosivih bolesti mogu biti bakterije, virusi, gljivice, paraziti i protozoe.</a:t>
            </a:r>
          </a:p>
          <a:p>
            <a:pPr marL="0" indent="0">
              <a:buFont typeface="Wingdings" pitchFamily="2" charset="2"/>
              <a:buNone/>
            </a:pPr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 Najčešći uzročnici polno prenosivih infekcija su:</a:t>
            </a:r>
          </a:p>
          <a:p>
            <a:pPr marL="0" indent="0"/>
            <a:endParaRPr lang="en-US" sz="1400" b="1">
              <a:solidFill>
                <a:schemeClr val="tx2"/>
              </a:solidFill>
              <a:latin typeface="Georgia" pitchFamily="18" charset="0"/>
            </a:endParaRPr>
          </a:p>
          <a:p>
            <a:pPr marL="0" indent="0"/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Ureaplazme – Ureaplasma parvum i Ureaplasma urealyticum</a:t>
            </a:r>
          </a:p>
          <a:p>
            <a:pPr marL="0" indent="0"/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Chlamidia trachomatis</a:t>
            </a:r>
          </a:p>
          <a:p>
            <a:pPr marL="0" indent="0"/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Mikoplazme – Mycolplasma hominis i Mycolplasma genitalium</a:t>
            </a:r>
          </a:p>
          <a:p>
            <a:pPr marL="0" indent="0"/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Neisseria gonorrhoeae (gonokok) – uzročnik gonoreje (triper,kapavac)</a:t>
            </a:r>
          </a:p>
          <a:p>
            <a:pPr marL="0" indent="0"/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Treponema pallidum – uzročnik sifilisa</a:t>
            </a:r>
          </a:p>
          <a:p>
            <a:pPr marL="0" indent="0"/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HPV (Humani papiloma virus) – čest uzročnik raka grlića materice i kondiloma (genitalnih bradavica)</a:t>
            </a:r>
          </a:p>
          <a:p>
            <a:pPr marL="0" indent="0"/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Herpes simplex virusi – HSV 1 i HSV 2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Georgia" pitchFamily="18" charset="0"/>
              </a:rPr>
              <a:t>Savremena medicina je omogućila da se danas većina ovih infekcija vrlo uspešno leči.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100388" y="247650"/>
            <a:ext cx="5672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  <a:sym typeface="+mn-ea"/>
              </a:rPr>
              <a:t>U z r o č n i c i   i n f e k c i j e</a:t>
            </a:r>
            <a:endParaRPr lang="en-GB" sz="2800" b="1">
              <a:solidFill>
                <a:schemeClr val="tx2"/>
              </a:solidFill>
              <a:latin typeface="Georgia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latin typeface="Georgia" pitchFamily="18" charset="0"/>
              </a:rPr>
              <a:t>Polno prenosive bolesti simptomi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2600" b="1">
                <a:solidFill>
                  <a:schemeClr val="tx2"/>
                </a:solidFill>
                <a:latin typeface="Georgia" pitchFamily="18" charset="0"/>
              </a:rPr>
              <a:t>Veliki broj ljudi nije ni svestan činjenice da ima neku polno prenosivu bolest.</a:t>
            </a:r>
          </a:p>
          <a:p>
            <a:r>
              <a:rPr lang="en-US" sz="2600" b="1">
                <a:solidFill>
                  <a:schemeClr val="tx2"/>
                </a:solidFill>
                <a:latin typeface="Georgia" pitchFamily="18" charset="0"/>
              </a:rPr>
              <a:t>Često, osoba može istovremeno imati više polno prenosivih bolesti i samim tim, istovremeno ih prenositi svom seksualnom partneru.</a:t>
            </a:r>
          </a:p>
          <a:p>
            <a:r>
              <a:rPr lang="en-US" sz="2600" b="1">
                <a:solidFill>
                  <a:schemeClr val="tx2"/>
                </a:solidFill>
                <a:latin typeface="Georgia" pitchFamily="18" charset="0"/>
              </a:rPr>
              <a:t>Mnoga od ovih oboljenja su asimptomatska, odnosno, osoba jeste inficirana, ali nema nikakvih znakova i simptoma bolesti.</a:t>
            </a:r>
          </a:p>
          <a:p>
            <a:r>
              <a:rPr lang="en-US" sz="2600" b="1">
                <a:solidFill>
                  <a:schemeClr val="tx2"/>
                </a:solidFill>
                <a:latin typeface="Georgia" pitchFamily="18" charset="0"/>
              </a:rPr>
              <a:t>Infekcija može biti praćena i nespecifičnim, blagim simptomima na koje se najčešće ne obrati pažnja, ali se i u tim slučajevima može preneti partneru.</a:t>
            </a:r>
          </a:p>
          <a:p>
            <a:endParaRPr lang="en-US" sz="2600" b="1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Georgia" pitchFamily="18" charset="0"/>
                <a:sym typeface="+mn-ea"/>
              </a:rPr>
              <a:t>Koliki je period inkubacije od rizičnog kontakta </a:t>
            </a:r>
            <a:br>
              <a:rPr lang="en-US" sz="2800">
                <a:latin typeface="Georgia" pitchFamily="18" charset="0"/>
                <a:sym typeface="+mn-ea"/>
              </a:rPr>
            </a:br>
            <a:r>
              <a:rPr lang="en-US" sz="2800">
                <a:latin typeface="Georgia" pitchFamily="18" charset="0"/>
                <a:sym typeface="+mn-ea"/>
              </a:rPr>
              <a:t>do ispoljavanja simptoma?</a:t>
            </a:r>
            <a:r>
              <a:rPr lang="en-US" sz="2800">
                <a:latin typeface="Georgia" pitchFamily="18" charset="0"/>
              </a:rPr>
              <a:t/>
            </a:r>
            <a:br>
              <a:rPr lang="en-US" sz="2800">
                <a:latin typeface="Georgia" pitchFamily="18" charset="0"/>
              </a:rPr>
            </a:br>
            <a:endParaRPr lang="en-US" sz="280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Inkubacija, odnosno, period od seksualno rizičnog kontakta do pojave simptoma oboljenja je različit, zavisno od uzročnika, od 3-7 dana do nekoliko meseci.</a:t>
            </a:r>
          </a:p>
          <a:p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Simptomi polno prenosivih infekcija se nekada mogu razviti mesecima, pa čak i godinama nakon momenta inficiranja. Iz ovog razloga, postoji veliki rizik da osoba koja nije svesna da je inficirana, praktikovanjem nezaštićenih odnosa, inficira svoje seksualne partnere ili ukoliko se radi o osobama ženskog pola, da tokom trudnoće dođe do inficiranja ploda.</a:t>
            </a:r>
          </a:p>
          <a:p>
            <a:r>
              <a:rPr lang="en-US" sz="2200" b="1">
                <a:solidFill>
                  <a:schemeClr val="tx2"/>
                </a:solidFill>
                <a:latin typeface="Georgia" pitchFamily="18" charset="0"/>
              </a:rPr>
              <a:t>Zbog svih gore navedenih razloga, pravovremeno testiranje i rana dijagnoza su od krucijalne važnosti za sprečavanje širenja infekcije i sprečavanje pojave komplikacija koje mogu značajno ugroziti zdravlje.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0738" y="506413"/>
            <a:ext cx="10515600" cy="638175"/>
          </a:xfrm>
        </p:spPr>
        <p:txBody>
          <a:bodyPr>
            <a:normAutofit/>
          </a:bodyPr>
          <a:lstStyle/>
          <a:p>
            <a:r>
              <a:rPr lang="en-US" sz="4000">
                <a:latin typeface="Georgia" pitchFamily="18" charset="0"/>
                <a:sym typeface="+mn-ea"/>
              </a:rPr>
              <a:t>Kada se obratiti lekaru</a:t>
            </a:r>
            <a:r>
              <a:rPr lang="en-US" sz="4000">
                <a:sym typeface="+mn-ea"/>
              </a:rPr>
              <a:t>?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8450" y="1052513"/>
            <a:ext cx="11491913" cy="4351337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Rani simptomi polno prenosivih bolesti</a:t>
            </a:r>
          </a:p>
          <a:p>
            <a:pPr marL="0" indent="0">
              <a:buFont typeface="Wingdings" pitchFamily="2" charset="2"/>
              <a:buNone/>
            </a:pPr>
            <a:endParaRPr lang="en-US" sz="2000" b="1">
              <a:solidFill>
                <a:schemeClr val="tx2"/>
              </a:solidFill>
              <a:latin typeface="Georgia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Bilo koji od sledećih simptoma znak da je potrebno da se obratite Vašem lekaru: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Svrab, crvenilo ili osip u predelu genitalija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osećaj blažeg ili jačeg peckanja prilikom mokrenja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nelagodnost ili bol pri mokrenju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nelagodnost ili bol pri seksualnom odnosu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krvarenje prilikom mokrenja i polnog odnosa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pojačana vaginalna sekecija uz sekret specifičnog mirisa i/ili boje – kod žena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gnojni iscedak iz uretre (mokraćne cevi) – kod muškaraca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tamna mokraća neprijatnog mirisa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promene na koži i sluzokoži genitalne regije u vidu ranica, bradavica ili plikova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pojava kožnih promena u vidu ranica, bradavica ili plikova u regiji rektuma</a:t>
            </a:r>
          </a:p>
          <a:p>
            <a:pPr marL="0" indent="0"/>
            <a:r>
              <a:rPr lang="en-US" sz="2000" b="1">
                <a:solidFill>
                  <a:schemeClr val="tx2"/>
                </a:solidFill>
                <a:latin typeface="Georgia" pitchFamily="18" charset="0"/>
              </a:rPr>
              <a:t>pojava kožnih promena u vidu ranica, bradavica ili plikova u usnoj duplji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Navedeni simptomi, čak i kada postoji samo jedan od njih, ne mogu nestati sami od sebe.</a:t>
            </a:r>
          </a:p>
          <a:p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sz="2800" b="1">
                <a:solidFill>
                  <a:schemeClr val="tx2"/>
                </a:solidFill>
                <a:latin typeface="Georgia" pitchFamily="18" charset="0"/>
              </a:rPr>
              <a:t>Neophodno je laboratorijskim testovima utvrditi koja je infekcija u pitanju, kako bi se sprovela adekvatna terapija i sprečilo dalje širenje infekcije na unutrašnje organe, što može ostaviti trajne posledice po zdravlje</a:t>
            </a:r>
          </a:p>
          <a:p>
            <a:pPr>
              <a:buFont typeface="Wingdings" pitchFamily="2" charset="2"/>
              <a:buNone/>
            </a:pPr>
            <a:endParaRPr lang="en-US" sz="2800" b="1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41</TotalTime>
  <Words>1088</Words>
  <Application>WPS Presentation</Application>
  <PresentationFormat>Custom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Arial</vt:lpstr>
      <vt:lpstr>Times New Roman</vt:lpstr>
      <vt:lpstr>Wingdings</vt:lpstr>
      <vt:lpstr>Book Antiqua</vt:lpstr>
      <vt:lpstr>Georgia</vt:lpstr>
      <vt:lpstr>+mn-ea</vt:lpstr>
      <vt:lpstr>Batang</vt:lpstr>
      <vt:lpstr>Maple</vt:lpstr>
      <vt:lpstr>POLNO PRENOSIVE BOLESTI</vt:lpstr>
      <vt:lpstr>Polno prenosive bolesti</vt:lpstr>
      <vt:lpstr> Kako se prenose polno prenosive bolesti? </vt:lpstr>
      <vt:lpstr>Slide 4</vt:lpstr>
      <vt:lpstr> </vt:lpstr>
      <vt:lpstr>Polno prenosive bolesti simptomi</vt:lpstr>
      <vt:lpstr>Koliki je period inkubacije od rizičnog kontakta  do ispoljavanja simptoma? </vt:lpstr>
      <vt:lpstr>Kada se obratiti lekaru? </vt:lpstr>
      <vt:lpstr>Slide 9</vt:lpstr>
      <vt:lpstr>Kasniji simptomi polno prenosivih bolesti   </vt:lpstr>
      <vt:lpstr>Koje su komplikacije prate polno prenosive bolesti? </vt:lpstr>
      <vt:lpstr>Kako se postavlja dijagnoza  polno prenosivih bolesti? </vt:lpstr>
      <vt:lpstr>Koji su dodatni faktori rizika za  polno prenosive bolesti? </vt:lpstr>
      <vt:lpstr>Slide 14</vt:lpstr>
      <vt:lpstr>Kako se leče polno prenosive bolesti?</vt:lpstr>
      <vt:lpstr>Kako se zaštititi od polno prenosivih bolesti?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POLNO PRENOSIVE BOLESTI</dc:title>
  <dc:creator/>
  <cp:lastModifiedBy>Statistika</cp:lastModifiedBy>
  <cp:revision>6</cp:revision>
  <dcterms:created xsi:type="dcterms:W3CDTF">2022-06-01T05:38:18Z</dcterms:created>
  <dcterms:modified xsi:type="dcterms:W3CDTF">2022-09-01T06:20:51Z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D57122E0713B42C48883209FC855AC96</vt:lpwstr>
  </property>
  <property fmtid="{D5CDD505-2E9C-101B-9397-08002B2CF9AE}" pid="3" name="KSOProductBuildVer">
    <vt:lpwstr>1033-11.2.0.11130</vt:lpwstr>
  </property>
</Properties>
</file>