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sldIdLst>
    <p:sldId id="256" r:id="rId2"/>
    <p:sldId id="272" r:id="rId3"/>
    <p:sldId id="273" r:id="rId4"/>
    <p:sldId id="284" r:id="rId5"/>
    <p:sldId id="274" r:id="rId6"/>
    <p:sldId id="275" r:id="rId7"/>
    <p:sldId id="276" r:id="rId8"/>
    <p:sldId id="285" r:id="rId9"/>
    <p:sldId id="277" r:id="rId10"/>
    <p:sldId id="278" r:id="rId11"/>
    <p:sldId id="279" r:id="rId12"/>
    <p:sldId id="280" r:id="rId13"/>
    <p:sldId id="281" r:id="rId14"/>
    <p:sldId id="282" r:id="rId15"/>
    <p:sldId id="283" r:id="rId16"/>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99"/>
    <a:srgbClr val="FFFF00"/>
    <a:srgbClr val="FF6600"/>
    <a:srgbClr val="000000"/>
    <a:srgbClr val="6600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86" d="100"/>
          <a:sy n="86" d="100"/>
        </p:scale>
        <p:origin x="-82" y="-269"/>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1442" name="Group 2"/>
          <p:cNvGrpSpPr>
            <a:grpSpLocks/>
          </p:cNvGrpSpPr>
          <p:nvPr/>
        </p:nvGrpSpPr>
        <p:grpSpPr bwMode="auto">
          <a:xfrm>
            <a:off x="2211388" y="1600200"/>
            <a:ext cx="9117012" cy="3200400"/>
            <a:chOff x="1045" y="1008"/>
            <a:chExt cx="4307" cy="2016"/>
          </a:xfrm>
        </p:grpSpPr>
        <p:sp>
          <p:nvSpPr>
            <p:cNvPr id="61443" name="Oval 3"/>
            <p:cNvSpPr>
              <a:spLocks noChangeArrowheads="1"/>
            </p:cNvSpPr>
            <p:nvPr/>
          </p:nvSpPr>
          <p:spPr bwMode="hidden">
            <a:xfrm flipH="1">
              <a:off x="4392" y="1008"/>
              <a:ext cx="960" cy="960"/>
            </a:xfrm>
            <a:prstGeom prst="ellipse">
              <a:avLst/>
            </a:prstGeom>
            <a:solidFill>
              <a:schemeClr val="accent2"/>
            </a:solidFill>
            <a:ln w="9525">
              <a:noFill/>
              <a:round/>
              <a:headEnd/>
              <a:tailEnd/>
            </a:ln>
            <a:effectLst/>
          </p:spPr>
          <p:txBody>
            <a:bodyPr wrap="none" anchor="ctr"/>
            <a:lstStyle/>
            <a:p>
              <a:pPr algn="ctr"/>
              <a:endParaRPr lang="en-GB" sz="2400">
                <a:latin typeface="Times New Roman" pitchFamily="18" charset="0"/>
              </a:endParaRPr>
            </a:p>
          </p:txBody>
        </p:sp>
        <p:sp>
          <p:nvSpPr>
            <p:cNvPr id="61444" name="Oval 4"/>
            <p:cNvSpPr>
              <a:spLocks noChangeArrowheads="1"/>
            </p:cNvSpPr>
            <p:nvPr/>
          </p:nvSpPr>
          <p:spPr bwMode="hidden">
            <a:xfrm flipH="1">
              <a:off x="3264" y="1008"/>
              <a:ext cx="960" cy="960"/>
            </a:xfrm>
            <a:prstGeom prst="ellipse">
              <a:avLst/>
            </a:prstGeom>
            <a:solidFill>
              <a:schemeClr val="accent2"/>
            </a:solidFill>
            <a:ln w="9525">
              <a:noFill/>
              <a:round/>
              <a:headEnd/>
              <a:tailEnd/>
            </a:ln>
            <a:effectLst/>
          </p:spPr>
          <p:txBody>
            <a:bodyPr wrap="none" anchor="ctr"/>
            <a:lstStyle/>
            <a:p>
              <a:pPr algn="ctr"/>
              <a:endParaRPr lang="en-GB" sz="2400">
                <a:latin typeface="Times New Roman" pitchFamily="18" charset="0"/>
              </a:endParaRPr>
            </a:p>
          </p:txBody>
        </p:sp>
        <p:sp>
          <p:nvSpPr>
            <p:cNvPr id="61445" name="Oval 5"/>
            <p:cNvSpPr>
              <a:spLocks noChangeArrowheads="1"/>
            </p:cNvSpPr>
            <p:nvPr/>
          </p:nvSpPr>
          <p:spPr bwMode="hidden">
            <a:xfrm flipH="1">
              <a:off x="2136" y="1008"/>
              <a:ext cx="960" cy="960"/>
            </a:xfrm>
            <a:prstGeom prst="ellipse">
              <a:avLst/>
            </a:prstGeom>
            <a:noFill/>
            <a:ln w="28575">
              <a:solidFill>
                <a:schemeClr val="accent2"/>
              </a:solidFill>
              <a:round/>
              <a:headEnd/>
              <a:tailEnd/>
            </a:ln>
            <a:effectLst/>
          </p:spPr>
          <p:txBody>
            <a:bodyPr wrap="none" anchor="ctr"/>
            <a:lstStyle/>
            <a:p>
              <a:pPr algn="ctr"/>
              <a:endParaRPr lang="en-GB" sz="2400">
                <a:latin typeface="Times New Roman" pitchFamily="18" charset="0"/>
              </a:endParaRPr>
            </a:p>
          </p:txBody>
        </p:sp>
        <p:sp>
          <p:nvSpPr>
            <p:cNvPr id="61446" name="Oval 6"/>
            <p:cNvSpPr>
              <a:spLocks noChangeArrowheads="1"/>
            </p:cNvSpPr>
            <p:nvPr/>
          </p:nvSpPr>
          <p:spPr bwMode="hidden">
            <a:xfrm flipH="1">
              <a:off x="2136" y="2064"/>
              <a:ext cx="960" cy="960"/>
            </a:xfrm>
            <a:prstGeom prst="ellipse">
              <a:avLst/>
            </a:prstGeom>
            <a:solidFill>
              <a:schemeClr val="accent2"/>
            </a:solidFill>
            <a:ln w="28575">
              <a:noFill/>
              <a:round/>
              <a:headEnd/>
              <a:tailEnd/>
            </a:ln>
            <a:effectLst/>
          </p:spPr>
          <p:txBody>
            <a:bodyPr wrap="none" anchor="ctr"/>
            <a:lstStyle/>
            <a:p>
              <a:pPr algn="ctr"/>
              <a:endParaRPr lang="en-GB" sz="2400">
                <a:latin typeface="Times New Roman" pitchFamily="18" charset="0"/>
              </a:endParaRPr>
            </a:p>
          </p:txBody>
        </p:sp>
        <p:sp>
          <p:nvSpPr>
            <p:cNvPr id="61447" name="Oval 7"/>
            <p:cNvSpPr>
              <a:spLocks noChangeArrowheads="1"/>
            </p:cNvSpPr>
            <p:nvPr/>
          </p:nvSpPr>
          <p:spPr bwMode="hidden">
            <a:xfrm flipH="1">
              <a:off x="1045" y="2064"/>
              <a:ext cx="960" cy="960"/>
            </a:xfrm>
            <a:prstGeom prst="ellipse">
              <a:avLst/>
            </a:prstGeom>
            <a:solidFill>
              <a:schemeClr val="accent2"/>
            </a:solidFill>
            <a:ln w="9525">
              <a:noFill/>
              <a:round/>
              <a:headEnd/>
              <a:tailEnd/>
            </a:ln>
            <a:effectLst/>
          </p:spPr>
          <p:txBody>
            <a:bodyPr wrap="none" anchor="ctr"/>
            <a:lstStyle/>
            <a:p>
              <a:pPr algn="ctr"/>
              <a:endParaRPr lang="en-GB" sz="2400">
                <a:latin typeface="Times New Roman" pitchFamily="18" charset="0"/>
              </a:endParaRPr>
            </a:p>
          </p:txBody>
        </p:sp>
        <p:sp>
          <p:nvSpPr>
            <p:cNvPr id="61448" name="Oval 8"/>
            <p:cNvSpPr>
              <a:spLocks noChangeArrowheads="1"/>
            </p:cNvSpPr>
            <p:nvPr/>
          </p:nvSpPr>
          <p:spPr bwMode="hidden">
            <a:xfrm flipH="1">
              <a:off x="4392" y="2064"/>
              <a:ext cx="960" cy="960"/>
            </a:xfrm>
            <a:prstGeom prst="ellipse">
              <a:avLst/>
            </a:prstGeom>
            <a:noFill/>
            <a:ln w="28575">
              <a:solidFill>
                <a:schemeClr val="accent2"/>
              </a:solidFill>
              <a:round/>
              <a:headEnd/>
              <a:tailEnd/>
            </a:ln>
            <a:effectLst/>
          </p:spPr>
          <p:txBody>
            <a:bodyPr wrap="none" anchor="ctr"/>
            <a:lstStyle/>
            <a:p>
              <a:pPr algn="ctr"/>
              <a:endParaRPr lang="en-GB" sz="2400">
                <a:latin typeface="Times New Roman" pitchFamily="18" charset="0"/>
              </a:endParaRPr>
            </a:p>
          </p:txBody>
        </p:sp>
      </p:grpSp>
      <p:sp>
        <p:nvSpPr>
          <p:cNvPr id="61449" name="Rectangle 9"/>
          <p:cNvSpPr>
            <a:spLocks noGrp="1" noChangeArrowheads="1"/>
          </p:cNvSpPr>
          <p:nvPr>
            <p:ph type="dt" sz="half" idx="2"/>
          </p:nvPr>
        </p:nvSpPr>
        <p:spPr/>
        <p:txBody>
          <a:bodyPr/>
          <a:lstStyle>
            <a:lvl1pPr>
              <a:defRPr/>
            </a:lvl1pPr>
          </a:lstStyle>
          <a:p>
            <a:fld id="{E03FABB0-A822-4440-BE98-E2EC9F81601B}" type="datetimeFigureOut">
              <a:rPr lang="en-US"/>
              <a:pPr/>
              <a:t>5/29/2023</a:t>
            </a:fld>
            <a:endParaRPr lang="en-GB"/>
          </a:p>
        </p:txBody>
      </p:sp>
      <p:sp>
        <p:nvSpPr>
          <p:cNvPr id="61450" name="Rectangle 10"/>
          <p:cNvSpPr>
            <a:spLocks noGrp="1" noChangeArrowheads="1"/>
          </p:cNvSpPr>
          <p:nvPr>
            <p:ph type="ftr" sz="quarter" idx="3"/>
          </p:nvPr>
        </p:nvSpPr>
        <p:spPr/>
        <p:txBody>
          <a:bodyPr/>
          <a:lstStyle>
            <a:lvl1pPr>
              <a:defRPr/>
            </a:lvl1pPr>
          </a:lstStyle>
          <a:p>
            <a:endParaRPr lang="en-GB"/>
          </a:p>
        </p:txBody>
      </p:sp>
      <p:sp>
        <p:nvSpPr>
          <p:cNvPr id="61451" name="Rectangle 11"/>
          <p:cNvSpPr>
            <a:spLocks noGrp="1" noChangeArrowheads="1"/>
          </p:cNvSpPr>
          <p:nvPr>
            <p:ph type="sldNum" sz="quarter" idx="4"/>
          </p:nvPr>
        </p:nvSpPr>
        <p:spPr/>
        <p:txBody>
          <a:bodyPr/>
          <a:lstStyle>
            <a:lvl1pPr>
              <a:defRPr/>
            </a:lvl1pPr>
          </a:lstStyle>
          <a:p>
            <a:fld id="{EB26EB50-F4A4-47AB-A117-9475F95A0978}" type="slidenum">
              <a:rPr lang="en-GB"/>
              <a:pPr/>
              <a:t>‹#›</a:t>
            </a:fld>
            <a:endParaRPr lang="en-GB"/>
          </a:p>
        </p:txBody>
      </p:sp>
      <p:sp>
        <p:nvSpPr>
          <p:cNvPr id="61452" name="Rectangle 12"/>
          <p:cNvSpPr>
            <a:spLocks noGrp="1" noChangeArrowheads="1"/>
          </p:cNvSpPr>
          <p:nvPr>
            <p:ph type="ctrTitle"/>
          </p:nvPr>
        </p:nvSpPr>
        <p:spPr>
          <a:xfrm>
            <a:off x="914400" y="1219200"/>
            <a:ext cx="10363200" cy="1933575"/>
          </a:xfrm>
        </p:spPr>
        <p:txBody>
          <a:bodyPr anchor="b"/>
          <a:lstStyle>
            <a:lvl1pPr algn="r">
              <a:defRPr sz="4400"/>
            </a:lvl1pPr>
          </a:lstStyle>
          <a:p>
            <a:r>
              <a:rPr lang="en-GB"/>
              <a:t>Click to edit Master title style</a:t>
            </a:r>
          </a:p>
        </p:txBody>
      </p:sp>
      <p:sp>
        <p:nvSpPr>
          <p:cNvPr id="61453" name="Rectangle 13"/>
          <p:cNvSpPr>
            <a:spLocks noGrp="1" noChangeArrowheads="1"/>
          </p:cNvSpPr>
          <p:nvPr>
            <p:ph type="subTitle" idx="1"/>
          </p:nvPr>
        </p:nvSpPr>
        <p:spPr>
          <a:xfrm>
            <a:off x="2743200" y="3505200"/>
            <a:ext cx="8534400" cy="1752600"/>
          </a:xfrm>
        </p:spPr>
        <p:txBody>
          <a:bodyPr/>
          <a:lstStyle>
            <a:lvl1pPr marL="0" indent="0" algn="r">
              <a:buFont typeface="Wingdings" pitchFamily="2" charset="2"/>
              <a:buNone/>
              <a:defRPr/>
            </a:lvl1pPr>
          </a:lstStyle>
          <a:p>
            <a:r>
              <a:rPr lang="en-GB"/>
              <a:t>Click to edit Master subtitle style</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260A352-BD48-46FA-821E-6033E09A477E}" type="datetimeFigureOut">
              <a:rPr lang="en-US"/>
              <a:pPr/>
              <a:t>5/29/2023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65D0AC56-3C25-4D71-8B22-38939F394F21}"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62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62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E7EB5D8-E788-4E52-827E-4161751E3C0F}" type="datetimeFigureOut">
              <a:rPr lang="en-US"/>
              <a:pPr/>
              <a:t>5/29/2023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8CE1A4D-5331-40EE-A778-ADCB7944C51E}"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57C97D1-5AC0-46A4-ABCC-C531C3BB4E82}" type="datetimeFigureOut">
              <a:rPr lang="en-US"/>
              <a:pPr/>
              <a:t>5/29/2023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4D88AB97-F287-4FDA-BB36-2AA5D6E918FE}"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C8F37EB2-BCA7-44A1-A75F-41094A3B56BA}" type="datetimeFigureOut">
              <a:rPr lang="en-US"/>
              <a:pPr/>
              <a:t>5/29/2023</a:t>
            </a:fld>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E4E372AF-CC91-43D7-8F2C-92126ABEC93A}"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F78863F1-387E-4B5B-AD69-F2D2D180AF41}" type="datetimeFigureOut">
              <a:rPr lang="en-US"/>
              <a:pPr/>
              <a:t>5/29/2023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181BF9F9-634F-410D-A74E-4D5775912880}"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4391850C-F4AE-4163-8FC6-5E2A185C23E3}" type="datetimeFigureOut">
              <a:rPr lang="en-US"/>
              <a:pPr/>
              <a:t>5/29/2023</a:t>
            </a:fld>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FA79892D-28E2-4190-B3FE-4822309EA61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34F40920-4F73-4C79-9A6A-264272B60FB1}" type="datetimeFigureOut">
              <a:rPr lang="en-US"/>
              <a:pPr/>
              <a:t>5/29/2023</a:t>
            </a:fld>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704A5CD7-7ED1-494A-854D-6E997713DA8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BEE14435-BBD8-4E68-A903-39A8C3C94EBE}" type="datetimeFigureOut">
              <a:rPr lang="en-US"/>
              <a:pPr/>
              <a:t>5/29/2023</a:t>
            </a:fld>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D92A0177-76E6-40C9-8CC4-8EB1E85BEA9E}"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09420CB1-D857-4D73-A713-56321D2F32C4}" type="datetimeFigureOut">
              <a:rPr lang="en-US"/>
              <a:pPr/>
              <a:t>5/29/2023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8B81FCE-8BE5-4739-9420-BB126A0A4366}"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84B83FE3-BE0E-42DA-BE4D-77CBC2CC228C}" type="datetimeFigureOut">
              <a:rPr lang="en-US"/>
              <a:pPr/>
              <a:t>5/29/2023</a:t>
            </a:fld>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1AE18D2-C756-423B-B7E4-3580E9EACB56}"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0418" name="Group 2"/>
          <p:cNvGrpSpPr>
            <a:grpSpLocks/>
          </p:cNvGrpSpPr>
          <p:nvPr/>
        </p:nvGrpSpPr>
        <p:grpSpPr bwMode="auto">
          <a:xfrm>
            <a:off x="1428750" y="304800"/>
            <a:ext cx="10153650" cy="1106488"/>
            <a:chOff x="675" y="192"/>
            <a:chExt cx="4797" cy="697"/>
          </a:xfrm>
        </p:grpSpPr>
        <p:sp>
          <p:nvSpPr>
            <p:cNvPr id="60419" name="Oval 3"/>
            <p:cNvSpPr>
              <a:spLocks noChangeArrowheads="1"/>
            </p:cNvSpPr>
            <p:nvPr/>
          </p:nvSpPr>
          <p:spPr bwMode="hidden">
            <a:xfrm flipH="1">
              <a:off x="3067" y="192"/>
              <a:ext cx="696" cy="696"/>
            </a:xfrm>
            <a:prstGeom prst="ellipse">
              <a:avLst/>
            </a:prstGeom>
            <a:solidFill>
              <a:schemeClr val="accent2"/>
            </a:solidFill>
            <a:ln w="28575">
              <a:noFill/>
              <a:round/>
              <a:headEnd/>
              <a:tailEnd/>
            </a:ln>
            <a:effectLst/>
          </p:spPr>
          <p:txBody>
            <a:bodyPr wrap="none" anchor="ctr"/>
            <a:lstStyle/>
            <a:p>
              <a:pPr algn="ctr"/>
              <a:endParaRPr lang="en-GB" sz="2400">
                <a:latin typeface="Times New Roman" pitchFamily="18" charset="0"/>
              </a:endParaRPr>
            </a:p>
          </p:txBody>
        </p:sp>
        <p:sp>
          <p:nvSpPr>
            <p:cNvPr id="60420" name="Oval 4"/>
            <p:cNvSpPr>
              <a:spLocks noChangeArrowheads="1"/>
            </p:cNvSpPr>
            <p:nvPr/>
          </p:nvSpPr>
          <p:spPr bwMode="hidden">
            <a:xfrm flipH="1">
              <a:off x="4777" y="192"/>
              <a:ext cx="695" cy="696"/>
            </a:xfrm>
            <a:prstGeom prst="ellipse">
              <a:avLst/>
            </a:prstGeom>
            <a:solidFill>
              <a:schemeClr val="accent2"/>
            </a:solidFill>
            <a:ln w="28575">
              <a:noFill/>
              <a:round/>
              <a:headEnd/>
              <a:tailEnd/>
            </a:ln>
            <a:effectLst/>
          </p:spPr>
          <p:txBody>
            <a:bodyPr wrap="none" anchor="ctr"/>
            <a:lstStyle/>
            <a:p>
              <a:pPr algn="ctr"/>
              <a:endParaRPr lang="en-GB" sz="2400">
                <a:latin typeface="Times New Roman" pitchFamily="18" charset="0"/>
              </a:endParaRPr>
            </a:p>
          </p:txBody>
        </p:sp>
        <p:sp>
          <p:nvSpPr>
            <p:cNvPr id="60421" name="Oval 5"/>
            <p:cNvSpPr>
              <a:spLocks noChangeArrowheads="1"/>
            </p:cNvSpPr>
            <p:nvPr/>
          </p:nvSpPr>
          <p:spPr bwMode="hidden">
            <a:xfrm flipH="1">
              <a:off x="675" y="193"/>
              <a:ext cx="695" cy="696"/>
            </a:xfrm>
            <a:prstGeom prst="ellipse">
              <a:avLst/>
            </a:prstGeom>
            <a:solidFill>
              <a:schemeClr val="accent2"/>
            </a:solidFill>
            <a:ln w="28575">
              <a:noFill/>
              <a:round/>
              <a:headEnd/>
              <a:tailEnd/>
            </a:ln>
            <a:effectLst/>
          </p:spPr>
          <p:txBody>
            <a:bodyPr wrap="none" anchor="ctr"/>
            <a:lstStyle/>
            <a:p>
              <a:pPr algn="ctr"/>
              <a:endParaRPr lang="en-GB" sz="2400">
                <a:latin typeface="Times New Roman" pitchFamily="18" charset="0"/>
              </a:endParaRPr>
            </a:p>
          </p:txBody>
        </p:sp>
        <p:sp>
          <p:nvSpPr>
            <p:cNvPr id="60422" name="Oval 6"/>
            <p:cNvSpPr>
              <a:spLocks noChangeArrowheads="1"/>
            </p:cNvSpPr>
            <p:nvPr/>
          </p:nvSpPr>
          <p:spPr bwMode="hidden">
            <a:xfrm flipH="1">
              <a:off x="3984" y="192"/>
              <a:ext cx="695" cy="696"/>
            </a:xfrm>
            <a:prstGeom prst="ellipse">
              <a:avLst/>
            </a:prstGeom>
            <a:noFill/>
            <a:ln w="28575">
              <a:solidFill>
                <a:schemeClr val="accent2"/>
              </a:solidFill>
              <a:round/>
              <a:headEnd/>
              <a:tailEnd/>
            </a:ln>
            <a:effectLst/>
          </p:spPr>
          <p:txBody>
            <a:bodyPr wrap="none" anchor="ctr"/>
            <a:lstStyle/>
            <a:p>
              <a:pPr algn="ctr"/>
              <a:endParaRPr lang="en-GB" sz="2400">
                <a:latin typeface="Times New Roman" pitchFamily="18" charset="0"/>
              </a:endParaRPr>
            </a:p>
          </p:txBody>
        </p:sp>
        <p:sp>
          <p:nvSpPr>
            <p:cNvPr id="60423" name="Oval 7"/>
            <p:cNvSpPr>
              <a:spLocks noChangeArrowheads="1"/>
            </p:cNvSpPr>
            <p:nvPr/>
          </p:nvSpPr>
          <p:spPr bwMode="hidden">
            <a:xfrm flipH="1">
              <a:off x="1486" y="192"/>
              <a:ext cx="695" cy="696"/>
            </a:xfrm>
            <a:prstGeom prst="ellipse">
              <a:avLst/>
            </a:prstGeom>
            <a:noFill/>
            <a:ln w="28575">
              <a:solidFill>
                <a:schemeClr val="accent2"/>
              </a:solidFill>
              <a:round/>
              <a:headEnd/>
              <a:tailEnd/>
            </a:ln>
            <a:effectLst/>
          </p:spPr>
          <p:txBody>
            <a:bodyPr wrap="none" anchor="ctr"/>
            <a:lstStyle/>
            <a:p>
              <a:pPr algn="ctr"/>
              <a:endParaRPr lang="en-GB" sz="2400">
                <a:latin typeface="Times New Roman" pitchFamily="18" charset="0"/>
              </a:endParaRPr>
            </a:p>
          </p:txBody>
        </p:sp>
      </p:grpSp>
      <p:sp>
        <p:nvSpPr>
          <p:cNvPr id="60424" name="Rectangle 8"/>
          <p:cNvSpPr>
            <a:spLocks noGrp="1" noChangeArrowheads="1"/>
          </p:cNvSpPr>
          <p:nvPr>
            <p:ph type="body" idx="1"/>
          </p:nvPr>
        </p:nvSpPr>
        <p:spPr bwMode="auto">
          <a:xfrm>
            <a:off x="609600" y="1600200"/>
            <a:ext cx="109728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0425" name="Rectangle 9"/>
          <p:cNvSpPr>
            <a:spLocks noGrp="1" noChangeArrowheads="1"/>
          </p:cNvSpPr>
          <p:nvPr>
            <p:ph type="dt" sz="half" idx="2"/>
          </p:nvPr>
        </p:nvSpPr>
        <p:spPr bwMode="auto">
          <a:xfrm>
            <a:off x="609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fld id="{2799EEF5-A675-4252-9272-A3594EE27C9A}" type="datetimeFigureOut">
              <a:rPr lang="en-US"/>
              <a:pPr/>
              <a:t>5/29/2023</a:t>
            </a:fld>
            <a:endParaRPr lang="en-GB"/>
          </a:p>
        </p:txBody>
      </p:sp>
      <p:sp>
        <p:nvSpPr>
          <p:cNvPr id="60426" name="Rectangle 10"/>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endParaRPr lang="en-GB"/>
          </a:p>
        </p:txBody>
      </p:sp>
      <p:sp>
        <p:nvSpPr>
          <p:cNvPr id="60427" name="Rectangle 11"/>
          <p:cNvSpPr>
            <a:spLocks noGrp="1" noChangeArrowheads="1"/>
          </p:cNvSpPr>
          <p:nvPr>
            <p:ph type="sldNum" sz="quarter" idx="4"/>
          </p:nvPr>
        </p:nvSpPr>
        <p:spPr bwMode="auto">
          <a:xfrm>
            <a:off x="8737600" y="6248400"/>
            <a:ext cx="2844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fld id="{252A3423-8C29-43FB-A3DC-6B5D97A45297}" type="slidenum">
              <a:rPr lang="en-GB"/>
              <a:pPr/>
              <a:t>‹#›</a:t>
            </a:fld>
            <a:endParaRPr lang="en-GB"/>
          </a:p>
        </p:txBody>
      </p:sp>
      <p:sp>
        <p:nvSpPr>
          <p:cNvPr id="60428" name="Rectangle 1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Arial" charset="0"/>
          <a:cs typeface="Arial" charset="0"/>
        </a:defRPr>
      </a:lvl2pPr>
      <a:lvl3pPr algn="l" rtl="0" fontAlgn="base">
        <a:spcBef>
          <a:spcPct val="0"/>
        </a:spcBef>
        <a:spcAft>
          <a:spcPct val="0"/>
        </a:spcAft>
        <a:defRPr sz="3800">
          <a:solidFill>
            <a:schemeClr val="tx2"/>
          </a:solidFill>
          <a:latin typeface="Arial" charset="0"/>
          <a:cs typeface="Arial" charset="0"/>
        </a:defRPr>
      </a:lvl3pPr>
      <a:lvl4pPr algn="l" rtl="0" fontAlgn="base">
        <a:spcBef>
          <a:spcPct val="0"/>
        </a:spcBef>
        <a:spcAft>
          <a:spcPct val="0"/>
        </a:spcAft>
        <a:defRPr sz="3800">
          <a:solidFill>
            <a:schemeClr val="tx2"/>
          </a:solidFill>
          <a:latin typeface="Arial" charset="0"/>
          <a:cs typeface="Arial" charset="0"/>
        </a:defRPr>
      </a:lvl4pPr>
      <a:lvl5pPr algn="l" rtl="0" fontAlgn="base">
        <a:spcBef>
          <a:spcPct val="0"/>
        </a:spcBef>
        <a:spcAft>
          <a:spcPct val="0"/>
        </a:spcAft>
        <a:defRPr sz="3800">
          <a:solidFill>
            <a:schemeClr val="tx2"/>
          </a:solidFill>
          <a:latin typeface="Arial" charset="0"/>
          <a:cs typeface="Arial" charset="0"/>
        </a:defRPr>
      </a:lvl5pPr>
      <a:lvl6pPr marL="457200" algn="l" rtl="0" fontAlgn="base">
        <a:spcBef>
          <a:spcPct val="0"/>
        </a:spcBef>
        <a:spcAft>
          <a:spcPct val="0"/>
        </a:spcAft>
        <a:defRPr sz="3800">
          <a:solidFill>
            <a:schemeClr val="tx2"/>
          </a:solidFill>
          <a:latin typeface="Arial" charset="0"/>
          <a:cs typeface="Arial" charset="0"/>
        </a:defRPr>
      </a:lvl6pPr>
      <a:lvl7pPr marL="914400" algn="l" rtl="0" fontAlgn="base">
        <a:spcBef>
          <a:spcPct val="0"/>
        </a:spcBef>
        <a:spcAft>
          <a:spcPct val="0"/>
        </a:spcAft>
        <a:defRPr sz="3800">
          <a:solidFill>
            <a:schemeClr val="tx2"/>
          </a:solidFill>
          <a:latin typeface="Arial" charset="0"/>
          <a:cs typeface="Arial" charset="0"/>
        </a:defRPr>
      </a:lvl7pPr>
      <a:lvl8pPr marL="1371600" algn="l" rtl="0" fontAlgn="base">
        <a:spcBef>
          <a:spcPct val="0"/>
        </a:spcBef>
        <a:spcAft>
          <a:spcPct val="0"/>
        </a:spcAft>
        <a:defRPr sz="3800">
          <a:solidFill>
            <a:schemeClr val="tx2"/>
          </a:solidFill>
          <a:latin typeface="Arial" charset="0"/>
          <a:cs typeface="Arial" charset="0"/>
        </a:defRPr>
      </a:lvl8pPr>
      <a:lvl9pPr marL="1828800" algn="l" rtl="0" fontAlgn="base">
        <a:spcBef>
          <a:spcPct val="0"/>
        </a:spcBef>
        <a:spcAft>
          <a:spcPct val="0"/>
        </a:spcAft>
        <a:defRPr sz="38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accent1"/>
        </a:buClr>
        <a:buFont typeface="Wingdings" pitchFamily="2" charset="2"/>
        <a:buChar char="l"/>
        <a:defRPr sz="3200">
          <a:solidFill>
            <a:schemeClr val="tx1"/>
          </a:solidFill>
          <a:latin typeface="+mn-lt"/>
          <a:ea typeface="+mn-ea"/>
          <a:cs typeface="+mn-cs"/>
        </a:defRPr>
      </a:lvl1pPr>
      <a:lvl2pPr marL="742950" indent="-285750" algn="l" rtl="0" fontAlgn="base">
        <a:spcBef>
          <a:spcPct val="20000"/>
        </a:spcBef>
        <a:spcAft>
          <a:spcPct val="0"/>
        </a:spcAft>
        <a:buClr>
          <a:schemeClr val="accent1"/>
        </a:buClr>
        <a:buFont typeface="Wingdings" pitchFamily="2" charset="2"/>
        <a:buChar char="¡"/>
        <a:defRPr sz="2700">
          <a:solidFill>
            <a:schemeClr val="tx1"/>
          </a:solidFill>
          <a:latin typeface="+mn-lt"/>
          <a:cs typeface="+mn-cs"/>
        </a:defRPr>
      </a:lvl2pPr>
      <a:lvl3pPr marL="1143000" indent="-228600" algn="l" rtl="0" fontAlgn="base">
        <a:spcBef>
          <a:spcPct val="20000"/>
        </a:spcBef>
        <a:spcAft>
          <a:spcPct val="0"/>
        </a:spcAft>
        <a:buClr>
          <a:schemeClr val="accent1"/>
        </a:buClr>
        <a:buFont typeface="Wingdings" pitchFamily="2" charset="2"/>
        <a:buChar char="l"/>
        <a:defRPr sz="2300">
          <a:solidFill>
            <a:schemeClr val="tx1"/>
          </a:solidFill>
          <a:latin typeface="+mn-lt"/>
          <a:cs typeface="+mn-cs"/>
        </a:defRPr>
      </a:lvl3pPr>
      <a:lvl4pPr marL="1600200" indent="-228600" algn="l" rtl="0" fontAlgn="base">
        <a:spcBef>
          <a:spcPct val="20000"/>
        </a:spcBef>
        <a:spcAft>
          <a:spcPct val="0"/>
        </a:spcAft>
        <a:buClr>
          <a:schemeClr val="accent1"/>
        </a:buClr>
        <a:buChar char="•"/>
        <a:defRPr sz="2000">
          <a:solidFill>
            <a:schemeClr val="tx1"/>
          </a:solidFill>
          <a:latin typeface="+mn-lt"/>
          <a:cs typeface="+mn-cs"/>
        </a:defRPr>
      </a:lvl4pPr>
      <a:lvl5pPr marL="20574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accent1"/>
        </a:buClr>
        <a:buFont typeface="Wingdings" pitchFamily="2" charset="2"/>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ctrTitle" idx="4294967295"/>
          </p:nvPr>
        </p:nvSpPr>
        <p:spPr>
          <a:xfrm>
            <a:off x="1504950" y="2762250"/>
            <a:ext cx="8212138" cy="941388"/>
          </a:xfrm>
        </p:spPr>
        <p:txBody>
          <a:bodyPr anchor="b"/>
          <a:lstStyle/>
          <a:p>
            <a:pPr algn="r"/>
            <a:r>
              <a:rPr lang="en-US" sz="3600">
                <a:effectLst>
                  <a:outerShdw blurRad="38100" dist="38100" dir="2700000" algn="tl">
                    <a:srgbClr val="C0C0C0"/>
                  </a:outerShdw>
                </a:effectLst>
                <a:latin typeface="Georgia" pitchFamily="18" charset="0"/>
              </a:rPr>
              <a:t>FI</a:t>
            </a:r>
            <a:r>
              <a:rPr lang="hr-HR" sz="3600">
                <a:effectLst>
                  <a:outerShdw blurRad="38100" dist="38100" dir="2700000" algn="tl">
                    <a:srgbClr val="C0C0C0"/>
                  </a:outerShdw>
                </a:effectLst>
                <a:latin typeface="Georgia" pitchFamily="18" charset="0"/>
              </a:rPr>
              <a:t>ZIČKA AKTIVNOST I ZDRAVLJE</a:t>
            </a:r>
            <a:endParaRPr lang="en-US" sz="3600">
              <a:effectLst>
                <a:outerShdw blurRad="38100" dist="38100" dir="2700000" algn="tl">
                  <a:srgbClr val="C0C0C0"/>
                </a:outerShdw>
              </a:effectLst>
              <a:latin typeface="Georgia" pitchFamily="18" charset="0"/>
            </a:endParaRPr>
          </a:p>
        </p:txBody>
      </p:sp>
      <p:pic>
        <p:nvPicPr>
          <p:cNvPr id="13315" name="Picture 3"/>
          <p:cNvPicPr>
            <a:picLocks noChangeAspect="1" noChangeArrowheads="1"/>
          </p:cNvPicPr>
          <p:nvPr/>
        </p:nvPicPr>
        <p:blipFill>
          <a:blip r:embed="rId2"/>
          <a:srcRect/>
          <a:stretch>
            <a:fillRect/>
          </a:stretch>
        </p:blipFill>
        <p:spPr bwMode="auto">
          <a:xfrm>
            <a:off x="1138238" y="1285875"/>
            <a:ext cx="3287712" cy="180816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111125" y="419100"/>
            <a:ext cx="10972800" cy="6070600"/>
          </a:xfrm>
        </p:spPr>
        <p:txBody>
          <a:bodyPr/>
          <a:lstStyle/>
          <a:p>
            <a:pPr lvl="2">
              <a:lnSpc>
                <a:spcPct val="90000"/>
              </a:lnSpc>
              <a:buFont typeface="Wingdings" pitchFamily="2" charset="2"/>
              <a:buNone/>
            </a:pPr>
            <a:r>
              <a:rPr lang="hr-HR" sz="2100" b="1" i="1">
                <a:solidFill>
                  <a:schemeClr val="tx2"/>
                </a:solidFill>
              </a:rPr>
              <a:t>   </a:t>
            </a:r>
            <a:r>
              <a:rPr lang="en-US" b="1">
                <a:solidFill>
                  <a:srgbClr val="660033"/>
                </a:solidFill>
                <a:latin typeface="Georgia" pitchFamily="18" charset="0"/>
              </a:rPr>
              <a:t>Jača imunitet</a:t>
            </a:r>
          </a:p>
          <a:p>
            <a:pPr lvl="2">
              <a:lnSpc>
                <a:spcPct val="90000"/>
              </a:lnSpc>
              <a:buFont typeface="Wingdings" pitchFamily="2" charset="2"/>
              <a:buNone/>
            </a:pPr>
            <a:r>
              <a:rPr lang="hr-HR" sz="2100" b="1">
                <a:solidFill>
                  <a:schemeClr val="tx2"/>
                </a:solidFill>
                <a:latin typeface="Georgia" pitchFamily="18" charset="0"/>
              </a:rPr>
              <a:t>   </a:t>
            </a:r>
            <a:r>
              <a:rPr lang="en-GB" sz="2100" b="1">
                <a:solidFill>
                  <a:srgbClr val="666699"/>
                </a:solidFill>
                <a:latin typeface="Georgia" pitchFamily="18" charset="0"/>
              </a:rPr>
              <a:t>Redovna fizička aktivnost/vežbanje takođe jača i naš imuni sistem. Naše telo postaje imuno na mnoge bolesti. Vežbanje značajno povećava brzinu protoka belih krvnih zrnaca. Dok se znojite tokom intezivne fizičke aktivnosti, toksini se uklanjaju iz vašeg tela. Pored toga, porast telesne temperature takođe smanjuje šanse za razvoj bakterija.</a:t>
            </a:r>
            <a:endParaRPr lang="hr-HR" sz="2100" b="1">
              <a:solidFill>
                <a:srgbClr val="666699"/>
              </a:solidFill>
              <a:latin typeface="Georgia" pitchFamily="18" charset="0"/>
            </a:endParaRPr>
          </a:p>
          <a:p>
            <a:pPr lvl="2">
              <a:lnSpc>
                <a:spcPct val="90000"/>
              </a:lnSpc>
              <a:buFont typeface="Wingdings" pitchFamily="2" charset="2"/>
              <a:buNone/>
            </a:pPr>
            <a:endParaRPr lang="en-US" sz="2100" b="1" i="1">
              <a:solidFill>
                <a:srgbClr val="666699"/>
              </a:solidFill>
              <a:latin typeface="Georgia" pitchFamily="18" charset="0"/>
            </a:endParaRPr>
          </a:p>
          <a:p>
            <a:pPr lvl="2">
              <a:lnSpc>
                <a:spcPct val="90000"/>
              </a:lnSpc>
              <a:buFont typeface="Wingdings" pitchFamily="2" charset="2"/>
              <a:buNone/>
            </a:pPr>
            <a:r>
              <a:rPr lang="hr-HR" sz="2100" b="1" i="1">
                <a:solidFill>
                  <a:schemeClr val="tx2"/>
                </a:solidFill>
                <a:latin typeface="Georgia" pitchFamily="18" charset="0"/>
              </a:rPr>
              <a:t>   </a:t>
            </a:r>
            <a:r>
              <a:rPr lang="en-US" b="1">
                <a:solidFill>
                  <a:srgbClr val="660033"/>
                </a:solidFill>
                <a:latin typeface="Georgia" pitchFamily="18" charset="0"/>
              </a:rPr>
              <a:t>Jača mišiće</a:t>
            </a:r>
          </a:p>
          <a:p>
            <a:pPr lvl="2">
              <a:lnSpc>
                <a:spcPct val="90000"/>
              </a:lnSpc>
              <a:buFont typeface="Wingdings" pitchFamily="2" charset="2"/>
              <a:buNone/>
            </a:pPr>
            <a:r>
              <a:rPr lang="hr-HR" sz="2100" b="1">
                <a:solidFill>
                  <a:schemeClr val="tx2"/>
                </a:solidFill>
                <a:latin typeface="Georgia" pitchFamily="18" charset="0"/>
              </a:rPr>
              <a:t>   </a:t>
            </a:r>
            <a:r>
              <a:rPr lang="en-GB" sz="2100" b="1">
                <a:solidFill>
                  <a:srgbClr val="666699"/>
                </a:solidFill>
                <a:latin typeface="Georgia" pitchFamily="18" charset="0"/>
              </a:rPr>
              <a:t>Bavljenje nekim sportom ili rekreativno vežbanje je najbolji način za pravilno formiranje mišića. Vežbanje se ne čini kao obaveza, a istovremeno daje jake i zategnute mišiće. Ovo je moguće samo ako nastavite da se redovno bavite aktivnim sportovima kao što su fudbal, košarka, tenis i bejzbol. Baveći se sportom jačate svoje mišiće i trenirate ih za zajednički rad što je poznato kao neuromuskularno programiranje. Dok trenirate, vaši mišići postaju sve jači i jači. Vežbanjem dobijate čistu mišićnu masu i sagorevate masti u isto vreme. Da biste to postigi morate izabrati sportove koji uključuju pokrete većine vaših mišićnih grupa.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111125" y="587375"/>
            <a:ext cx="10972800" cy="5307013"/>
          </a:xfrm>
        </p:spPr>
        <p:txBody>
          <a:bodyPr/>
          <a:lstStyle/>
          <a:p>
            <a:pPr lvl="2">
              <a:lnSpc>
                <a:spcPct val="90000"/>
              </a:lnSpc>
              <a:buFont typeface="Wingdings" pitchFamily="2" charset="2"/>
              <a:buNone/>
            </a:pPr>
            <a:r>
              <a:rPr lang="hr-HR" sz="2100" i="1"/>
              <a:t>   </a:t>
            </a:r>
            <a:r>
              <a:rPr lang="en-US" sz="2500" b="1">
                <a:solidFill>
                  <a:srgbClr val="660033"/>
                </a:solidFill>
                <a:latin typeface="Georgia" pitchFamily="18" charset="0"/>
              </a:rPr>
              <a:t>Jača kosti</a:t>
            </a:r>
            <a:endParaRPr lang="hr-HR" sz="2500" b="1">
              <a:solidFill>
                <a:srgbClr val="660033"/>
              </a:solidFill>
              <a:latin typeface="Georgia" pitchFamily="18" charset="0"/>
            </a:endParaRPr>
          </a:p>
          <a:p>
            <a:pPr lvl="2">
              <a:lnSpc>
                <a:spcPct val="90000"/>
              </a:lnSpc>
              <a:buFont typeface="Wingdings" pitchFamily="2" charset="2"/>
              <a:buNone/>
            </a:pPr>
            <a:endParaRPr lang="en-US" sz="2500" b="1">
              <a:solidFill>
                <a:srgbClr val="660033"/>
              </a:solidFill>
              <a:latin typeface="Georgia" pitchFamily="18" charset="0"/>
            </a:endParaRPr>
          </a:p>
          <a:p>
            <a:pPr lvl="2">
              <a:lnSpc>
                <a:spcPct val="90000"/>
              </a:lnSpc>
              <a:buFont typeface="Wingdings" pitchFamily="2" charset="2"/>
              <a:buNone/>
            </a:pPr>
            <a:r>
              <a:rPr lang="hr-HR" sz="2100" b="1">
                <a:solidFill>
                  <a:schemeClr val="hlink"/>
                </a:solidFill>
                <a:latin typeface="Georgia" pitchFamily="18" charset="0"/>
              </a:rPr>
              <a:t>   </a:t>
            </a:r>
            <a:r>
              <a:rPr lang="en-GB" sz="2100" b="1">
                <a:solidFill>
                  <a:srgbClr val="666699"/>
                </a:solidFill>
                <a:latin typeface="Georgia" pitchFamily="18" charset="0"/>
              </a:rPr>
              <a:t>Fizička aktivnost ne samo da jača mišiće već i kosti. </a:t>
            </a:r>
            <a:r>
              <a:rPr lang="pl-PL" sz="2100" b="1">
                <a:solidFill>
                  <a:srgbClr val="666699"/>
                </a:solidFill>
                <a:latin typeface="Georgia" pitchFamily="18" charset="0"/>
              </a:rPr>
              <a:t>Ona pomaže izgradnju kostiju i očuvanje koštane mase, odnosno neophodna je za ugradnju kalcijuma u kosti. Kako starimo, gustina kostiju nam se smanjuje. Fizička aktivnost povećava gustinu kostiju, što rezultira jačim kostima. Na primer, za razliku od normalnog hodanja, trčanje dodatno opterećuje naše kosti. </a:t>
            </a:r>
            <a:r>
              <a:rPr lang="it-IT" sz="2100" b="1">
                <a:solidFill>
                  <a:srgbClr val="666699"/>
                </a:solidFill>
                <a:latin typeface="Georgia" pitchFamily="18" charset="0"/>
              </a:rPr>
              <a:t>Da bi izdržale ovaj povećani stres, kosti se prilagođavaju i postaju gušće. Redovno bavljenje vežbanjem ili nekim sportom tako može biti najlakši način da održite dobru gustinu kostiju i u poznim godinama. Brojne studije su pokazale da je fizička aktivnost neophodna da bi se kalcijum i minerali iz krvi ugradili u kosti. Tokom celog života je fizička aktivnost neophodna da bi se kalcijum ugrađivao u kosti i da bi se usporavao gubitak minerala iz kostiju. Zbog toga je potrebno da se sa redovnom fizičkom aktivnošću započine već u najmlađem uzrastu i na taj način sprečite pojavu osteoporoze u kasnijim godinama.</a:t>
            </a:r>
            <a:endParaRPr lang="en-GB" sz="2100" b="1">
              <a:solidFill>
                <a:srgbClr val="666699"/>
              </a:solidFill>
              <a:latin typeface="Georgia"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122238" y="898525"/>
            <a:ext cx="10972800" cy="5059363"/>
          </a:xfrm>
        </p:spPr>
        <p:txBody>
          <a:bodyPr/>
          <a:lstStyle/>
          <a:p>
            <a:pPr lvl="1">
              <a:lnSpc>
                <a:spcPct val="80000"/>
              </a:lnSpc>
              <a:buFont typeface="Wingdings" pitchFamily="2" charset="2"/>
              <a:buNone/>
            </a:pPr>
            <a:r>
              <a:rPr lang="pl-PL" sz="2300"/>
              <a:t>    </a:t>
            </a:r>
            <a:r>
              <a:rPr lang="pl-PL" sz="2300" b="1">
                <a:solidFill>
                  <a:srgbClr val="660033"/>
                </a:solidFill>
                <a:latin typeface="Georgia" pitchFamily="18" charset="0"/>
              </a:rPr>
              <a:t>Uticaj fizičke aktivnosti na mentalno zdravlje</a:t>
            </a:r>
          </a:p>
          <a:p>
            <a:pPr lvl="1">
              <a:lnSpc>
                <a:spcPct val="80000"/>
              </a:lnSpc>
              <a:buFont typeface="Wingdings" pitchFamily="2" charset="2"/>
              <a:buNone/>
            </a:pPr>
            <a:endParaRPr lang="en-GB" sz="2300" b="1">
              <a:solidFill>
                <a:srgbClr val="660033"/>
              </a:solidFill>
              <a:latin typeface="Georgia" pitchFamily="18" charset="0"/>
            </a:endParaRPr>
          </a:p>
          <a:p>
            <a:pPr lvl="1">
              <a:lnSpc>
                <a:spcPct val="80000"/>
              </a:lnSpc>
              <a:buFont typeface="Wingdings" pitchFamily="2" charset="2"/>
              <a:buNone/>
            </a:pPr>
            <a:r>
              <a:rPr lang="pl-PL" sz="2300" b="1">
                <a:latin typeface="Georgia" pitchFamily="18" charset="0"/>
              </a:rPr>
              <a:t>    </a:t>
            </a:r>
            <a:r>
              <a:rPr lang="pl-PL" sz="2300" b="1">
                <a:solidFill>
                  <a:srgbClr val="666699"/>
                </a:solidFill>
                <a:latin typeface="Georgia" pitchFamily="18" charset="0"/>
              </a:rPr>
              <a:t>Dokazano je da fizička aktivnost i vežbanje mogu poboljšati vaše raspoloženje, dužinu i kvalitet sna, ali takođe pomažu i u poboljšanju mentalnog zdravlja. Značajni pozitivni efekti zapaženi su u prevenciji ili ublažavanju mentalnih bolesti, uključujući simptome depresije i bolesti koje su povezane sa anksioznošću ili stresom. Velika američka studija u kojoj je učestvovalo oko 1.2 miliona ljudi koji su izveštavali o nivou svojih aktivnosti i mentalnom stanju tokom jednog meseca, pokazala je da redovna fizička aktivnost u trajanju od 45 minuta, tri do pet puta nedeljno, može pomoći kod lošeg mentalnog zdravlja – ali da više vežbanja od toga nije uvek korisno. Sve vrste aktivnosti, uključujući i kućne poslove i brigu o deci imale su pozitivan uticaj na mentalno zdravlje, bez obzira na starost ili pol. Najpozitivniji uticaj imali su timski sportovi, biciklizam i aerobik.</a:t>
            </a:r>
            <a:r>
              <a:rPr lang="pl-PL" sz="2800" b="1">
                <a:solidFill>
                  <a:srgbClr val="666699"/>
                </a:solidFill>
                <a:latin typeface="Georgia" pitchFamily="18" charset="0"/>
              </a:rPr>
              <a:t> </a:t>
            </a:r>
            <a:endParaRPr lang="en-GB" sz="2800" b="1">
              <a:solidFill>
                <a:srgbClr val="666699"/>
              </a:solidFill>
              <a:latin typeface="Georgia"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696913" y="1743075"/>
            <a:ext cx="10972800" cy="4525963"/>
          </a:xfrm>
        </p:spPr>
        <p:txBody>
          <a:bodyPr/>
          <a:lstStyle/>
          <a:p>
            <a:pPr>
              <a:lnSpc>
                <a:spcPct val="90000"/>
              </a:lnSpc>
              <a:buFont typeface="Wingdings" pitchFamily="2" charset="2"/>
              <a:buNone/>
            </a:pPr>
            <a:r>
              <a:rPr lang="sl-SI" altLang="ja-JP" sz="2400" b="1">
                <a:solidFill>
                  <a:srgbClr val="666699"/>
                </a:solidFill>
              </a:rPr>
              <a:t>■</a:t>
            </a:r>
            <a:r>
              <a:rPr lang="sl-SI" altLang="ja-JP" sz="2400" b="1">
                <a:solidFill>
                  <a:schemeClr val="hlink"/>
                </a:solidFill>
              </a:rPr>
              <a:t> </a:t>
            </a:r>
            <a:r>
              <a:rPr lang="sl-SI" altLang="ja-JP" sz="2400" b="1">
                <a:solidFill>
                  <a:srgbClr val="666699"/>
                </a:solidFill>
              </a:rPr>
              <a:t>Nedovoljna fizička aktivnost je četvrti vodeći faktor rizika umiranja. </a:t>
            </a:r>
          </a:p>
          <a:p>
            <a:pPr>
              <a:lnSpc>
                <a:spcPct val="90000"/>
              </a:lnSpc>
              <a:buFont typeface="Wingdings" pitchFamily="2" charset="2"/>
              <a:buNone/>
            </a:pPr>
            <a:endParaRPr lang="sl-SI" altLang="ja-JP" sz="2400" b="1">
              <a:solidFill>
                <a:srgbClr val="666699"/>
              </a:solidFill>
            </a:endParaRPr>
          </a:p>
          <a:p>
            <a:pPr>
              <a:lnSpc>
                <a:spcPct val="90000"/>
              </a:lnSpc>
              <a:buFont typeface="Wingdings" pitchFamily="2" charset="2"/>
              <a:buNone/>
            </a:pPr>
            <a:r>
              <a:rPr lang="sl-SI" altLang="ja-JP" sz="2400" b="1">
                <a:solidFill>
                  <a:srgbClr val="666699"/>
                </a:solidFill>
              </a:rPr>
              <a:t>■ Ljudi koji su nedovoljno fizički aktivni imaju 20 do 30% veći rizik od svih uzroka smrti u odnosu na one koji su fizički aktivni najmanje 30 minuta veći broj dana u toku nedelje.</a:t>
            </a:r>
          </a:p>
          <a:p>
            <a:pPr>
              <a:lnSpc>
                <a:spcPct val="90000"/>
              </a:lnSpc>
              <a:buFont typeface="Wingdings" pitchFamily="2" charset="2"/>
              <a:buNone/>
            </a:pPr>
            <a:endParaRPr lang="sl-SI" altLang="ja-JP" sz="2400" b="1">
              <a:solidFill>
                <a:srgbClr val="666699"/>
              </a:solidFill>
            </a:endParaRPr>
          </a:p>
          <a:p>
            <a:pPr>
              <a:lnSpc>
                <a:spcPct val="90000"/>
              </a:lnSpc>
              <a:buFont typeface="Wingdings" pitchFamily="2" charset="2"/>
              <a:buNone/>
            </a:pPr>
            <a:r>
              <a:rPr lang="sl-SI" altLang="ja-JP" sz="2400" b="1">
                <a:solidFill>
                  <a:srgbClr val="666699"/>
                </a:solidFill>
              </a:rPr>
              <a:t>■ U svetu je nedovoljna fizička aktivnost zastupljena kod 31% odraslog stanovništva, a u Srbiji je nedovoljno fizički aktivno 44% odraslih.</a:t>
            </a:r>
            <a:endParaRPr lang="en-GB" sz="2400" b="1">
              <a:solidFill>
                <a:srgbClr val="66669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787400" y="1627188"/>
            <a:ext cx="10972800" cy="4525962"/>
          </a:xfrm>
        </p:spPr>
        <p:txBody>
          <a:bodyPr/>
          <a:lstStyle/>
          <a:p>
            <a:pPr>
              <a:lnSpc>
                <a:spcPct val="90000"/>
              </a:lnSpc>
              <a:buFont typeface="Wingdings" pitchFamily="2" charset="2"/>
              <a:buNone/>
            </a:pPr>
            <a:r>
              <a:rPr lang="sl-SI" altLang="ja-JP" sz="2400">
                <a:solidFill>
                  <a:srgbClr val="666699"/>
                </a:solidFill>
              </a:rPr>
              <a:t>■ </a:t>
            </a:r>
            <a:r>
              <a:rPr lang="sl-SI" altLang="zh-CN" sz="2400" b="1">
                <a:solidFill>
                  <a:srgbClr val="666699"/>
                </a:solidFill>
              </a:rPr>
              <a:t>Fizička aktivnost utiče na bolju koncentraciju, lakše učenje i bolje pamćenje. </a:t>
            </a:r>
          </a:p>
          <a:p>
            <a:pPr>
              <a:lnSpc>
                <a:spcPct val="90000"/>
              </a:lnSpc>
              <a:buFont typeface="Wingdings" pitchFamily="2" charset="2"/>
              <a:buNone/>
            </a:pPr>
            <a:endParaRPr lang="sl-SI" altLang="ja-JP" sz="2400" b="1">
              <a:solidFill>
                <a:srgbClr val="666699"/>
              </a:solidFill>
            </a:endParaRPr>
          </a:p>
          <a:p>
            <a:pPr>
              <a:lnSpc>
                <a:spcPct val="90000"/>
              </a:lnSpc>
              <a:buFont typeface="Wingdings" pitchFamily="2" charset="2"/>
              <a:buNone/>
            </a:pPr>
            <a:r>
              <a:rPr lang="sl-SI" altLang="ja-JP" sz="2400" b="1">
                <a:solidFill>
                  <a:srgbClr val="666699"/>
                </a:solidFill>
              </a:rPr>
              <a:t>■ </a:t>
            </a:r>
            <a:r>
              <a:rPr lang="sl-SI" altLang="zh-CN" sz="2400" b="1">
                <a:solidFill>
                  <a:srgbClr val="666699"/>
                </a:solidFill>
              </a:rPr>
              <a:t>To iznova i iznova pokazuju brojna istraživanja koja se sprovode ne samo nad odraslim ljudima, već i nad decom školskog uzrasta, što je zapravo uzrast kada nam se ove sposobnosti možda čine i najbitnijima.</a:t>
            </a:r>
          </a:p>
          <a:p>
            <a:pPr>
              <a:lnSpc>
                <a:spcPct val="90000"/>
              </a:lnSpc>
              <a:buFont typeface="Wingdings" pitchFamily="2" charset="2"/>
              <a:buNone/>
            </a:pPr>
            <a:endParaRPr lang="sl-SI" altLang="ja-JP" sz="2400" b="1">
              <a:solidFill>
                <a:srgbClr val="666699"/>
              </a:solidFill>
            </a:endParaRPr>
          </a:p>
          <a:p>
            <a:pPr>
              <a:lnSpc>
                <a:spcPct val="90000"/>
              </a:lnSpc>
              <a:buFont typeface="Wingdings" pitchFamily="2" charset="2"/>
              <a:buNone/>
            </a:pPr>
            <a:r>
              <a:rPr lang="sl-SI" altLang="ja-JP" sz="2400" b="1">
                <a:solidFill>
                  <a:srgbClr val="666699"/>
                </a:solidFill>
              </a:rPr>
              <a:t>■ </a:t>
            </a:r>
            <a:r>
              <a:rPr lang="sl-SI" altLang="zh-CN" sz="2400" b="1">
                <a:solidFill>
                  <a:srgbClr val="666699"/>
                </a:solidFill>
              </a:rPr>
              <a:t>Deca koja su fizički aktivna imaju bolju pažnju i koncentraciju na časovima, bolje pamte, brže rešavaju zadatke, i imaju bolji opšti uspeh i više ocene u školi.</a:t>
            </a:r>
            <a:endParaRPr lang="en-GB" sz="2400" b="1">
              <a:solidFill>
                <a:srgbClr val="66669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627063" y="1244600"/>
            <a:ext cx="10972800" cy="4525963"/>
          </a:xfrm>
        </p:spPr>
        <p:txBody>
          <a:bodyPr/>
          <a:lstStyle/>
          <a:p>
            <a:pPr>
              <a:lnSpc>
                <a:spcPct val="80000"/>
              </a:lnSpc>
              <a:buFont typeface="Wingdings" pitchFamily="2" charset="2"/>
              <a:buNone/>
            </a:pPr>
            <a:r>
              <a:rPr lang="sl-SI" altLang="ja-JP" sz="2800" b="1">
                <a:solidFill>
                  <a:srgbClr val="660033"/>
                </a:solidFill>
                <a:latin typeface="Georgia" pitchFamily="18" charset="0"/>
              </a:rPr>
              <a:t>P r e p o r u k e  z a  </a:t>
            </a:r>
            <a:r>
              <a:rPr lang="hr-HR" altLang="ja-JP" sz="2800" b="1">
                <a:solidFill>
                  <a:srgbClr val="660033"/>
                </a:solidFill>
                <a:latin typeface="Georgia" pitchFamily="18" charset="0"/>
              </a:rPr>
              <a:t>f i z i č k u  a k t i v n o s t</a:t>
            </a:r>
            <a:endParaRPr lang="sl-SI" altLang="ja-JP" sz="2800">
              <a:solidFill>
                <a:srgbClr val="660033"/>
              </a:solidFill>
              <a:latin typeface="Georgia" pitchFamily="18" charset="0"/>
            </a:endParaRPr>
          </a:p>
          <a:p>
            <a:pPr>
              <a:lnSpc>
                <a:spcPct val="80000"/>
              </a:lnSpc>
              <a:buFont typeface="Wingdings" pitchFamily="2" charset="2"/>
              <a:buNone/>
            </a:pPr>
            <a:r>
              <a:rPr lang="sl-SI" altLang="ja-JP" sz="2800">
                <a:latin typeface="Georgia" pitchFamily="18" charset="0"/>
              </a:rPr>
              <a:t>    </a:t>
            </a:r>
          </a:p>
          <a:p>
            <a:pPr>
              <a:lnSpc>
                <a:spcPct val="80000"/>
              </a:lnSpc>
            </a:pPr>
            <a:r>
              <a:rPr lang="sl-SI" altLang="ja-JP" sz="2800">
                <a:latin typeface="Georgia" pitchFamily="18" charset="0"/>
              </a:rPr>
              <a:t>    </a:t>
            </a:r>
            <a:r>
              <a:rPr lang="sl-SI" altLang="ja-JP" sz="2800" b="1">
                <a:solidFill>
                  <a:srgbClr val="666699"/>
                </a:solidFill>
                <a:latin typeface="Georgia" pitchFamily="18" charset="0"/>
              </a:rPr>
              <a:t>budite fizički aktivni najmanje 30 minuta u toku dana</a:t>
            </a:r>
          </a:p>
          <a:p>
            <a:pPr>
              <a:lnSpc>
                <a:spcPct val="80000"/>
              </a:lnSpc>
            </a:pPr>
            <a:r>
              <a:rPr lang="sl-SI" altLang="ja-JP" sz="2800" b="1">
                <a:solidFill>
                  <a:srgbClr val="666699"/>
                </a:solidFill>
                <a:latin typeface="Georgia" pitchFamily="18" charset="0"/>
              </a:rPr>
              <a:t>    šetajte i koristite bicikl što je moguće više</a:t>
            </a:r>
          </a:p>
          <a:p>
            <a:pPr>
              <a:lnSpc>
                <a:spcPct val="80000"/>
              </a:lnSpc>
            </a:pPr>
            <a:r>
              <a:rPr lang="sl-SI" altLang="ja-JP" sz="2800" b="1">
                <a:solidFill>
                  <a:srgbClr val="666699"/>
                </a:solidFill>
                <a:latin typeface="Georgia" pitchFamily="18" charset="0"/>
              </a:rPr>
              <a:t>    koristite stepenice umesto lifta</a:t>
            </a:r>
          </a:p>
          <a:p>
            <a:pPr>
              <a:lnSpc>
                <a:spcPct val="80000"/>
              </a:lnSpc>
            </a:pPr>
            <a:r>
              <a:rPr lang="sl-SI" altLang="ja-JP" sz="2800" b="1">
                <a:solidFill>
                  <a:srgbClr val="666699"/>
                </a:solidFill>
                <a:latin typeface="Georgia" pitchFamily="18" charset="0"/>
              </a:rPr>
              <a:t>    uključite se u neki sport ili ples</a:t>
            </a:r>
          </a:p>
          <a:p>
            <a:pPr>
              <a:lnSpc>
                <a:spcPct val="80000"/>
              </a:lnSpc>
            </a:pPr>
            <a:r>
              <a:rPr lang="sl-SI" altLang="ja-JP" sz="2800" b="1">
                <a:solidFill>
                  <a:srgbClr val="666699"/>
                </a:solidFill>
                <a:latin typeface="Georgia" pitchFamily="18" charset="0"/>
              </a:rPr>
              <a:t>    pauzu iskoristite za lagane vežbe ili kratku šetnju</a:t>
            </a:r>
          </a:p>
          <a:p>
            <a:pPr>
              <a:lnSpc>
                <a:spcPct val="80000"/>
              </a:lnSpc>
            </a:pPr>
            <a:r>
              <a:rPr lang="sl-SI" altLang="ja-JP" sz="2800" b="1">
                <a:solidFill>
                  <a:srgbClr val="666699"/>
                </a:solidFill>
                <a:latin typeface="Georgia" pitchFamily="18" charset="0"/>
              </a:rPr>
              <a:t>    bavite se fizičkom aktivnošću dok gledate televiziju</a:t>
            </a:r>
          </a:p>
          <a:p>
            <a:pPr>
              <a:lnSpc>
                <a:spcPct val="80000"/>
              </a:lnSpc>
            </a:pPr>
            <a:r>
              <a:rPr lang="sl-SI" altLang="ja-JP" sz="2800" b="1">
                <a:solidFill>
                  <a:srgbClr val="666699"/>
                </a:solidFill>
                <a:latin typeface="Georgia" pitchFamily="18" charset="0"/>
              </a:rPr>
              <a:t>    </a:t>
            </a:r>
            <a:r>
              <a:rPr lang="sr-Latn-CS" altLang="ja-JP" sz="2800" b="1">
                <a:solidFill>
                  <a:srgbClr val="666699"/>
                </a:solidFill>
                <a:latin typeface="Georgia" pitchFamily="18" charset="0"/>
              </a:rPr>
              <a:t>što više slobodnog vremena provodite u prirodi</a:t>
            </a:r>
            <a:endParaRPr lang="sl-SI" altLang="ja-JP" sz="2800" b="1">
              <a:solidFill>
                <a:srgbClr val="666699"/>
              </a:solidFill>
              <a:latin typeface="Georgia" pitchFamily="18" charset="0"/>
            </a:endParaRPr>
          </a:p>
          <a:p>
            <a:pPr>
              <a:lnSpc>
                <a:spcPct val="80000"/>
              </a:lnSpc>
            </a:pPr>
            <a:r>
              <a:rPr lang="sl-SI" altLang="ja-JP" sz="2800" b="1">
                <a:solidFill>
                  <a:srgbClr val="666699"/>
                </a:solidFill>
                <a:latin typeface="Georgia" pitchFamily="18" charset="0"/>
              </a:rPr>
              <a:t>    redovno vežbaj na časovim fizičkog </a:t>
            </a:r>
            <a:endParaRPr lang="en-GB" sz="2800" b="1">
              <a:solidFill>
                <a:srgbClr val="666699"/>
              </a:solidFill>
              <a:latin typeface="Georgia"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1"/>
          </p:nvPr>
        </p:nvSpPr>
        <p:spPr>
          <a:xfrm>
            <a:off x="671513" y="801688"/>
            <a:ext cx="10972800" cy="5427662"/>
          </a:xfrm>
        </p:spPr>
        <p:txBody>
          <a:bodyPr/>
          <a:lstStyle/>
          <a:p>
            <a:pPr algn="ctr"/>
            <a:r>
              <a:rPr lang="pl-PL" sz="2800" b="1">
                <a:solidFill>
                  <a:srgbClr val="666699"/>
                </a:solidFill>
                <a:latin typeface="Georgia" pitchFamily="18" charset="0"/>
              </a:rPr>
              <a:t>Fizička aktivnost je jedna od najosnovnijih ljudskih funkcija i izuzetno je važna za poboljšanje fizičkog i mentalnog zdravlja.</a:t>
            </a:r>
          </a:p>
          <a:p>
            <a:pPr algn="ctr">
              <a:buFont typeface="Wingdings" pitchFamily="2" charset="2"/>
              <a:buNone/>
            </a:pPr>
            <a:endParaRPr lang="pl-PL" sz="2800">
              <a:solidFill>
                <a:srgbClr val="666699"/>
              </a:solidFill>
              <a:latin typeface="Georgia" pitchFamily="18" charset="0"/>
            </a:endParaRPr>
          </a:p>
          <a:p>
            <a:r>
              <a:rPr lang="pl-PL" sz="2800" b="1">
                <a:solidFill>
                  <a:srgbClr val="666699"/>
                </a:solidFill>
                <a:latin typeface="Georgia" pitchFamily="18" charset="0"/>
              </a:rPr>
              <a:t>U savremenom društvu čovek sve više vremena provodi ispred kompjutera, okrenut je sedećem načinu života i ne kreće se dovoljno. Prema podacima SZO jedna od četiri odrasle osobe i 81% adolescenata ne upražnjava dovoljno fizičke aktivnosti. </a:t>
            </a:r>
            <a:r>
              <a:rPr lang="en-GB" sz="2800" b="1">
                <a:solidFill>
                  <a:srgbClr val="666699"/>
                </a:solidFill>
                <a:latin typeface="Georgia" pitchFamily="18" charset="0"/>
              </a:rPr>
              <a:t>Štaviše, kako se zemlje ekonomski razvijaju, nivoi neaktivnosti se povećavaju i mogu dostići čak 70%.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idx="1"/>
          </p:nvPr>
        </p:nvSpPr>
        <p:spPr>
          <a:xfrm>
            <a:off x="671513" y="765175"/>
            <a:ext cx="10972800" cy="5435600"/>
          </a:xfrm>
        </p:spPr>
        <p:txBody>
          <a:bodyPr/>
          <a:lstStyle/>
          <a:p>
            <a:pPr>
              <a:lnSpc>
                <a:spcPct val="90000"/>
              </a:lnSpc>
            </a:pPr>
            <a:r>
              <a:rPr lang="en-GB" sz="2800" b="1">
                <a:solidFill>
                  <a:srgbClr val="666699"/>
                </a:solidFill>
                <a:latin typeface="Georgia" pitchFamily="18" charset="0"/>
              </a:rPr>
              <a:t>Nedovoljna fizička aktivnost utiče na kvalitet, svakodnevni život i zdravlje osobe, a samim tim i na zdravstvene sisteme, životnu sredinu, ekonomski razvoj i dobrobit zajednice. Procenjuje se da je fizička neaktivnost uzrok skoro 600.000 smrtnih slučajeva godišnje u Evropi (podaci SZO) (5–10% ukupnog mortaliteta, u zavisnosti od zemlje). </a:t>
            </a:r>
            <a:endParaRPr lang="hr-HR" sz="2800" b="1">
              <a:solidFill>
                <a:srgbClr val="666699"/>
              </a:solidFill>
              <a:latin typeface="Georgia" pitchFamily="18" charset="0"/>
            </a:endParaRPr>
          </a:p>
          <a:p>
            <a:pPr>
              <a:lnSpc>
                <a:spcPct val="90000"/>
              </a:lnSpc>
            </a:pPr>
            <a:endParaRPr lang="hr-HR" sz="2800" b="1">
              <a:solidFill>
                <a:srgbClr val="666699"/>
              </a:solidFill>
              <a:latin typeface="Georgia" pitchFamily="18" charset="0"/>
            </a:endParaRPr>
          </a:p>
          <a:p>
            <a:pPr>
              <a:lnSpc>
                <a:spcPct val="90000"/>
              </a:lnSpc>
            </a:pPr>
            <a:r>
              <a:rPr lang="en-GB" sz="2800" b="1">
                <a:solidFill>
                  <a:srgbClr val="666699"/>
                </a:solidFill>
                <a:latin typeface="Georgia" pitchFamily="18" charset="0"/>
              </a:rPr>
              <a:t>Suočavanjem sa jednim od vodećih faktora rizika smanjili bi se rizici od kardiovaskularnih bolesti, tip-2 dijabetesa, hipertenzije, nekih oblika raka (debelog creva, dojke), mišićno-skeletnih bolesti i psihičkih poremećaja.</a:t>
            </a:r>
            <a:endParaRPr lang="hr-HR" sz="2800" b="1">
              <a:solidFill>
                <a:srgbClr val="666699"/>
              </a:solidFill>
              <a:latin typeface="Georgia" pitchFamily="18" charset="0"/>
            </a:endParaRPr>
          </a:p>
          <a:p>
            <a:pPr>
              <a:lnSpc>
                <a:spcPct val="90000"/>
              </a:lnSpc>
              <a:buFont typeface="Wingdings" pitchFamily="2" charset="2"/>
              <a:buNone/>
            </a:pPr>
            <a:endParaRPr lang="en-GB" sz="2800" b="1">
              <a:solidFill>
                <a:srgbClr val="666699"/>
              </a:solidFill>
              <a:latin typeface="Georg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7" name="Rectangle 3"/>
          <p:cNvSpPr>
            <a:spLocks noGrp="1" noChangeArrowheads="1"/>
          </p:cNvSpPr>
          <p:nvPr>
            <p:ph type="body" idx="1"/>
          </p:nvPr>
        </p:nvSpPr>
        <p:spPr>
          <a:xfrm>
            <a:off x="574675" y="2301875"/>
            <a:ext cx="10972800" cy="2932113"/>
          </a:xfrm>
        </p:spPr>
        <p:txBody>
          <a:bodyPr/>
          <a:lstStyle/>
          <a:p>
            <a:r>
              <a:rPr lang="en-GB" b="1">
                <a:solidFill>
                  <a:srgbClr val="666699"/>
                </a:solidFill>
                <a:latin typeface="Georgia" pitchFamily="18" charset="0"/>
              </a:rPr>
              <a:t>Dodatno, fizička aktivnost je jedan od ključeva za suzbijanje trenutne epidemije prekomerne težine i gojaznosti u razvijenim zemljama sveta koja predstavlja novi globalni izazov za javno zdravlje.</a:t>
            </a:r>
          </a:p>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idx="1"/>
          </p:nvPr>
        </p:nvSpPr>
        <p:spPr>
          <a:xfrm>
            <a:off x="644525" y="1495425"/>
            <a:ext cx="10972800" cy="4271963"/>
          </a:xfrm>
        </p:spPr>
        <p:txBody>
          <a:bodyPr/>
          <a:lstStyle/>
          <a:p>
            <a:pPr lvl="1">
              <a:buFont typeface="Wingdings" pitchFamily="2" charset="2"/>
              <a:buNone/>
            </a:pPr>
            <a:r>
              <a:rPr lang="hr-HR" b="1">
                <a:solidFill>
                  <a:schemeClr val="hlink"/>
                </a:solidFill>
                <a:latin typeface="Georgia" pitchFamily="18" charset="0"/>
              </a:rPr>
              <a:t>   </a:t>
            </a:r>
            <a:r>
              <a:rPr lang="en-GB" b="1">
                <a:solidFill>
                  <a:srgbClr val="660033"/>
                </a:solidFill>
                <a:latin typeface="Georgia" pitchFamily="18" charset="0"/>
              </a:rPr>
              <a:t>Uticaj fizičke aktivnosti na opšte zdravlje</a:t>
            </a:r>
            <a:endParaRPr lang="hr-HR" b="1">
              <a:solidFill>
                <a:srgbClr val="660033"/>
              </a:solidFill>
              <a:latin typeface="Georgia" pitchFamily="18" charset="0"/>
            </a:endParaRPr>
          </a:p>
          <a:p>
            <a:pPr lvl="1">
              <a:buFont typeface="Wingdings" pitchFamily="2" charset="2"/>
              <a:buNone/>
            </a:pPr>
            <a:endParaRPr lang="en-GB" b="1">
              <a:latin typeface="Georgia" pitchFamily="18" charset="0"/>
            </a:endParaRPr>
          </a:p>
          <a:p>
            <a:pPr lvl="1">
              <a:buFont typeface="Wingdings" pitchFamily="2" charset="2"/>
              <a:buNone/>
            </a:pPr>
            <a:r>
              <a:rPr lang="hr-HR" b="1">
                <a:solidFill>
                  <a:srgbClr val="666699"/>
                </a:solidFill>
                <a:latin typeface="Georgia" pitchFamily="18" charset="0"/>
              </a:rPr>
              <a:t>   </a:t>
            </a:r>
            <a:r>
              <a:rPr lang="en-GB" b="1">
                <a:solidFill>
                  <a:srgbClr val="666699"/>
                </a:solidFill>
                <a:latin typeface="Georgia" pitchFamily="18" charset="0"/>
              </a:rPr>
              <a:t>Fizička aktivnost ima ogroman i mnogostruki uticaj na svakodnevni život i zdravlje osobe. Poboljšava funkciju srca, kontroliše šećer u krvi čime se smanjuje rizik od dijabetesa, smanjuje nivo napetosti i stresa. Pored toga, donosi pozitivnu energiju, jača naše telo, a takođe poboljšava snagu i koordinaciju mišića.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234950" y="850900"/>
            <a:ext cx="10972800" cy="5384800"/>
          </a:xfrm>
        </p:spPr>
        <p:txBody>
          <a:bodyPr/>
          <a:lstStyle/>
          <a:p>
            <a:pPr lvl="2">
              <a:buFont typeface="Wingdings" pitchFamily="2" charset="2"/>
              <a:buNone/>
            </a:pPr>
            <a:r>
              <a:rPr lang="pl-PL" sz="2800" b="1">
                <a:solidFill>
                  <a:schemeClr val="hlink"/>
                </a:solidFill>
              </a:rPr>
              <a:t>  </a:t>
            </a:r>
            <a:r>
              <a:rPr lang="pl-PL" sz="2800" b="1">
                <a:solidFill>
                  <a:srgbClr val="660033"/>
                </a:solidFill>
                <a:latin typeface="Georgia" pitchFamily="18" charset="0"/>
              </a:rPr>
              <a:t>Poboljšava cirkulaciju krvi i funkciju srca</a:t>
            </a:r>
          </a:p>
          <a:p>
            <a:pPr lvl="2">
              <a:buFont typeface="Wingdings" pitchFamily="2" charset="2"/>
              <a:buNone/>
            </a:pPr>
            <a:endParaRPr lang="en-US" sz="1200" b="1">
              <a:solidFill>
                <a:srgbClr val="660033"/>
              </a:solidFill>
              <a:latin typeface="Georgia" pitchFamily="18" charset="0"/>
            </a:endParaRPr>
          </a:p>
          <a:p>
            <a:pPr lvl="2">
              <a:buFont typeface="Wingdings" pitchFamily="2" charset="2"/>
              <a:buNone/>
            </a:pPr>
            <a:r>
              <a:rPr lang="pl-PL">
                <a:solidFill>
                  <a:schemeClr val="tx2"/>
                </a:solidFill>
                <a:latin typeface="Georgia" pitchFamily="18" charset="0"/>
              </a:rPr>
              <a:t>   </a:t>
            </a:r>
            <a:r>
              <a:rPr lang="pl-PL" sz="2500" b="1">
                <a:solidFill>
                  <a:srgbClr val="666699"/>
                </a:solidFill>
                <a:latin typeface="Georgia" pitchFamily="18" charset="0"/>
              </a:rPr>
              <a:t>Cirkulacija krvi počinje da se poboljšava dok se bavite sportom. Trčanjem ili učešćem u drugim fizičkim aktivnostima poboljšava  se snabdevanje tela kiseonikom. Fizička aktivnost može takođe da poveća količinu hemoglobina i volumen krvi. Pored toga, tokom intezivne fizičke aktivnosti srce počinje da pumpa brže, poboljšava se ukupan protok krvi što doprinosi prevenciji bolesti srca i krvnih sudova i smanjenju rizika od nastanka tromboze.  Redovne aerobne vežbe povećavaju gustinu kapilara čime je povećana prokrvljenost (perfuzija) srčanog mišića. </a:t>
            </a:r>
            <a:endParaRPr lang="en-GB" sz="2500" b="1">
              <a:solidFill>
                <a:srgbClr val="666699"/>
              </a:solidFill>
              <a:latin typeface="Georg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635000" y="898525"/>
            <a:ext cx="10972800" cy="5684838"/>
          </a:xfrm>
        </p:spPr>
        <p:txBody>
          <a:bodyPr/>
          <a:lstStyle/>
          <a:p>
            <a:pPr>
              <a:lnSpc>
                <a:spcPct val="90000"/>
              </a:lnSpc>
              <a:buFont typeface="Wingdings" pitchFamily="2" charset="2"/>
              <a:buNone/>
            </a:pPr>
            <a:r>
              <a:rPr lang="en-US" sz="2800" b="1">
                <a:solidFill>
                  <a:srgbClr val="660033"/>
                </a:solidFill>
                <a:latin typeface="Georgia" pitchFamily="18" charset="0"/>
              </a:rPr>
              <a:t>Snižava krvni pritisak</a:t>
            </a:r>
            <a:endParaRPr lang="hr-HR" sz="2800" b="1">
              <a:solidFill>
                <a:srgbClr val="660033"/>
              </a:solidFill>
              <a:latin typeface="Georgia" pitchFamily="18" charset="0"/>
            </a:endParaRPr>
          </a:p>
          <a:p>
            <a:pPr>
              <a:lnSpc>
                <a:spcPct val="90000"/>
              </a:lnSpc>
              <a:buFont typeface="Wingdings" pitchFamily="2" charset="2"/>
              <a:buNone/>
            </a:pPr>
            <a:endParaRPr lang="en-US" sz="2800" b="1">
              <a:solidFill>
                <a:srgbClr val="660033"/>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Hipertenzija ili visok krvni pritisak predstavljaju veliki zdravstveni </a:t>
            </a:r>
            <a:endParaRPr lang="hr-HR" sz="2400" b="1">
              <a:solidFill>
                <a:srgbClr val="666699"/>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rizik za ljude širom sveta. Povišen krvni pritisak je istovremeno i </a:t>
            </a:r>
            <a:endParaRPr lang="hr-HR" sz="2400" b="1">
              <a:solidFill>
                <a:srgbClr val="666699"/>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faktor rizika za nastanak ateromatoze krvnih sudova koja doprinosi </a:t>
            </a:r>
            <a:endParaRPr lang="hr-HR" sz="2400" b="1">
              <a:solidFill>
                <a:srgbClr val="666699"/>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nastanku srčanog i moždanog udara, bolesti bubrega i nastanku </a:t>
            </a:r>
            <a:endParaRPr lang="hr-HR" sz="2400" b="1">
              <a:solidFill>
                <a:srgbClr val="666699"/>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periferne ateroskleroze (zakrečenje krvnih sudova nogu).  Redovna </a:t>
            </a:r>
            <a:endParaRPr lang="hr-HR" sz="2400" b="1">
              <a:solidFill>
                <a:srgbClr val="666699"/>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fizička aktivnost i vežbanje pomažu vam da održite normalan krvni </a:t>
            </a:r>
            <a:endParaRPr lang="hr-HR" sz="2400" b="1">
              <a:solidFill>
                <a:srgbClr val="666699"/>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pritisak. Posebno je zapaženo pozitivno delovanje na snižavanje </a:t>
            </a:r>
            <a:endParaRPr lang="hr-HR" sz="2400" b="1">
              <a:solidFill>
                <a:srgbClr val="666699"/>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dijastolnog pritiska. Većina zdravstvenih stručnjaka i lekara </a:t>
            </a:r>
            <a:endParaRPr lang="hr-HR" sz="2400" b="1">
              <a:solidFill>
                <a:srgbClr val="666699"/>
              </a:solidFill>
              <a:latin typeface="Georgia" pitchFamily="18" charset="0"/>
            </a:endParaRPr>
          </a:p>
          <a:p>
            <a:pPr>
              <a:lnSpc>
                <a:spcPct val="90000"/>
              </a:lnSpc>
              <a:buFont typeface="Wingdings" pitchFamily="2" charset="2"/>
              <a:buNone/>
            </a:pPr>
            <a:r>
              <a:rPr lang="en-GB" sz="2400" b="1">
                <a:solidFill>
                  <a:srgbClr val="666699"/>
                </a:solidFill>
                <a:latin typeface="Georgia" pitchFamily="18" charset="0"/>
              </a:rPr>
              <a:t>preporučuje osobama koje pate od hipertenzije da redovno vežbaju.</a:t>
            </a:r>
            <a:endParaRPr lang="hr-HR" sz="2400" b="1">
              <a:solidFill>
                <a:srgbClr val="666699"/>
              </a:solidFill>
              <a:latin typeface="Georgia" pitchFamily="18" charset="0"/>
            </a:endParaRPr>
          </a:p>
          <a:p>
            <a:pPr>
              <a:lnSpc>
                <a:spcPct val="90000"/>
              </a:lnSpc>
              <a:buFont typeface="Wingdings" pitchFamily="2" charset="2"/>
              <a:buNone/>
            </a:pPr>
            <a:endParaRPr lang="hr-HR" sz="2400" b="1">
              <a:solidFill>
                <a:schemeClr val="tx2"/>
              </a:solidFill>
              <a:latin typeface="Georgia"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type="body" idx="1"/>
          </p:nvPr>
        </p:nvSpPr>
        <p:spPr>
          <a:xfrm>
            <a:off x="644525" y="1300163"/>
            <a:ext cx="10972800" cy="4530725"/>
          </a:xfrm>
        </p:spPr>
        <p:txBody>
          <a:bodyPr/>
          <a:lstStyle/>
          <a:p>
            <a:pPr>
              <a:lnSpc>
                <a:spcPct val="90000"/>
              </a:lnSpc>
              <a:buFont typeface="Wingdings" pitchFamily="2" charset="2"/>
              <a:buNone/>
            </a:pPr>
            <a:r>
              <a:rPr lang="it-IT" sz="2800" b="1">
                <a:solidFill>
                  <a:srgbClr val="660033"/>
                </a:solidFill>
                <a:latin typeface="Georgia" pitchFamily="18" charset="0"/>
              </a:rPr>
              <a:t>Snižava nivo holesterola i šećera u krvi</a:t>
            </a:r>
            <a:endParaRPr lang="hr-HR" sz="2800" b="1">
              <a:solidFill>
                <a:srgbClr val="660033"/>
              </a:solidFill>
              <a:latin typeface="Georgia" pitchFamily="18" charset="0"/>
            </a:endParaRPr>
          </a:p>
          <a:p>
            <a:pPr>
              <a:lnSpc>
                <a:spcPct val="90000"/>
              </a:lnSpc>
              <a:buFont typeface="Wingdings" pitchFamily="2" charset="2"/>
              <a:buNone/>
            </a:pPr>
            <a:endParaRPr lang="hr-HR" sz="2800" b="1">
              <a:solidFill>
                <a:srgbClr val="660033"/>
              </a:solidFill>
              <a:latin typeface="Georgia" pitchFamily="18" charset="0"/>
            </a:endParaRPr>
          </a:p>
          <a:p>
            <a:pPr>
              <a:lnSpc>
                <a:spcPct val="90000"/>
              </a:lnSpc>
              <a:buFont typeface="Wingdings" pitchFamily="2" charset="2"/>
              <a:buNone/>
            </a:pPr>
            <a:r>
              <a:rPr lang="it-IT" sz="2400" b="1">
                <a:solidFill>
                  <a:srgbClr val="666699"/>
                </a:solidFill>
                <a:latin typeface="Georgia" pitchFamily="18" charset="0"/>
              </a:rPr>
              <a:t>Fizička aktivnost pomaže da kontrolišete nivo holesterola. </a:t>
            </a:r>
            <a:r>
              <a:rPr lang="pt-PT" sz="2400" b="1">
                <a:solidFill>
                  <a:srgbClr val="666699"/>
                </a:solidFill>
                <a:latin typeface="Georgia" pitchFamily="18" charset="0"/>
              </a:rPr>
              <a:t>Vežbanje </a:t>
            </a:r>
            <a:endParaRPr lang="hr-HR" sz="2400" b="1">
              <a:solidFill>
                <a:srgbClr val="666699"/>
              </a:solidFill>
              <a:latin typeface="Georgia" pitchFamily="18" charset="0"/>
            </a:endParaRPr>
          </a:p>
          <a:p>
            <a:pPr>
              <a:lnSpc>
                <a:spcPct val="90000"/>
              </a:lnSpc>
              <a:buFont typeface="Wingdings" pitchFamily="2" charset="2"/>
              <a:buNone/>
            </a:pPr>
            <a:r>
              <a:rPr lang="pt-PT" sz="2400" b="1">
                <a:solidFill>
                  <a:srgbClr val="666699"/>
                </a:solidFill>
                <a:latin typeface="Georgia" pitchFamily="18" charset="0"/>
              </a:rPr>
              <a:t>vam pomaže da održite niži nivo holesterola. Različitim </a:t>
            </a:r>
            <a:endParaRPr lang="hr-HR" sz="2400" b="1">
              <a:solidFill>
                <a:srgbClr val="666699"/>
              </a:solidFill>
              <a:latin typeface="Georgia" pitchFamily="18" charset="0"/>
            </a:endParaRPr>
          </a:p>
          <a:p>
            <a:pPr>
              <a:lnSpc>
                <a:spcPct val="90000"/>
              </a:lnSpc>
              <a:buFont typeface="Wingdings" pitchFamily="2" charset="2"/>
              <a:buNone/>
            </a:pPr>
            <a:r>
              <a:rPr lang="pt-PT" sz="2400" b="1">
                <a:solidFill>
                  <a:srgbClr val="666699"/>
                </a:solidFill>
                <a:latin typeface="Georgia" pitchFamily="18" charset="0"/>
              </a:rPr>
              <a:t>istraživanjima, dokazano je da ljudi sa intezivnom fizičkom </a:t>
            </a:r>
            <a:endParaRPr lang="hr-HR" sz="2400" b="1">
              <a:solidFill>
                <a:srgbClr val="666699"/>
              </a:solidFill>
              <a:latin typeface="Georgia" pitchFamily="18" charset="0"/>
            </a:endParaRPr>
          </a:p>
          <a:p>
            <a:pPr>
              <a:lnSpc>
                <a:spcPct val="90000"/>
              </a:lnSpc>
              <a:buFont typeface="Wingdings" pitchFamily="2" charset="2"/>
              <a:buNone/>
            </a:pPr>
            <a:r>
              <a:rPr lang="pt-PT" sz="2400" b="1">
                <a:solidFill>
                  <a:srgbClr val="666699"/>
                </a:solidFill>
                <a:latin typeface="Georgia" pitchFamily="18" charset="0"/>
              </a:rPr>
              <a:t>aktivnošću imaju niži nivo holesterola u poređenju sa onima koji </a:t>
            </a:r>
            <a:endParaRPr lang="hr-HR" sz="2400" b="1">
              <a:solidFill>
                <a:srgbClr val="666699"/>
              </a:solidFill>
              <a:latin typeface="Georgia" pitchFamily="18" charset="0"/>
            </a:endParaRPr>
          </a:p>
          <a:p>
            <a:pPr>
              <a:lnSpc>
                <a:spcPct val="90000"/>
              </a:lnSpc>
              <a:buFont typeface="Wingdings" pitchFamily="2" charset="2"/>
              <a:buNone/>
            </a:pPr>
            <a:r>
              <a:rPr lang="pt-PT" sz="2400" b="1">
                <a:solidFill>
                  <a:srgbClr val="666699"/>
                </a:solidFill>
                <a:latin typeface="Georgia" pitchFamily="18" charset="0"/>
              </a:rPr>
              <a:t>vode sedeći način života. Fizička aktivnost popravlja lipoproteinski </a:t>
            </a:r>
            <a:endParaRPr lang="hr-HR" sz="2400" b="1">
              <a:solidFill>
                <a:srgbClr val="666699"/>
              </a:solidFill>
              <a:latin typeface="Georgia" pitchFamily="18" charset="0"/>
            </a:endParaRPr>
          </a:p>
          <a:p>
            <a:pPr>
              <a:lnSpc>
                <a:spcPct val="90000"/>
              </a:lnSpc>
              <a:buFont typeface="Wingdings" pitchFamily="2" charset="2"/>
              <a:buNone/>
            </a:pPr>
            <a:r>
              <a:rPr lang="pt-PT" sz="2400" b="1">
                <a:solidFill>
                  <a:srgbClr val="666699"/>
                </a:solidFill>
                <a:latin typeface="Georgia" pitchFamily="18" charset="0"/>
              </a:rPr>
              <a:t>profil krvi povećanjem HDL (“dobrog”), a smanjenjem LDL (“lošeg”) </a:t>
            </a:r>
            <a:endParaRPr lang="hr-HR" sz="2400" b="1">
              <a:solidFill>
                <a:srgbClr val="666699"/>
              </a:solidFill>
              <a:latin typeface="Georgia" pitchFamily="18" charset="0"/>
            </a:endParaRPr>
          </a:p>
          <a:p>
            <a:pPr>
              <a:lnSpc>
                <a:spcPct val="90000"/>
              </a:lnSpc>
              <a:buFont typeface="Wingdings" pitchFamily="2" charset="2"/>
              <a:buNone/>
            </a:pPr>
            <a:r>
              <a:rPr lang="pt-PT" sz="2400" b="1">
                <a:solidFill>
                  <a:srgbClr val="666699"/>
                </a:solidFill>
                <a:latin typeface="Georgia" pitchFamily="18" charset="0"/>
              </a:rPr>
              <a:t>holesterola.</a:t>
            </a:r>
            <a:endParaRPr lang="en-GB" sz="2400" b="1">
              <a:solidFill>
                <a:srgbClr val="666699"/>
              </a:solidFill>
              <a:latin typeface="Georgia" pitchFamily="18" charset="0"/>
            </a:endParaRPr>
          </a:p>
          <a:p>
            <a:pPr>
              <a:lnSpc>
                <a:spcPct val="90000"/>
              </a:lnSpc>
            </a:pPr>
            <a:endParaRPr lang="en-GB" sz="24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119063" y="696913"/>
            <a:ext cx="10972800" cy="5351462"/>
          </a:xfrm>
        </p:spPr>
        <p:txBody>
          <a:bodyPr/>
          <a:lstStyle/>
          <a:p>
            <a:pPr lvl="2">
              <a:lnSpc>
                <a:spcPct val="90000"/>
              </a:lnSpc>
              <a:buFont typeface="Wingdings" pitchFamily="2" charset="2"/>
              <a:buNone/>
            </a:pPr>
            <a:r>
              <a:rPr lang="hr-HR" sz="2800" b="1">
                <a:solidFill>
                  <a:schemeClr val="tx2"/>
                </a:solidFill>
              </a:rPr>
              <a:t>  </a:t>
            </a:r>
            <a:r>
              <a:rPr lang="en-US" sz="2600" b="1">
                <a:solidFill>
                  <a:srgbClr val="660033"/>
                </a:solidFill>
                <a:latin typeface="Georgia" pitchFamily="18" charset="0"/>
              </a:rPr>
              <a:t>Doprinosi smanjivanju prekomerne telesne težine</a:t>
            </a:r>
            <a:endParaRPr lang="hr-HR" sz="2600" b="1">
              <a:solidFill>
                <a:srgbClr val="660033"/>
              </a:solidFill>
              <a:latin typeface="Georgia" pitchFamily="18" charset="0"/>
            </a:endParaRPr>
          </a:p>
          <a:p>
            <a:pPr lvl="2">
              <a:lnSpc>
                <a:spcPct val="90000"/>
              </a:lnSpc>
              <a:buFont typeface="Wingdings" pitchFamily="2" charset="2"/>
              <a:buNone/>
            </a:pPr>
            <a:r>
              <a:rPr lang="hr-HR" sz="2600" b="1">
                <a:solidFill>
                  <a:srgbClr val="660033"/>
                </a:solidFill>
                <a:latin typeface="Georgia" pitchFamily="18" charset="0"/>
              </a:rPr>
              <a:t>  </a:t>
            </a:r>
          </a:p>
          <a:p>
            <a:pPr lvl="2">
              <a:lnSpc>
                <a:spcPct val="90000"/>
              </a:lnSpc>
              <a:buFont typeface="Wingdings" pitchFamily="2" charset="2"/>
              <a:buNone/>
            </a:pPr>
            <a:r>
              <a:rPr lang="hr-HR" b="1">
                <a:solidFill>
                  <a:srgbClr val="666699"/>
                </a:solidFill>
                <a:latin typeface="Georgia" pitchFamily="18" charset="0"/>
              </a:rPr>
              <a:t>   </a:t>
            </a:r>
            <a:r>
              <a:rPr lang="en-GB" b="1">
                <a:solidFill>
                  <a:srgbClr val="666699"/>
                </a:solidFill>
                <a:latin typeface="Georgia" pitchFamily="18" charset="0"/>
              </a:rPr>
              <a:t>Gojaznost je problem sa kojim se suočavaju milioni ljudi širom sveta. Ona povećava rizik od hipertenzije i srčanih bolesti. Jedan od najboljih načina da se rešite gojaznosti je bavljenje nekim sportom. Fizička aktivnost popravlja odnos između unosa i trošenja energije, što doprinosi smanjivanju prekomerne telesne težine i pomaže vam da kontrolišete svoju težinu. Većina sportova su intenzivne fizičke aktivnosti koje brzo i efikasno sagorevaju dodatne kalorije. Bavljenje sportom, uz pravilan plan ishrane, odličan je način da sagorite svu tu dodatnu težinu i dobijete idealan oblik tela i može se pokazati daleko efikasnijim od bilo čega drugog. Gojaznost je uzrokovana dodatnim mastima prisutnim u našem telu. Ova telesna masnoća se može sagoreti vežbanjem.</a:t>
            </a:r>
          </a:p>
        </p:txBody>
      </p:sp>
    </p:spTree>
  </p:cSld>
  <p:clrMapOvr>
    <a:masterClrMapping/>
  </p:clrMapOvr>
</p:sld>
</file>

<file path=ppt/theme/theme1.xml><?xml version="1.0" encoding="utf-8"?>
<a:theme xmlns:a="http://schemas.openxmlformats.org/drawingml/2006/main" name="Watermark">
  <a:themeElements>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Watermark">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Watermark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Watermark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Watermark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Watermark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Watermark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Watermark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Watermark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Watermark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Watermark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Watermark</Template>
  <TotalTime>76</TotalTime>
  <Words>1230</Words>
  <Application>WPS Presentation</Application>
  <PresentationFormat>Custom</PresentationFormat>
  <Paragraphs>68</Paragraphs>
  <Slides>15</Slides>
  <Notes>0</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15</vt:i4>
      </vt:variant>
    </vt:vector>
  </HeadingPairs>
  <TitlesOfParts>
    <vt:vector size="21" baseType="lpstr">
      <vt:lpstr>Times New Roman</vt:lpstr>
      <vt:lpstr>Arial</vt:lpstr>
      <vt:lpstr>Wingdings</vt:lpstr>
      <vt:lpstr>Calibri</vt:lpstr>
      <vt:lpstr>Georgia</vt:lpstr>
      <vt:lpstr>Watermark</vt:lpstr>
      <vt:lpstr>FIZIČKA AKTIVNOST I ZDRAVLJE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POLNO PRENOSIVE BOLESTI</dc:title>
  <dc:creator/>
  <cp:lastModifiedBy>Statistika</cp:lastModifiedBy>
  <cp:revision>7</cp:revision>
  <dcterms:created xsi:type="dcterms:W3CDTF">2022-06-01T05:38:18Z</dcterms:created>
  <dcterms:modified xsi:type="dcterms:W3CDTF">2023-05-29T11:26:11Z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D57122E0713B42C48883209FC855AC96</vt:lpwstr>
  </property>
  <property fmtid="{D5CDD505-2E9C-101B-9397-08002B2CF9AE}" pid="3" name="KSOProductBuildVer">
    <vt:lpwstr>1033-11.2.0.11130</vt:lpwstr>
  </property>
</Properties>
</file>